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Default Extension="gif" ContentType="image/gif"/>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82"/>
  </p:notesMasterIdLst>
  <p:sldIdLst>
    <p:sldId id="405" r:id="rId2"/>
    <p:sldId id="687" r:id="rId3"/>
    <p:sldId id="688" r:id="rId4"/>
    <p:sldId id="629" r:id="rId5"/>
    <p:sldId id="689" r:id="rId6"/>
    <p:sldId id="630" r:id="rId7"/>
    <p:sldId id="673" r:id="rId8"/>
    <p:sldId id="674" r:id="rId9"/>
    <p:sldId id="672" r:id="rId10"/>
    <p:sldId id="675" r:id="rId11"/>
    <p:sldId id="656" r:id="rId12"/>
    <p:sldId id="611" r:id="rId13"/>
    <p:sldId id="676" r:id="rId14"/>
    <p:sldId id="690" r:id="rId15"/>
    <p:sldId id="626" r:id="rId16"/>
    <p:sldId id="657" r:id="rId17"/>
    <p:sldId id="625" r:id="rId18"/>
    <p:sldId id="623" r:id="rId19"/>
    <p:sldId id="679" r:id="rId20"/>
    <p:sldId id="658" r:id="rId21"/>
    <p:sldId id="660" r:id="rId22"/>
    <p:sldId id="691" r:id="rId23"/>
    <p:sldId id="700" r:id="rId24"/>
    <p:sldId id="701" r:id="rId25"/>
    <p:sldId id="734" r:id="rId26"/>
    <p:sldId id="720" r:id="rId27"/>
    <p:sldId id="702" r:id="rId28"/>
    <p:sldId id="718" r:id="rId29"/>
    <p:sldId id="699" r:id="rId30"/>
    <p:sldId id="703" r:id="rId31"/>
    <p:sldId id="704" r:id="rId32"/>
    <p:sldId id="705" r:id="rId33"/>
    <p:sldId id="707" r:id="rId34"/>
    <p:sldId id="736" r:id="rId35"/>
    <p:sldId id="735" r:id="rId36"/>
    <p:sldId id="711" r:id="rId37"/>
    <p:sldId id="737" r:id="rId38"/>
    <p:sldId id="738" r:id="rId39"/>
    <p:sldId id="739" r:id="rId40"/>
    <p:sldId id="740" r:id="rId41"/>
    <p:sldId id="741" r:id="rId42"/>
    <p:sldId id="742" r:id="rId43"/>
    <p:sldId id="745" r:id="rId44"/>
    <p:sldId id="743" r:id="rId45"/>
    <p:sldId id="744" r:id="rId46"/>
    <p:sldId id="749" r:id="rId47"/>
    <p:sldId id="746" r:id="rId48"/>
    <p:sldId id="750" r:id="rId49"/>
    <p:sldId id="747" r:id="rId50"/>
    <p:sldId id="748" r:id="rId51"/>
    <p:sldId id="754" r:id="rId52"/>
    <p:sldId id="751" r:id="rId53"/>
    <p:sldId id="753" r:id="rId54"/>
    <p:sldId id="708" r:id="rId55"/>
    <p:sldId id="712" r:id="rId56"/>
    <p:sldId id="713" r:id="rId57"/>
    <p:sldId id="731" r:id="rId58"/>
    <p:sldId id="732" r:id="rId59"/>
    <p:sldId id="733" r:id="rId60"/>
    <p:sldId id="692" r:id="rId61"/>
    <p:sldId id="662" r:id="rId62"/>
    <p:sldId id="668" r:id="rId63"/>
    <p:sldId id="755" r:id="rId64"/>
    <p:sldId id="756" r:id="rId65"/>
    <p:sldId id="683" r:id="rId66"/>
    <p:sldId id="684" r:id="rId67"/>
    <p:sldId id="685" r:id="rId68"/>
    <p:sldId id="760" r:id="rId69"/>
    <p:sldId id="677" r:id="rId70"/>
    <p:sldId id="678" r:id="rId71"/>
    <p:sldId id="693" r:id="rId72"/>
    <p:sldId id="695" r:id="rId73"/>
    <p:sldId id="696" r:id="rId74"/>
    <p:sldId id="697" r:id="rId75"/>
    <p:sldId id="698" r:id="rId76"/>
    <p:sldId id="686" r:id="rId77"/>
    <p:sldId id="757" r:id="rId78"/>
    <p:sldId id="758" r:id="rId79"/>
    <p:sldId id="759" r:id="rId80"/>
    <p:sldId id="761" r:id="rId81"/>
  </p:sldIdLst>
  <p:sldSz cx="9144000" cy="6858000" type="screen4x3"/>
  <p:notesSz cx="7010400" cy="9296400"/>
  <p:defaultTextStyle>
    <a:defPPr>
      <a:defRPr lang="es-ES"/>
    </a:defPPr>
    <a:lvl1pPr algn="ctr" rtl="0" fontAlgn="ctr">
      <a:spcBef>
        <a:spcPct val="50000"/>
      </a:spcBef>
      <a:spcAft>
        <a:spcPct val="0"/>
      </a:spcAft>
      <a:defRPr kern="1200">
        <a:solidFill>
          <a:schemeClr val="tx1"/>
        </a:solidFill>
        <a:latin typeface="Arial Narrow" pitchFamily="34" charset="0"/>
        <a:ea typeface="+mn-ea"/>
        <a:cs typeface="+mn-cs"/>
      </a:defRPr>
    </a:lvl1pPr>
    <a:lvl2pPr marL="457200" algn="ctr" rtl="0" fontAlgn="ctr">
      <a:spcBef>
        <a:spcPct val="50000"/>
      </a:spcBef>
      <a:spcAft>
        <a:spcPct val="0"/>
      </a:spcAft>
      <a:defRPr kern="1200">
        <a:solidFill>
          <a:schemeClr val="tx1"/>
        </a:solidFill>
        <a:latin typeface="Arial Narrow" pitchFamily="34" charset="0"/>
        <a:ea typeface="+mn-ea"/>
        <a:cs typeface="+mn-cs"/>
      </a:defRPr>
    </a:lvl2pPr>
    <a:lvl3pPr marL="914400" algn="ctr" rtl="0" fontAlgn="ctr">
      <a:spcBef>
        <a:spcPct val="50000"/>
      </a:spcBef>
      <a:spcAft>
        <a:spcPct val="0"/>
      </a:spcAft>
      <a:defRPr kern="1200">
        <a:solidFill>
          <a:schemeClr val="tx1"/>
        </a:solidFill>
        <a:latin typeface="Arial Narrow" pitchFamily="34" charset="0"/>
        <a:ea typeface="+mn-ea"/>
        <a:cs typeface="+mn-cs"/>
      </a:defRPr>
    </a:lvl3pPr>
    <a:lvl4pPr marL="1371600" algn="ctr" rtl="0" fontAlgn="ctr">
      <a:spcBef>
        <a:spcPct val="50000"/>
      </a:spcBef>
      <a:spcAft>
        <a:spcPct val="0"/>
      </a:spcAft>
      <a:defRPr kern="1200">
        <a:solidFill>
          <a:schemeClr val="tx1"/>
        </a:solidFill>
        <a:latin typeface="Arial Narrow" pitchFamily="34" charset="0"/>
        <a:ea typeface="+mn-ea"/>
        <a:cs typeface="+mn-cs"/>
      </a:defRPr>
    </a:lvl4pPr>
    <a:lvl5pPr marL="1828800" algn="ctr" rtl="0" fontAlgn="ctr">
      <a:spcBef>
        <a:spcPct val="5000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CC6600"/>
    <a:srgbClr val="9DB814"/>
    <a:srgbClr val="FF9999"/>
    <a:srgbClr val="336699"/>
    <a:srgbClr val="FFFF00"/>
    <a:srgbClr val="CCCC00"/>
    <a:srgbClr val="333399"/>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4" autoAdjust="0"/>
    <p:restoredTop sz="93218" autoAdjust="0"/>
  </p:normalViewPr>
  <p:slideViewPr>
    <p:cSldViewPr>
      <p:cViewPr varScale="1">
        <p:scale>
          <a:sx n="102" d="100"/>
          <a:sy n="102" d="100"/>
        </p:scale>
        <p:origin x="-102"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1078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1735B-1D90-4F92-A26A-ADCFDA4E5F0D}" type="doc">
      <dgm:prSet loTypeId="urn:microsoft.com/office/officeart/2005/8/layout/bProcess4" loCatId="process" qsTypeId="urn:microsoft.com/office/officeart/2005/8/quickstyle/simple1#1" qsCatId="simple" csTypeId="urn:microsoft.com/office/officeart/2005/8/colors/colorful1" csCatId="colorful" phldr="1"/>
      <dgm:spPr/>
      <dgm:t>
        <a:bodyPr/>
        <a:lstStyle/>
        <a:p>
          <a:endParaRPr lang="es-CO"/>
        </a:p>
      </dgm:t>
    </dgm:pt>
    <dgm:pt modelId="{55E364D4-BB79-48EC-A35D-AC017655813B}">
      <dgm:prSet phldrT="[Texto]">
        <dgm:style>
          <a:lnRef idx="1">
            <a:schemeClr val="accent3"/>
          </a:lnRef>
          <a:fillRef idx="2">
            <a:schemeClr val="accent3"/>
          </a:fillRef>
          <a:effectRef idx="1">
            <a:schemeClr val="accent3"/>
          </a:effectRef>
          <a:fontRef idx="minor">
            <a:schemeClr val="dk1"/>
          </a:fontRef>
        </dgm:style>
      </dgm:prSet>
      <dgm:spPr/>
      <dgm:t>
        <a:bodyPr/>
        <a:lstStyle/>
        <a:p>
          <a:r>
            <a:rPr lang="es-CO" dirty="0" smtClean="0">
              <a:solidFill>
                <a:schemeClr val="tx1"/>
              </a:solidFill>
            </a:rPr>
            <a:t>Comités técnicos y sectoriales de gasto</a:t>
          </a:r>
          <a:endParaRPr lang="es-CO" dirty="0">
            <a:solidFill>
              <a:schemeClr val="tx1"/>
            </a:solidFill>
          </a:endParaRPr>
        </a:p>
      </dgm:t>
    </dgm:pt>
    <dgm:pt modelId="{6BEA0022-88BA-4020-A456-0B21A0021103}" type="parTrans" cxnId="{2A2CFC5B-0CFF-470D-AA28-326B0260C556}">
      <dgm:prSet/>
      <dgm:spPr/>
      <dgm:t>
        <a:bodyPr/>
        <a:lstStyle/>
        <a:p>
          <a:endParaRPr lang="es-CO"/>
        </a:p>
      </dgm:t>
    </dgm:pt>
    <dgm:pt modelId="{3082B832-42F6-40E1-BBA6-F7F7DBB32B9D}" type="sibTrans" cxnId="{2A2CFC5B-0CFF-470D-AA28-326B0260C556}">
      <dgm:prSet>
        <dgm:style>
          <a:lnRef idx="1">
            <a:schemeClr val="accent3"/>
          </a:lnRef>
          <a:fillRef idx="2">
            <a:schemeClr val="accent3"/>
          </a:fillRef>
          <a:effectRef idx="1">
            <a:schemeClr val="accent3"/>
          </a:effectRef>
          <a:fontRef idx="minor">
            <a:schemeClr val="dk1"/>
          </a:fontRef>
        </dgm:style>
      </dgm:prSet>
      <dgm:spPr/>
      <dgm:t>
        <a:bodyPr/>
        <a:lstStyle/>
        <a:p>
          <a:endParaRPr lang="es-CO"/>
        </a:p>
      </dgm:t>
    </dgm:pt>
    <dgm:pt modelId="{15AE8189-CD76-4124-86B8-15CEF79BB63E}">
      <dgm:prSet phldrT="[Texto]">
        <dgm:style>
          <a:lnRef idx="0">
            <a:schemeClr val="accent4"/>
          </a:lnRef>
          <a:fillRef idx="3">
            <a:schemeClr val="accent4"/>
          </a:fillRef>
          <a:effectRef idx="3">
            <a:schemeClr val="accent4"/>
          </a:effectRef>
          <a:fontRef idx="minor">
            <a:schemeClr val="lt1"/>
          </a:fontRef>
        </dgm:style>
      </dgm:prSet>
      <dgm:spPr/>
      <dgm:t>
        <a:bodyPr/>
        <a:lstStyle/>
        <a:p>
          <a:r>
            <a:rPr lang="es-CO" dirty="0" smtClean="0"/>
            <a:t>Definición de techos de gasto y elaboración POAI</a:t>
          </a:r>
          <a:endParaRPr lang="es-CO" dirty="0"/>
        </a:p>
      </dgm:t>
    </dgm:pt>
    <dgm:pt modelId="{462F9720-552A-439A-9F3F-FD3941BA5708}" type="parTrans" cxnId="{2E6CB960-EAED-41F2-9969-5DA6D28B0E65}">
      <dgm:prSet/>
      <dgm:spPr/>
      <dgm:t>
        <a:bodyPr/>
        <a:lstStyle/>
        <a:p>
          <a:endParaRPr lang="es-CO"/>
        </a:p>
      </dgm:t>
    </dgm:pt>
    <dgm:pt modelId="{0C67FDBA-4DC3-4B75-B25B-395CD0EA0654}" type="sibTrans" cxnId="{2E6CB960-EAED-41F2-9969-5DA6D28B0E65}">
      <dgm:prSet/>
      <dgm:spPr/>
      <dgm:t>
        <a:bodyPr/>
        <a:lstStyle/>
        <a:p>
          <a:endParaRPr lang="es-CO"/>
        </a:p>
      </dgm:t>
    </dgm:pt>
    <dgm:pt modelId="{ADC3F801-D016-4203-83A2-3752495416E5}">
      <dgm:prSet phldrT="[Texto]">
        <dgm:style>
          <a:lnRef idx="0">
            <a:schemeClr val="accent1"/>
          </a:lnRef>
          <a:fillRef idx="3">
            <a:schemeClr val="accent1"/>
          </a:fillRef>
          <a:effectRef idx="3">
            <a:schemeClr val="accent1"/>
          </a:effectRef>
          <a:fontRef idx="minor">
            <a:schemeClr val="lt1"/>
          </a:fontRef>
        </dgm:style>
      </dgm:prSet>
      <dgm:spPr/>
      <dgm:t>
        <a:bodyPr/>
        <a:lstStyle/>
        <a:p>
          <a:r>
            <a:rPr lang="es-CO" dirty="0" smtClean="0">
              <a:solidFill>
                <a:schemeClr val="tx1"/>
              </a:solidFill>
            </a:rPr>
            <a:t>Aprobación POAI -  </a:t>
          </a:r>
          <a:r>
            <a:rPr lang="es-CO" dirty="0" err="1" smtClean="0">
              <a:solidFill>
                <a:schemeClr val="tx1"/>
              </a:solidFill>
            </a:rPr>
            <a:t>Conpes</a:t>
          </a:r>
          <a:endParaRPr lang="es-CO" dirty="0">
            <a:solidFill>
              <a:schemeClr val="tx1"/>
            </a:solidFill>
          </a:endParaRPr>
        </a:p>
      </dgm:t>
    </dgm:pt>
    <dgm:pt modelId="{034F5878-805F-4ECA-940D-783470EB2C80}" type="parTrans" cxnId="{247B354A-44E4-4278-ABC7-856C7DC0E79D}">
      <dgm:prSet/>
      <dgm:spPr/>
      <dgm:t>
        <a:bodyPr/>
        <a:lstStyle/>
        <a:p>
          <a:endParaRPr lang="es-CO"/>
        </a:p>
      </dgm:t>
    </dgm:pt>
    <dgm:pt modelId="{CF578DBE-67B9-4502-95FB-B24A98768A77}" type="sibTrans" cxnId="{247B354A-44E4-4278-ABC7-856C7DC0E79D}">
      <dgm:prSet/>
      <dgm:spPr/>
      <dgm:t>
        <a:bodyPr/>
        <a:lstStyle/>
        <a:p>
          <a:endParaRPr lang="es-CO"/>
        </a:p>
      </dgm:t>
    </dgm:pt>
    <dgm:pt modelId="{B536129F-FA84-49B2-A69B-7268868B7BE9}">
      <dgm:prSet phldrT="[Texto]">
        <dgm:style>
          <a:lnRef idx="0">
            <a:schemeClr val="accent2"/>
          </a:lnRef>
          <a:fillRef idx="3">
            <a:schemeClr val="accent2"/>
          </a:fillRef>
          <a:effectRef idx="3">
            <a:schemeClr val="accent2"/>
          </a:effectRef>
          <a:fontRef idx="minor">
            <a:schemeClr val="lt1"/>
          </a:fontRef>
        </dgm:style>
      </dgm:prSet>
      <dgm:spPr/>
      <dgm:t>
        <a:bodyPr/>
        <a:lstStyle/>
        <a:p>
          <a:r>
            <a:rPr lang="es-CO" dirty="0" smtClean="0"/>
            <a:t>Estudio Comisiones 3ª y4ta</a:t>
          </a:r>
          <a:endParaRPr lang="es-CO" dirty="0"/>
        </a:p>
      </dgm:t>
    </dgm:pt>
    <dgm:pt modelId="{B9A6003C-B1E7-4897-8C49-9D10ECF9BD8B}" type="parTrans" cxnId="{5905D528-5BF9-4748-A485-7B90B98BD23F}">
      <dgm:prSet/>
      <dgm:spPr/>
      <dgm:t>
        <a:bodyPr/>
        <a:lstStyle/>
        <a:p>
          <a:endParaRPr lang="es-CO"/>
        </a:p>
      </dgm:t>
    </dgm:pt>
    <dgm:pt modelId="{31AB8EA1-6D20-4C82-8B4F-77C6385E78B9}" type="sibTrans" cxnId="{5905D528-5BF9-4748-A485-7B90B98BD23F}">
      <dgm:prSet/>
      <dgm:spPr/>
      <dgm:t>
        <a:bodyPr/>
        <a:lstStyle/>
        <a:p>
          <a:endParaRPr lang="es-CO"/>
        </a:p>
      </dgm:t>
    </dgm:pt>
    <dgm:pt modelId="{8DB32C31-642C-45D7-BCDA-A6CA31B6E6D5}">
      <dgm:prSet phldrT="[Texto]">
        <dgm:style>
          <a:lnRef idx="1">
            <a:schemeClr val="accent3"/>
          </a:lnRef>
          <a:fillRef idx="2">
            <a:schemeClr val="accent3"/>
          </a:fillRef>
          <a:effectRef idx="1">
            <a:schemeClr val="accent3"/>
          </a:effectRef>
          <a:fontRef idx="minor">
            <a:schemeClr val="dk1"/>
          </a:fontRef>
        </dgm:style>
      </dgm:prSet>
      <dgm:spPr/>
      <dgm:t>
        <a:bodyPr/>
        <a:lstStyle/>
        <a:p>
          <a:r>
            <a:rPr lang="es-CO" dirty="0" smtClean="0">
              <a:solidFill>
                <a:schemeClr val="tx1"/>
              </a:solidFill>
            </a:rPr>
            <a:t>Aprobación del Monto</a:t>
          </a:r>
          <a:endParaRPr lang="es-CO" dirty="0">
            <a:solidFill>
              <a:schemeClr val="tx1"/>
            </a:solidFill>
          </a:endParaRPr>
        </a:p>
      </dgm:t>
    </dgm:pt>
    <dgm:pt modelId="{1F5021B5-31A0-4328-AB6D-3A17C18D451F}" type="parTrans" cxnId="{90C4E9AD-9049-48F0-95CD-5D17E38FA5FB}">
      <dgm:prSet/>
      <dgm:spPr/>
      <dgm:t>
        <a:bodyPr/>
        <a:lstStyle/>
        <a:p>
          <a:endParaRPr lang="es-CO"/>
        </a:p>
      </dgm:t>
    </dgm:pt>
    <dgm:pt modelId="{859D31EF-F590-4E76-A62D-4081BEA1F4E6}" type="sibTrans" cxnId="{90C4E9AD-9049-48F0-95CD-5D17E38FA5FB}">
      <dgm:prSet>
        <dgm:style>
          <a:lnRef idx="1">
            <a:schemeClr val="accent3"/>
          </a:lnRef>
          <a:fillRef idx="2">
            <a:schemeClr val="accent3"/>
          </a:fillRef>
          <a:effectRef idx="1">
            <a:schemeClr val="accent3"/>
          </a:effectRef>
          <a:fontRef idx="minor">
            <a:schemeClr val="dk1"/>
          </a:fontRef>
        </dgm:style>
      </dgm:prSet>
      <dgm:spPr/>
      <dgm:t>
        <a:bodyPr/>
        <a:lstStyle/>
        <a:p>
          <a:endParaRPr lang="es-CO"/>
        </a:p>
      </dgm:t>
    </dgm:pt>
    <dgm:pt modelId="{98A2F949-9548-431A-AD23-55D187726EC2}">
      <dgm:prSet phldrT="[Texto]">
        <dgm:style>
          <a:lnRef idx="0">
            <a:schemeClr val="accent4"/>
          </a:lnRef>
          <a:fillRef idx="3">
            <a:schemeClr val="accent4"/>
          </a:fillRef>
          <a:effectRef idx="3">
            <a:schemeClr val="accent4"/>
          </a:effectRef>
          <a:fontRef idx="minor">
            <a:schemeClr val="lt1"/>
          </a:fontRef>
        </dgm:style>
      </dgm:prSet>
      <dgm:spPr/>
      <dgm:t>
        <a:bodyPr/>
        <a:lstStyle/>
        <a:p>
          <a:r>
            <a:rPr lang="es-CO" dirty="0" smtClean="0"/>
            <a:t>Aprobación comisiones 3ª y 4ta</a:t>
          </a:r>
          <a:endParaRPr lang="es-CO" dirty="0"/>
        </a:p>
      </dgm:t>
    </dgm:pt>
    <dgm:pt modelId="{ECEF57E2-2D39-4FAF-9ED9-0680842AA2DD}" type="parTrans" cxnId="{F0C6C704-6CF1-4D51-BD27-B807168788A7}">
      <dgm:prSet/>
      <dgm:spPr/>
      <dgm:t>
        <a:bodyPr/>
        <a:lstStyle/>
        <a:p>
          <a:endParaRPr lang="es-CO"/>
        </a:p>
      </dgm:t>
    </dgm:pt>
    <dgm:pt modelId="{B9A3109B-0ADE-4D2B-9BB9-4CAAF013D5C1}" type="sibTrans" cxnId="{F0C6C704-6CF1-4D51-BD27-B807168788A7}">
      <dgm:prSet/>
      <dgm:spPr/>
      <dgm:t>
        <a:bodyPr/>
        <a:lstStyle/>
        <a:p>
          <a:endParaRPr lang="es-CO"/>
        </a:p>
      </dgm:t>
    </dgm:pt>
    <dgm:pt modelId="{1EB7D70C-1B99-4750-8B1C-0543243E2CB3}">
      <dgm:prSet phldrT="[Texto]">
        <dgm:style>
          <a:lnRef idx="0">
            <a:schemeClr val="accent1"/>
          </a:lnRef>
          <a:fillRef idx="3">
            <a:schemeClr val="accent1"/>
          </a:fillRef>
          <a:effectRef idx="3">
            <a:schemeClr val="accent1"/>
          </a:effectRef>
          <a:fontRef idx="minor">
            <a:schemeClr val="lt1"/>
          </a:fontRef>
        </dgm:style>
      </dgm:prSet>
      <dgm:spPr/>
      <dgm:t>
        <a:bodyPr/>
        <a:lstStyle/>
        <a:p>
          <a:r>
            <a:rPr lang="es-CO" dirty="0" smtClean="0">
              <a:solidFill>
                <a:schemeClr val="tx1"/>
              </a:solidFill>
            </a:rPr>
            <a:t>Estudio plenarias Senado y Cámara</a:t>
          </a:r>
          <a:endParaRPr lang="es-CO" dirty="0">
            <a:solidFill>
              <a:schemeClr val="tx1"/>
            </a:solidFill>
          </a:endParaRPr>
        </a:p>
      </dgm:t>
    </dgm:pt>
    <dgm:pt modelId="{8BC1AD88-D716-4768-9977-A2D125C9836E}" type="parTrans" cxnId="{4BA2B83E-5A23-41A2-BC56-4CC795AEC686}">
      <dgm:prSet/>
      <dgm:spPr/>
      <dgm:t>
        <a:bodyPr/>
        <a:lstStyle/>
        <a:p>
          <a:endParaRPr lang="es-CO"/>
        </a:p>
      </dgm:t>
    </dgm:pt>
    <dgm:pt modelId="{35720B59-2453-474D-9700-3480A060FB55}" type="sibTrans" cxnId="{4BA2B83E-5A23-41A2-BC56-4CC795AEC686}">
      <dgm:prSet/>
      <dgm:spPr/>
      <dgm:t>
        <a:bodyPr/>
        <a:lstStyle/>
        <a:p>
          <a:endParaRPr lang="es-CO"/>
        </a:p>
      </dgm:t>
    </dgm:pt>
    <dgm:pt modelId="{FB1B4121-7BA4-483C-B5BE-317F1BB13662}">
      <dgm:prSet phldrT="[Texto]">
        <dgm:style>
          <a:lnRef idx="0">
            <a:schemeClr val="accent2"/>
          </a:lnRef>
          <a:fillRef idx="3">
            <a:schemeClr val="accent2"/>
          </a:fillRef>
          <a:effectRef idx="3">
            <a:schemeClr val="accent2"/>
          </a:effectRef>
          <a:fontRef idx="minor">
            <a:schemeClr val="lt1"/>
          </a:fontRef>
        </dgm:style>
      </dgm:prSet>
      <dgm:spPr/>
      <dgm:t>
        <a:bodyPr/>
        <a:lstStyle/>
        <a:p>
          <a:r>
            <a:rPr lang="es-CO" dirty="0" smtClean="0"/>
            <a:t>Aprobación  Presupuesto en Plenarios</a:t>
          </a:r>
          <a:endParaRPr lang="es-CO" dirty="0"/>
        </a:p>
      </dgm:t>
    </dgm:pt>
    <dgm:pt modelId="{D4E82149-2CD2-454F-84B3-C92A1F2CA2DF}" type="parTrans" cxnId="{77C0AAEB-B7BF-417A-BF2E-C543FEABD397}">
      <dgm:prSet/>
      <dgm:spPr/>
      <dgm:t>
        <a:bodyPr/>
        <a:lstStyle/>
        <a:p>
          <a:endParaRPr lang="es-CO"/>
        </a:p>
      </dgm:t>
    </dgm:pt>
    <dgm:pt modelId="{014733D5-4AEE-4422-853D-22721D1DF1DA}" type="sibTrans" cxnId="{77C0AAEB-B7BF-417A-BF2E-C543FEABD397}">
      <dgm:prSet/>
      <dgm:spPr/>
      <dgm:t>
        <a:bodyPr/>
        <a:lstStyle/>
        <a:p>
          <a:endParaRPr lang="es-CO"/>
        </a:p>
      </dgm:t>
    </dgm:pt>
    <dgm:pt modelId="{1FE3EBF1-ECBE-474A-95FF-2A49DF21E862}">
      <dgm:prSet phldrT="[Texto]">
        <dgm:style>
          <a:lnRef idx="1">
            <a:schemeClr val="accent3"/>
          </a:lnRef>
          <a:fillRef idx="2">
            <a:schemeClr val="accent3"/>
          </a:fillRef>
          <a:effectRef idx="1">
            <a:schemeClr val="accent3"/>
          </a:effectRef>
          <a:fontRef idx="minor">
            <a:schemeClr val="dk1"/>
          </a:fontRef>
        </dgm:style>
      </dgm:prSet>
      <dgm:spPr/>
      <dgm:t>
        <a:bodyPr/>
        <a:lstStyle/>
        <a:p>
          <a:r>
            <a:rPr lang="es-CO" dirty="0" smtClean="0">
              <a:solidFill>
                <a:schemeClr val="tx1"/>
              </a:solidFill>
            </a:rPr>
            <a:t>Firma y publicación Decreto de Liquidación</a:t>
          </a:r>
          <a:endParaRPr lang="es-CO" dirty="0">
            <a:solidFill>
              <a:schemeClr val="tx1"/>
            </a:solidFill>
          </a:endParaRPr>
        </a:p>
      </dgm:t>
    </dgm:pt>
    <dgm:pt modelId="{93FF3755-59F7-4BE4-BE0B-5B14D53C4D27}" type="parTrans" cxnId="{D439B7CA-503E-4E2F-853F-4E301265C1AF}">
      <dgm:prSet/>
      <dgm:spPr/>
      <dgm:t>
        <a:bodyPr/>
        <a:lstStyle/>
        <a:p>
          <a:endParaRPr lang="es-CO"/>
        </a:p>
      </dgm:t>
    </dgm:pt>
    <dgm:pt modelId="{4C5E5994-5D87-4EEC-B338-B4C53509695F}" type="sibTrans" cxnId="{D439B7CA-503E-4E2F-853F-4E301265C1AF}">
      <dgm:prSet/>
      <dgm:spPr/>
      <dgm:t>
        <a:bodyPr/>
        <a:lstStyle/>
        <a:p>
          <a:endParaRPr lang="es-CO"/>
        </a:p>
      </dgm:t>
    </dgm:pt>
    <dgm:pt modelId="{F785CEA6-7810-44C9-9CB7-F29FBA0ED72E}">
      <dgm:prSet>
        <dgm:style>
          <a:lnRef idx="0">
            <a:schemeClr val="accent2"/>
          </a:lnRef>
          <a:fillRef idx="3">
            <a:schemeClr val="accent2"/>
          </a:fillRef>
          <a:effectRef idx="3">
            <a:schemeClr val="accent2"/>
          </a:effectRef>
          <a:fontRef idx="minor">
            <a:schemeClr val="lt1"/>
          </a:fontRef>
        </dgm:style>
      </dgm:prSet>
      <dgm:spPr/>
      <dgm:t>
        <a:bodyPr/>
        <a:lstStyle/>
        <a:p>
          <a:r>
            <a:rPr lang="es-CO" dirty="0" smtClean="0"/>
            <a:t>Proyecto de Ley de Presupuesto radicado en el Congreso </a:t>
          </a:r>
          <a:endParaRPr lang="es-CO" dirty="0"/>
        </a:p>
      </dgm:t>
    </dgm:pt>
    <dgm:pt modelId="{89B8ADAC-A3A4-4E0C-A204-9A4E7987339A}" type="parTrans" cxnId="{3BF3160C-0416-41C2-BE65-3C20249A7423}">
      <dgm:prSet/>
      <dgm:spPr/>
      <dgm:t>
        <a:bodyPr/>
        <a:lstStyle/>
        <a:p>
          <a:endParaRPr lang="es-CO"/>
        </a:p>
      </dgm:t>
    </dgm:pt>
    <dgm:pt modelId="{17E0A572-003D-41B6-AA77-2BBF35B7FB35}" type="sibTrans" cxnId="{3BF3160C-0416-41C2-BE65-3C20249A7423}">
      <dgm:prSet/>
      <dgm:spPr/>
      <dgm:t>
        <a:bodyPr/>
        <a:lstStyle/>
        <a:p>
          <a:endParaRPr lang="es-CO"/>
        </a:p>
      </dgm:t>
    </dgm:pt>
    <dgm:pt modelId="{75FD2BB2-932D-4F80-94E5-E9DA1179C5F1}">
      <dgm:prSet>
        <dgm:style>
          <a:lnRef idx="0">
            <a:schemeClr val="accent2"/>
          </a:lnRef>
          <a:fillRef idx="3">
            <a:schemeClr val="accent2"/>
          </a:fillRef>
          <a:effectRef idx="3">
            <a:schemeClr val="accent2"/>
          </a:effectRef>
          <a:fontRef idx="minor">
            <a:schemeClr val="lt1"/>
          </a:fontRef>
        </dgm:style>
      </dgm:prSet>
      <dgm:spPr/>
      <dgm:t>
        <a:bodyPr/>
        <a:lstStyle/>
        <a:p>
          <a:r>
            <a:rPr lang="es-CO" dirty="0" smtClean="0"/>
            <a:t>Elaboración Decreto de Liquidación</a:t>
          </a:r>
          <a:endParaRPr lang="es-CO" dirty="0"/>
        </a:p>
      </dgm:t>
    </dgm:pt>
    <dgm:pt modelId="{EBAB6130-AB39-46D6-BB79-B735A3F0A4DB}" type="parTrans" cxnId="{1F16DB06-2BAD-48B8-8DDA-3DDACAB6AE92}">
      <dgm:prSet/>
      <dgm:spPr/>
      <dgm:t>
        <a:bodyPr/>
        <a:lstStyle/>
        <a:p>
          <a:endParaRPr lang="es-CO"/>
        </a:p>
      </dgm:t>
    </dgm:pt>
    <dgm:pt modelId="{7EE0BE51-F679-4240-A3FA-541B7CBBDA42}" type="sibTrans" cxnId="{1F16DB06-2BAD-48B8-8DDA-3DDACAB6AE92}">
      <dgm:prSet/>
      <dgm:spPr/>
      <dgm:t>
        <a:bodyPr/>
        <a:lstStyle/>
        <a:p>
          <a:endParaRPr lang="es-CO"/>
        </a:p>
      </dgm:t>
    </dgm:pt>
    <dgm:pt modelId="{CC2A9ACC-D879-4950-AD38-291D9A1DF0B9}">
      <dgm:prSet>
        <dgm:style>
          <a:lnRef idx="0">
            <a:schemeClr val="accent2"/>
          </a:lnRef>
          <a:fillRef idx="3">
            <a:schemeClr val="accent2"/>
          </a:fillRef>
          <a:effectRef idx="3">
            <a:schemeClr val="accent2"/>
          </a:effectRef>
          <a:fontRef idx="minor">
            <a:schemeClr val="lt1"/>
          </a:fontRef>
        </dgm:style>
      </dgm:prSet>
      <dgm:spPr/>
      <dgm:t>
        <a:bodyPr/>
        <a:lstStyle/>
        <a:p>
          <a:r>
            <a:rPr lang="es-CO" dirty="0" smtClean="0"/>
            <a:t>Formulación y Viabilización de Proyectos</a:t>
          </a:r>
          <a:endParaRPr lang="es-CO" dirty="0"/>
        </a:p>
      </dgm:t>
    </dgm:pt>
    <dgm:pt modelId="{8C698F79-5E44-499C-ADFF-BADB4858194F}" type="parTrans" cxnId="{0BB784B8-24AB-48F7-AD18-07A4E1D73773}">
      <dgm:prSet/>
      <dgm:spPr/>
      <dgm:t>
        <a:bodyPr/>
        <a:lstStyle/>
        <a:p>
          <a:endParaRPr lang="es-CO"/>
        </a:p>
      </dgm:t>
    </dgm:pt>
    <dgm:pt modelId="{791811C1-2C8F-40BE-BD67-D18CC7A30FE6}" type="sibTrans" cxnId="{0BB784B8-24AB-48F7-AD18-07A4E1D73773}">
      <dgm:prSet/>
      <dgm:spPr/>
      <dgm:t>
        <a:bodyPr/>
        <a:lstStyle/>
        <a:p>
          <a:endParaRPr lang="es-CO"/>
        </a:p>
      </dgm:t>
    </dgm:pt>
    <dgm:pt modelId="{89D0524A-C2BC-49F7-8E06-E6C335A9F813}" type="pres">
      <dgm:prSet presAssocID="{F461735B-1D90-4F92-A26A-ADCFDA4E5F0D}" presName="Name0" presStyleCnt="0">
        <dgm:presLayoutVars>
          <dgm:dir/>
          <dgm:resizeHandles/>
        </dgm:presLayoutVars>
      </dgm:prSet>
      <dgm:spPr/>
      <dgm:t>
        <a:bodyPr/>
        <a:lstStyle/>
        <a:p>
          <a:endParaRPr lang="es-CO"/>
        </a:p>
      </dgm:t>
    </dgm:pt>
    <dgm:pt modelId="{1BB909FC-7D62-4AB6-9C75-E996A147FB72}" type="pres">
      <dgm:prSet presAssocID="{CC2A9ACC-D879-4950-AD38-291D9A1DF0B9}" presName="compNode" presStyleCnt="0"/>
      <dgm:spPr/>
    </dgm:pt>
    <dgm:pt modelId="{57927323-0C97-4218-8778-0A083323ADA0}" type="pres">
      <dgm:prSet presAssocID="{CC2A9ACC-D879-4950-AD38-291D9A1DF0B9}" presName="dummyConnPt" presStyleCnt="0"/>
      <dgm:spPr/>
    </dgm:pt>
    <dgm:pt modelId="{0F1B9531-6429-456E-B915-65C1569F326A}" type="pres">
      <dgm:prSet presAssocID="{CC2A9ACC-D879-4950-AD38-291D9A1DF0B9}" presName="node" presStyleLbl="node1" presStyleIdx="0" presStyleCnt="12">
        <dgm:presLayoutVars>
          <dgm:bulletEnabled val="1"/>
        </dgm:presLayoutVars>
      </dgm:prSet>
      <dgm:spPr/>
      <dgm:t>
        <a:bodyPr/>
        <a:lstStyle/>
        <a:p>
          <a:endParaRPr lang="es-CO"/>
        </a:p>
      </dgm:t>
    </dgm:pt>
    <dgm:pt modelId="{DA2E3108-E45E-48DD-A31B-E4789E995330}" type="pres">
      <dgm:prSet presAssocID="{791811C1-2C8F-40BE-BD67-D18CC7A30FE6}" presName="sibTrans" presStyleLbl="bgSibTrans2D1" presStyleIdx="0" presStyleCnt="11"/>
      <dgm:spPr/>
      <dgm:t>
        <a:bodyPr/>
        <a:lstStyle/>
        <a:p>
          <a:endParaRPr lang="es-CO"/>
        </a:p>
      </dgm:t>
    </dgm:pt>
    <dgm:pt modelId="{34E5AA91-D108-46DF-B9C4-B943F5D356E4}" type="pres">
      <dgm:prSet presAssocID="{55E364D4-BB79-48EC-A35D-AC017655813B}" presName="compNode" presStyleCnt="0"/>
      <dgm:spPr/>
    </dgm:pt>
    <dgm:pt modelId="{BD2F04ED-6055-4406-8129-286703F683B6}" type="pres">
      <dgm:prSet presAssocID="{55E364D4-BB79-48EC-A35D-AC017655813B}" presName="dummyConnPt" presStyleCnt="0"/>
      <dgm:spPr/>
    </dgm:pt>
    <dgm:pt modelId="{5F64390D-E601-477D-8647-1F75F3FF0586}" type="pres">
      <dgm:prSet presAssocID="{55E364D4-BB79-48EC-A35D-AC017655813B}" presName="node" presStyleLbl="node1" presStyleIdx="1" presStyleCnt="12">
        <dgm:presLayoutVars>
          <dgm:bulletEnabled val="1"/>
        </dgm:presLayoutVars>
      </dgm:prSet>
      <dgm:spPr/>
      <dgm:t>
        <a:bodyPr/>
        <a:lstStyle/>
        <a:p>
          <a:endParaRPr lang="es-CO"/>
        </a:p>
      </dgm:t>
    </dgm:pt>
    <dgm:pt modelId="{490EB57A-E7D1-498A-A51E-3B4269DBA3AA}" type="pres">
      <dgm:prSet presAssocID="{3082B832-42F6-40E1-BBA6-F7F7DBB32B9D}" presName="sibTrans" presStyleLbl="bgSibTrans2D1" presStyleIdx="1" presStyleCnt="11"/>
      <dgm:spPr/>
      <dgm:t>
        <a:bodyPr/>
        <a:lstStyle/>
        <a:p>
          <a:endParaRPr lang="es-CO"/>
        </a:p>
      </dgm:t>
    </dgm:pt>
    <dgm:pt modelId="{4A04BB27-2AB5-4EEE-9D05-F777B08AE4FC}" type="pres">
      <dgm:prSet presAssocID="{15AE8189-CD76-4124-86B8-15CEF79BB63E}" presName="compNode" presStyleCnt="0"/>
      <dgm:spPr/>
    </dgm:pt>
    <dgm:pt modelId="{48A2B227-E279-49D6-8EEB-62C5805DF1A9}" type="pres">
      <dgm:prSet presAssocID="{15AE8189-CD76-4124-86B8-15CEF79BB63E}" presName="dummyConnPt" presStyleCnt="0"/>
      <dgm:spPr/>
    </dgm:pt>
    <dgm:pt modelId="{1A1B9F4A-D54A-4BB1-9A26-C3D6AB7BEA92}" type="pres">
      <dgm:prSet presAssocID="{15AE8189-CD76-4124-86B8-15CEF79BB63E}" presName="node" presStyleLbl="node1" presStyleIdx="2" presStyleCnt="12">
        <dgm:presLayoutVars>
          <dgm:bulletEnabled val="1"/>
        </dgm:presLayoutVars>
      </dgm:prSet>
      <dgm:spPr/>
      <dgm:t>
        <a:bodyPr/>
        <a:lstStyle/>
        <a:p>
          <a:endParaRPr lang="es-CO"/>
        </a:p>
      </dgm:t>
    </dgm:pt>
    <dgm:pt modelId="{8D0BEB15-C4AF-491A-A71B-A5A1298C5165}" type="pres">
      <dgm:prSet presAssocID="{0C67FDBA-4DC3-4B75-B25B-395CD0EA0654}" presName="sibTrans" presStyleLbl="bgSibTrans2D1" presStyleIdx="2" presStyleCnt="11"/>
      <dgm:spPr/>
      <dgm:t>
        <a:bodyPr/>
        <a:lstStyle/>
        <a:p>
          <a:endParaRPr lang="es-CO"/>
        </a:p>
      </dgm:t>
    </dgm:pt>
    <dgm:pt modelId="{FACAF4ED-5F3E-432F-97C8-783A53683D8B}" type="pres">
      <dgm:prSet presAssocID="{ADC3F801-D016-4203-83A2-3752495416E5}" presName="compNode" presStyleCnt="0"/>
      <dgm:spPr/>
    </dgm:pt>
    <dgm:pt modelId="{23F2DD11-73D4-4672-B34D-55618394EC08}" type="pres">
      <dgm:prSet presAssocID="{ADC3F801-D016-4203-83A2-3752495416E5}" presName="dummyConnPt" presStyleCnt="0"/>
      <dgm:spPr/>
    </dgm:pt>
    <dgm:pt modelId="{532EAE67-3991-451C-801B-D73F9935A5E7}" type="pres">
      <dgm:prSet presAssocID="{ADC3F801-D016-4203-83A2-3752495416E5}" presName="node" presStyleLbl="node1" presStyleIdx="3" presStyleCnt="12">
        <dgm:presLayoutVars>
          <dgm:bulletEnabled val="1"/>
        </dgm:presLayoutVars>
      </dgm:prSet>
      <dgm:spPr/>
      <dgm:t>
        <a:bodyPr/>
        <a:lstStyle/>
        <a:p>
          <a:endParaRPr lang="es-CO"/>
        </a:p>
      </dgm:t>
    </dgm:pt>
    <dgm:pt modelId="{66702AB3-6FCE-4E92-8F61-055DBA8F8278}" type="pres">
      <dgm:prSet presAssocID="{CF578DBE-67B9-4502-95FB-B24A98768A77}" presName="sibTrans" presStyleLbl="bgSibTrans2D1" presStyleIdx="3" presStyleCnt="11"/>
      <dgm:spPr/>
      <dgm:t>
        <a:bodyPr/>
        <a:lstStyle/>
        <a:p>
          <a:endParaRPr lang="es-CO"/>
        </a:p>
      </dgm:t>
    </dgm:pt>
    <dgm:pt modelId="{3410F77E-FB5B-4618-9214-9937F162DF6B}" type="pres">
      <dgm:prSet presAssocID="{F785CEA6-7810-44C9-9CB7-F29FBA0ED72E}" presName="compNode" presStyleCnt="0"/>
      <dgm:spPr/>
    </dgm:pt>
    <dgm:pt modelId="{83003C9F-0893-4E7B-BE68-C4299A20D278}" type="pres">
      <dgm:prSet presAssocID="{F785CEA6-7810-44C9-9CB7-F29FBA0ED72E}" presName="dummyConnPt" presStyleCnt="0"/>
      <dgm:spPr/>
    </dgm:pt>
    <dgm:pt modelId="{0C46B883-BB2F-43CB-BC2D-BF6F2565140B}" type="pres">
      <dgm:prSet presAssocID="{F785CEA6-7810-44C9-9CB7-F29FBA0ED72E}" presName="node" presStyleLbl="node1" presStyleIdx="4" presStyleCnt="12">
        <dgm:presLayoutVars>
          <dgm:bulletEnabled val="1"/>
        </dgm:presLayoutVars>
      </dgm:prSet>
      <dgm:spPr/>
      <dgm:t>
        <a:bodyPr/>
        <a:lstStyle/>
        <a:p>
          <a:endParaRPr lang="es-CO"/>
        </a:p>
      </dgm:t>
    </dgm:pt>
    <dgm:pt modelId="{D1FC58D8-AF0E-4EAE-9CDB-5E731B340332}" type="pres">
      <dgm:prSet presAssocID="{17E0A572-003D-41B6-AA77-2BBF35B7FB35}" presName="sibTrans" presStyleLbl="bgSibTrans2D1" presStyleIdx="4" presStyleCnt="11"/>
      <dgm:spPr/>
      <dgm:t>
        <a:bodyPr/>
        <a:lstStyle/>
        <a:p>
          <a:endParaRPr lang="es-CO"/>
        </a:p>
      </dgm:t>
    </dgm:pt>
    <dgm:pt modelId="{237F00F2-33C1-45DF-B61F-57F7D8F8C411}" type="pres">
      <dgm:prSet presAssocID="{B536129F-FA84-49B2-A69B-7268868B7BE9}" presName="compNode" presStyleCnt="0"/>
      <dgm:spPr/>
    </dgm:pt>
    <dgm:pt modelId="{EE2F45A5-CEB1-4DA8-90CD-52D18A0A9D0F}" type="pres">
      <dgm:prSet presAssocID="{B536129F-FA84-49B2-A69B-7268868B7BE9}" presName="dummyConnPt" presStyleCnt="0"/>
      <dgm:spPr/>
    </dgm:pt>
    <dgm:pt modelId="{64B0C0F1-6304-4618-9889-AB9ADFCD6B81}" type="pres">
      <dgm:prSet presAssocID="{B536129F-FA84-49B2-A69B-7268868B7BE9}" presName="node" presStyleLbl="node1" presStyleIdx="5" presStyleCnt="12">
        <dgm:presLayoutVars>
          <dgm:bulletEnabled val="1"/>
        </dgm:presLayoutVars>
      </dgm:prSet>
      <dgm:spPr/>
      <dgm:t>
        <a:bodyPr/>
        <a:lstStyle/>
        <a:p>
          <a:endParaRPr lang="es-CO"/>
        </a:p>
      </dgm:t>
    </dgm:pt>
    <dgm:pt modelId="{205AA017-F95F-4F20-B35A-0056D5F68346}" type="pres">
      <dgm:prSet presAssocID="{31AB8EA1-6D20-4C82-8B4F-77C6385E78B9}" presName="sibTrans" presStyleLbl="bgSibTrans2D1" presStyleIdx="5" presStyleCnt="11"/>
      <dgm:spPr/>
      <dgm:t>
        <a:bodyPr/>
        <a:lstStyle/>
        <a:p>
          <a:endParaRPr lang="es-CO"/>
        </a:p>
      </dgm:t>
    </dgm:pt>
    <dgm:pt modelId="{F720BEB7-81A0-426F-8078-4C7FF2622020}" type="pres">
      <dgm:prSet presAssocID="{8DB32C31-642C-45D7-BCDA-A6CA31B6E6D5}" presName="compNode" presStyleCnt="0"/>
      <dgm:spPr/>
    </dgm:pt>
    <dgm:pt modelId="{CB4D4DC2-33FF-4F3D-9574-BB501CDB97EA}" type="pres">
      <dgm:prSet presAssocID="{8DB32C31-642C-45D7-BCDA-A6CA31B6E6D5}" presName="dummyConnPt" presStyleCnt="0"/>
      <dgm:spPr/>
    </dgm:pt>
    <dgm:pt modelId="{E1F3C7F0-8C9B-4E68-B988-72FAB38D4949}" type="pres">
      <dgm:prSet presAssocID="{8DB32C31-642C-45D7-BCDA-A6CA31B6E6D5}" presName="node" presStyleLbl="node1" presStyleIdx="6" presStyleCnt="12">
        <dgm:presLayoutVars>
          <dgm:bulletEnabled val="1"/>
        </dgm:presLayoutVars>
      </dgm:prSet>
      <dgm:spPr/>
      <dgm:t>
        <a:bodyPr/>
        <a:lstStyle/>
        <a:p>
          <a:endParaRPr lang="es-CO"/>
        </a:p>
      </dgm:t>
    </dgm:pt>
    <dgm:pt modelId="{082DA8E5-91D3-4AF4-95D9-5CF17B31477E}" type="pres">
      <dgm:prSet presAssocID="{859D31EF-F590-4E76-A62D-4081BEA1F4E6}" presName="sibTrans" presStyleLbl="bgSibTrans2D1" presStyleIdx="6" presStyleCnt="11"/>
      <dgm:spPr/>
      <dgm:t>
        <a:bodyPr/>
        <a:lstStyle/>
        <a:p>
          <a:endParaRPr lang="es-CO"/>
        </a:p>
      </dgm:t>
    </dgm:pt>
    <dgm:pt modelId="{C89CB76F-2563-4EF2-9F09-3C8B9FDF2321}" type="pres">
      <dgm:prSet presAssocID="{98A2F949-9548-431A-AD23-55D187726EC2}" presName="compNode" presStyleCnt="0"/>
      <dgm:spPr/>
    </dgm:pt>
    <dgm:pt modelId="{F858EE21-F14C-4FD8-9FBD-FC8759C76370}" type="pres">
      <dgm:prSet presAssocID="{98A2F949-9548-431A-AD23-55D187726EC2}" presName="dummyConnPt" presStyleCnt="0"/>
      <dgm:spPr/>
    </dgm:pt>
    <dgm:pt modelId="{D8E1F2A9-A27F-4A39-91ED-5120F407375F}" type="pres">
      <dgm:prSet presAssocID="{98A2F949-9548-431A-AD23-55D187726EC2}" presName="node" presStyleLbl="node1" presStyleIdx="7" presStyleCnt="12">
        <dgm:presLayoutVars>
          <dgm:bulletEnabled val="1"/>
        </dgm:presLayoutVars>
      </dgm:prSet>
      <dgm:spPr/>
      <dgm:t>
        <a:bodyPr/>
        <a:lstStyle/>
        <a:p>
          <a:endParaRPr lang="es-CO"/>
        </a:p>
      </dgm:t>
    </dgm:pt>
    <dgm:pt modelId="{72CA1593-AE6C-46CF-8D6E-B6C426323F94}" type="pres">
      <dgm:prSet presAssocID="{B9A3109B-0ADE-4D2B-9BB9-4CAAF013D5C1}" presName="sibTrans" presStyleLbl="bgSibTrans2D1" presStyleIdx="7" presStyleCnt="11"/>
      <dgm:spPr/>
      <dgm:t>
        <a:bodyPr/>
        <a:lstStyle/>
        <a:p>
          <a:endParaRPr lang="es-CO"/>
        </a:p>
      </dgm:t>
    </dgm:pt>
    <dgm:pt modelId="{9D598454-8F7E-4858-A037-E98CF8CDE56E}" type="pres">
      <dgm:prSet presAssocID="{1EB7D70C-1B99-4750-8B1C-0543243E2CB3}" presName="compNode" presStyleCnt="0"/>
      <dgm:spPr/>
    </dgm:pt>
    <dgm:pt modelId="{E5386169-8088-43A3-A276-86A153AA2BE8}" type="pres">
      <dgm:prSet presAssocID="{1EB7D70C-1B99-4750-8B1C-0543243E2CB3}" presName="dummyConnPt" presStyleCnt="0"/>
      <dgm:spPr/>
    </dgm:pt>
    <dgm:pt modelId="{A0D5F0C1-B9C7-42DF-B6E6-3B9BA4C267BF}" type="pres">
      <dgm:prSet presAssocID="{1EB7D70C-1B99-4750-8B1C-0543243E2CB3}" presName="node" presStyleLbl="node1" presStyleIdx="8" presStyleCnt="12">
        <dgm:presLayoutVars>
          <dgm:bulletEnabled val="1"/>
        </dgm:presLayoutVars>
      </dgm:prSet>
      <dgm:spPr/>
      <dgm:t>
        <a:bodyPr/>
        <a:lstStyle/>
        <a:p>
          <a:endParaRPr lang="es-CO"/>
        </a:p>
      </dgm:t>
    </dgm:pt>
    <dgm:pt modelId="{979DB470-EB3A-4343-9E7A-355C926A92F6}" type="pres">
      <dgm:prSet presAssocID="{35720B59-2453-474D-9700-3480A060FB55}" presName="sibTrans" presStyleLbl="bgSibTrans2D1" presStyleIdx="8" presStyleCnt="11"/>
      <dgm:spPr/>
      <dgm:t>
        <a:bodyPr/>
        <a:lstStyle/>
        <a:p>
          <a:endParaRPr lang="es-CO"/>
        </a:p>
      </dgm:t>
    </dgm:pt>
    <dgm:pt modelId="{9BD22CAC-7514-4ABE-9442-321FDC60FB5D}" type="pres">
      <dgm:prSet presAssocID="{FB1B4121-7BA4-483C-B5BE-317F1BB13662}" presName="compNode" presStyleCnt="0"/>
      <dgm:spPr/>
    </dgm:pt>
    <dgm:pt modelId="{B0A5B7D7-A673-4517-9B3C-6E6132C53F04}" type="pres">
      <dgm:prSet presAssocID="{FB1B4121-7BA4-483C-B5BE-317F1BB13662}" presName="dummyConnPt" presStyleCnt="0"/>
      <dgm:spPr/>
    </dgm:pt>
    <dgm:pt modelId="{BF42476A-1BAE-4093-813D-29BB7BF128C2}" type="pres">
      <dgm:prSet presAssocID="{FB1B4121-7BA4-483C-B5BE-317F1BB13662}" presName="node" presStyleLbl="node1" presStyleIdx="9" presStyleCnt="12">
        <dgm:presLayoutVars>
          <dgm:bulletEnabled val="1"/>
        </dgm:presLayoutVars>
      </dgm:prSet>
      <dgm:spPr/>
      <dgm:t>
        <a:bodyPr/>
        <a:lstStyle/>
        <a:p>
          <a:endParaRPr lang="es-CO"/>
        </a:p>
      </dgm:t>
    </dgm:pt>
    <dgm:pt modelId="{C7ABF36D-237A-497C-81C4-29F860DD5691}" type="pres">
      <dgm:prSet presAssocID="{014733D5-4AEE-4422-853D-22721D1DF1DA}" presName="sibTrans" presStyleLbl="bgSibTrans2D1" presStyleIdx="9" presStyleCnt="11"/>
      <dgm:spPr/>
      <dgm:t>
        <a:bodyPr/>
        <a:lstStyle/>
        <a:p>
          <a:endParaRPr lang="es-CO"/>
        </a:p>
      </dgm:t>
    </dgm:pt>
    <dgm:pt modelId="{A882F23B-7B04-473D-9221-02461099881C}" type="pres">
      <dgm:prSet presAssocID="{75FD2BB2-932D-4F80-94E5-E9DA1179C5F1}" presName="compNode" presStyleCnt="0"/>
      <dgm:spPr/>
    </dgm:pt>
    <dgm:pt modelId="{44E60030-93B2-4C05-9C0E-88FDA2A7AB00}" type="pres">
      <dgm:prSet presAssocID="{75FD2BB2-932D-4F80-94E5-E9DA1179C5F1}" presName="dummyConnPt" presStyleCnt="0"/>
      <dgm:spPr/>
    </dgm:pt>
    <dgm:pt modelId="{37F5D0A8-5270-4158-A697-B9703C82A685}" type="pres">
      <dgm:prSet presAssocID="{75FD2BB2-932D-4F80-94E5-E9DA1179C5F1}" presName="node" presStyleLbl="node1" presStyleIdx="10" presStyleCnt="12">
        <dgm:presLayoutVars>
          <dgm:bulletEnabled val="1"/>
        </dgm:presLayoutVars>
      </dgm:prSet>
      <dgm:spPr/>
      <dgm:t>
        <a:bodyPr/>
        <a:lstStyle/>
        <a:p>
          <a:endParaRPr lang="es-CO"/>
        </a:p>
      </dgm:t>
    </dgm:pt>
    <dgm:pt modelId="{34D84478-1D47-4C25-8C53-84A17AA13648}" type="pres">
      <dgm:prSet presAssocID="{7EE0BE51-F679-4240-A3FA-541B7CBBDA42}" presName="sibTrans" presStyleLbl="bgSibTrans2D1" presStyleIdx="10" presStyleCnt="11"/>
      <dgm:spPr/>
      <dgm:t>
        <a:bodyPr/>
        <a:lstStyle/>
        <a:p>
          <a:endParaRPr lang="es-CO"/>
        </a:p>
      </dgm:t>
    </dgm:pt>
    <dgm:pt modelId="{FD42B2F2-3F41-432D-83FE-AA91EFDD0F7F}" type="pres">
      <dgm:prSet presAssocID="{1FE3EBF1-ECBE-474A-95FF-2A49DF21E862}" presName="compNode" presStyleCnt="0"/>
      <dgm:spPr/>
    </dgm:pt>
    <dgm:pt modelId="{7BF938A5-DFAC-4962-919C-B8F8BD5E8E75}" type="pres">
      <dgm:prSet presAssocID="{1FE3EBF1-ECBE-474A-95FF-2A49DF21E862}" presName="dummyConnPt" presStyleCnt="0"/>
      <dgm:spPr/>
    </dgm:pt>
    <dgm:pt modelId="{5429BDA6-E3B1-4875-80B7-2547A62A6AE8}" type="pres">
      <dgm:prSet presAssocID="{1FE3EBF1-ECBE-474A-95FF-2A49DF21E862}" presName="node" presStyleLbl="node1" presStyleIdx="11" presStyleCnt="12">
        <dgm:presLayoutVars>
          <dgm:bulletEnabled val="1"/>
        </dgm:presLayoutVars>
      </dgm:prSet>
      <dgm:spPr/>
      <dgm:t>
        <a:bodyPr/>
        <a:lstStyle/>
        <a:p>
          <a:endParaRPr lang="es-CO"/>
        </a:p>
      </dgm:t>
    </dgm:pt>
  </dgm:ptLst>
  <dgm:cxnLst>
    <dgm:cxn modelId="{4BA2B83E-5A23-41A2-BC56-4CC795AEC686}" srcId="{F461735B-1D90-4F92-A26A-ADCFDA4E5F0D}" destId="{1EB7D70C-1B99-4750-8B1C-0543243E2CB3}" srcOrd="8" destOrd="0" parTransId="{8BC1AD88-D716-4768-9977-A2D125C9836E}" sibTransId="{35720B59-2453-474D-9700-3480A060FB55}"/>
    <dgm:cxn modelId="{E8D7B1A9-E7D0-43A1-BE53-530BE022E1E6}" type="presOf" srcId="{F461735B-1D90-4F92-A26A-ADCFDA4E5F0D}" destId="{89D0524A-C2BC-49F7-8E06-E6C335A9F813}" srcOrd="0" destOrd="0" presId="urn:microsoft.com/office/officeart/2005/8/layout/bProcess4"/>
    <dgm:cxn modelId="{2E6CB960-EAED-41F2-9969-5DA6D28B0E65}" srcId="{F461735B-1D90-4F92-A26A-ADCFDA4E5F0D}" destId="{15AE8189-CD76-4124-86B8-15CEF79BB63E}" srcOrd="2" destOrd="0" parTransId="{462F9720-552A-439A-9F3F-FD3941BA5708}" sibTransId="{0C67FDBA-4DC3-4B75-B25B-395CD0EA0654}"/>
    <dgm:cxn modelId="{42AB5E3E-0291-49CE-9DED-EB4EC00CA97E}" type="presOf" srcId="{ADC3F801-D016-4203-83A2-3752495416E5}" destId="{532EAE67-3991-451C-801B-D73F9935A5E7}" srcOrd="0" destOrd="0" presId="urn:microsoft.com/office/officeart/2005/8/layout/bProcess4"/>
    <dgm:cxn modelId="{41127425-4E06-4DC3-AEB3-467D925A5B4F}" type="presOf" srcId="{CF578DBE-67B9-4502-95FB-B24A98768A77}" destId="{66702AB3-6FCE-4E92-8F61-055DBA8F8278}" srcOrd="0" destOrd="0" presId="urn:microsoft.com/office/officeart/2005/8/layout/bProcess4"/>
    <dgm:cxn modelId="{77C0AAEB-B7BF-417A-BF2E-C543FEABD397}" srcId="{F461735B-1D90-4F92-A26A-ADCFDA4E5F0D}" destId="{FB1B4121-7BA4-483C-B5BE-317F1BB13662}" srcOrd="9" destOrd="0" parTransId="{D4E82149-2CD2-454F-84B3-C92A1F2CA2DF}" sibTransId="{014733D5-4AEE-4422-853D-22721D1DF1DA}"/>
    <dgm:cxn modelId="{F0C6C704-6CF1-4D51-BD27-B807168788A7}" srcId="{F461735B-1D90-4F92-A26A-ADCFDA4E5F0D}" destId="{98A2F949-9548-431A-AD23-55D187726EC2}" srcOrd="7" destOrd="0" parTransId="{ECEF57E2-2D39-4FAF-9ED9-0680842AA2DD}" sibTransId="{B9A3109B-0ADE-4D2B-9BB9-4CAAF013D5C1}"/>
    <dgm:cxn modelId="{B80186A0-5393-441F-B021-BF37BC813D6A}" type="presOf" srcId="{7EE0BE51-F679-4240-A3FA-541B7CBBDA42}" destId="{34D84478-1D47-4C25-8C53-84A17AA13648}" srcOrd="0" destOrd="0" presId="urn:microsoft.com/office/officeart/2005/8/layout/bProcess4"/>
    <dgm:cxn modelId="{34700FF1-E9F7-43F5-BF95-79BB3C967701}" type="presOf" srcId="{1EB7D70C-1B99-4750-8B1C-0543243E2CB3}" destId="{A0D5F0C1-B9C7-42DF-B6E6-3B9BA4C267BF}" srcOrd="0" destOrd="0" presId="urn:microsoft.com/office/officeart/2005/8/layout/bProcess4"/>
    <dgm:cxn modelId="{6A3E6031-5F05-4E2D-9024-5D945D5F6757}" type="presOf" srcId="{CC2A9ACC-D879-4950-AD38-291D9A1DF0B9}" destId="{0F1B9531-6429-456E-B915-65C1569F326A}" srcOrd="0" destOrd="0" presId="urn:microsoft.com/office/officeart/2005/8/layout/bProcess4"/>
    <dgm:cxn modelId="{3EFAB7E0-F65F-4696-A92E-BD59603A1495}" type="presOf" srcId="{791811C1-2C8F-40BE-BD67-D18CC7A30FE6}" destId="{DA2E3108-E45E-48DD-A31B-E4789E995330}" srcOrd="0" destOrd="0" presId="urn:microsoft.com/office/officeart/2005/8/layout/bProcess4"/>
    <dgm:cxn modelId="{A9F8BAB0-8636-48B0-A8A5-736CAD433D82}" type="presOf" srcId="{98A2F949-9548-431A-AD23-55D187726EC2}" destId="{D8E1F2A9-A27F-4A39-91ED-5120F407375F}" srcOrd="0" destOrd="0" presId="urn:microsoft.com/office/officeart/2005/8/layout/bProcess4"/>
    <dgm:cxn modelId="{2B5F381B-4E98-4764-A6CD-6F33C76C3C6D}" type="presOf" srcId="{17E0A572-003D-41B6-AA77-2BBF35B7FB35}" destId="{D1FC58D8-AF0E-4EAE-9CDB-5E731B340332}" srcOrd="0" destOrd="0" presId="urn:microsoft.com/office/officeart/2005/8/layout/bProcess4"/>
    <dgm:cxn modelId="{D2F6559C-19D1-46B3-8C49-7C38810B1CF4}" type="presOf" srcId="{35720B59-2453-474D-9700-3480A060FB55}" destId="{979DB470-EB3A-4343-9E7A-355C926A92F6}" srcOrd="0" destOrd="0" presId="urn:microsoft.com/office/officeart/2005/8/layout/bProcess4"/>
    <dgm:cxn modelId="{90C4E9AD-9049-48F0-95CD-5D17E38FA5FB}" srcId="{F461735B-1D90-4F92-A26A-ADCFDA4E5F0D}" destId="{8DB32C31-642C-45D7-BCDA-A6CA31B6E6D5}" srcOrd="6" destOrd="0" parTransId="{1F5021B5-31A0-4328-AB6D-3A17C18D451F}" sibTransId="{859D31EF-F590-4E76-A62D-4081BEA1F4E6}"/>
    <dgm:cxn modelId="{0BB784B8-24AB-48F7-AD18-07A4E1D73773}" srcId="{F461735B-1D90-4F92-A26A-ADCFDA4E5F0D}" destId="{CC2A9ACC-D879-4950-AD38-291D9A1DF0B9}" srcOrd="0" destOrd="0" parTransId="{8C698F79-5E44-499C-ADFF-BADB4858194F}" sibTransId="{791811C1-2C8F-40BE-BD67-D18CC7A30FE6}"/>
    <dgm:cxn modelId="{247B354A-44E4-4278-ABC7-856C7DC0E79D}" srcId="{F461735B-1D90-4F92-A26A-ADCFDA4E5F0D}" destId="{ADC3F801-D016-4203-83A2-3752495416E5}" srcOrd="3" destOrd="0" parTransId="{034F5878-805F-4ECA-940D-783470EB2C80}" sibTransId="{CF578DBE-67B9-4502-95FB-B24A98768A77}"/>
    <dgm:cxn modelId="{2A2CFC5B-0CFF-470D-AA28-326B0260C556}" srcId="{F461735B-1D90-4F92-A26A-ADCFDA4E5F0D}" destId="{55E364D4-BB79-48EC-A35D-AC017655813B}" srcOrd="1" destOrd="0" parTransId="{6BEA0022-88BA-4020-A456-0B21A0021103}" sibTransId="{3082B832-42F6-40E1-BBA6-F7F7DBB32B9D}"/>
    <dgm:cxn modelId="{0B0D7BBA-3B4E-48F6-B684-C21B1126792F}" type="presOf" srcId="{B536129F-FA84-49B2-A69B-7268868B7BE9}" destId="{64B0C0F1-6304-4618-9889-AB9ADFCD6B81}" srcOrd="0" destOrd="0" presId="urn:microsoft.com/office/officeart/2005/8/layout/bProcess4"/>
    <dgm:cxn modelId="{3BF3160C-0416-41C2-BE65-3C20249A7423}" srcId="{F461735B-1D90-4F92-A26A-ADCFDA4E5F0D}" destId="{F785CEA6-7810-44C9-9CB7-F29FBA0ED72E}" srcOrd="4" destOrd="0" parTransId="{89B8ADAC-A3A4-4E0C-A204-9A4E7987339A}" sibTransId="{17E0A572-003D-41B6-AA77-2BBF35B7FB35}"/>
    <dgm:cxn modelId="{7C6D0A95-AF85-439E-A229-A974C011BD9F}" type="presOf" srcId="{FB1B4121-7BA4-483C-B5BE-317F1BB13662}" destId="{BF42476A-1BAE-4093-813D-29BB7BF128C2}" srcOrd="0" destOrd="0" presId="urn:microsoft.com/office/officeart/2005/8/layout/bProcess4"/>
    <dgm:cxn modelId="{3BCC0123-6FF5-43DE-89C1-66584000BD6C}" type="presOf" srcId="{1FE3EBF1-ECBE-474A-95FF-2A49DF21E862}" destId="{5429BDA6-E3B1-4875-80B7-2547A62A6AE8}" srcOrd="0" destOrd="0" presId="urn:microsoft.com/office/officeart/2005/8/layout/bProcess4"/>
    <dgm:cxn modelId="{D439B7CA-503E-4E2F-853F-4E301265C1AF}" srcId="{F461735B-1D90-4F92-A26A-ADCFDA4E5F0D}" destId="{1FE3EBF1-ECBE-474A-95FF-2A49DF21E862}" srcOrd="11" destOrd="0" parTransId="{93FF3755-59F7-4BE4-BE0B-5B14D53C4D27}" sibTransId="{4C5E5994-5D87-4EEC-B338-B4C53509695F}"/>
    <dgm:cxn modelId="{8E46EF68-03CF-4BA1-8993-886565C0EC16}" type="presOf" srcId="{B9A3109B-0ADE-4D2B-9BB9-4CAAF013D5C1}" destId="{72CA1593-AE6C-46CF-8D6E-B6C426323F94}" srcOrd="0" destOrd="0" presId="urn:microsoft.com/office/officeart/2005/8/layout/bProcess4"/>
    <dgm:cxn modelId="{11999D83-8785-42F8-9C27-702298CB599A}" type="presOf" srcId="{014733D5-4AEE-4422-853D-22721D1DF1DA}" destId="{C7ABF36D-237A-497C-81C4-29F860DD5691}" srcOrd="0" destOrd="0" presId="urn:microsoft.com/office/officeart/2005/8/layout/bProcess4"/>
    <dgm:cxn modelId="{62F944DA-731D-4F7F-B550-8EF1573B93D4}" type="presOf" srcId="{75FD2BB2-932D-4F80-94E5-E9DA1179C5F1}" destId="{37F5D0A8-5270-4158-A697-B9703C82A685}" srcOrd="0" destOrd="0" presId="urn:microsoft.com/office/officeart/2005/8/layout/bProcess4"/>
    <dgm:cxn modelId="{80FBE565-4E16-4F4E-8A07-F4E25FC52EB9}" type="presOf" srcId="{3082B832-42F6-40E1-BBA6-F7F7DBB32B9D}" destId="{490EB57A-E7D1-498A-A51E-3B4269DBA3AA}" srcOrd="0" destOrd="0" presId="urn:microsoft.com/office/officeart/2005/8/layout/bProcess4"/>
    <dgm:cxn modelId="{C4A21D5F-CEDE-48AC-AD4B-6ED3CB3F9A4B}" type="presOf" srcId="{F785CEA6-7810-44C9-9CB7-F29FBA0ED72E}" destId="{0C46B883-BB2F-43CB-BC2D-BF6F2565140B}" srcOrd="0" destOrd="0" presId="urn:microsoft.com/office/officeart/2005/8/layout/bProcess4"/>
    <dgm:cxn modelId="{1F16DB06-2BAD-48B8-8DDA-3DDACAB6AE92}" srcId="{F461735B-1D90-4F92-A26A-ADCFDA4E5F0D}" destId="{75FD2BB2-932D-4F80-94E5-E9DA1179C5F1}" srcOrd="10" destOrd="0" parTransId="{EBAB6130-AB39-46D6-BB79-B735A3F0A4DB}" sibTransId="{7EE0BE51-F679-4240-A3FA-541B7CBBDA42}"/>
    <dgm:cxn modelId="{11D04676-E3A0-457F-9560-A9D1C55137D7}" type="presOf" srcId="{859D31EF-F590-4E76-A62D-4081BEA1F4E6}" destId="{082DA8E5-91D3-4AF4-95D9-5CF17B31477E}" srcOrd="0" destOrd="0" presId="urn:microsoft.com/office/officeart/2005/8/layout/bProcess4"/>
    <dgm:cxn modelId="{5905D528-5BF9-4748-A485-7B90B98BD23F}" srcId="{F461735B-1D90-4F92-A26A-ADCFDA4E5F0D}" destId="{B536129F-FA84-49B2-A69B-7268868B7BE9}" srcOrd="5" destOrd="0" parTransId="{B9A6003C-B1E7-4897-8C49-9D10ECF9BD8B}" sibTransId="{31AB8EA1-6D20-4C82-8B4F-77C6385E78B9}"/>
    <dgm:cxn modelId="{9AC23C11-1F94-4097-B820-7E4CE63B07E1}" type="presOf" srcId="{8DB32C31-642C-45D7-BCDA-A6CA31B6E6D5}" destId="{E1F3C7F0-8C9B-4E68-B988-72FAB38D4949}" srcOrd="0" destOrd="0" presId="urn:microsoft.com/office/officeart/2005/8/layout/bProcess4"/>
    <dgm:cxn modelId="{04D5AA1C-C598-473E-A934-57D055738EC2}" type="presOf" srcId="{31AB8EA1-6D20-4C82-8B4F-77C6385E78B9}" destId="{205AA017-F95F-4F20-B35A-0056D5F68346}" srcOrd="0" destOrd="0" presId="urn:microsoft.com/office/officeart/2005/8/layout/bProcess4"/>
    <dgm:cxn modelId="{461E8963-94E3-4286-88FA-385EE1D72FC5}" type="presOf" srcId="{55E364D4-BB79-48EC-A35D-AC017655813B}" destId="{5F64390D-E601-477D-8647-1F75F3FF0586}" srcOrd="0" destOrd="0" presId="urn:microsoft.com/office/officeart/2005/8/layout/bProcess4"/>
    <dgm:cxn modelId="{90AEFA12-2659-48BD-9D7B-5B17CC8E6A4E}" type="presOf" srcId="{0C67FDBA-4DC3-4B75-B25B-395CD0EA0654}" destId="{8D0BEB15-C4AF-491A-A71B-A5A1298C5165}" srcOrd="0" destOrd="0" presId="urn:microsoft.com/office/officeart/2005/8/layout/bProcess4"/>
    <dgm:cxn modelId="{09A14918-D6CF-40D5-B0B6-B9565520CEF1}" type="presOf" srcId="{15AE8189-CD76-4124-86B8-15CEF79BB63E}" destId="{1A1B9F4A-D54A-4BB1-9A26-C3D6AB7BEA92}" srcOrd="0" destOrd="0" presId="urn:microsoft.com/office/officeart/2005/8/layout/bProcess4"/>
    <dgm:cxn modelId="{F07D6756-DDEF-4795-A916-4149826A6AC8}" type="presParOf" srcId="{89D0524A-C2BC-49F7-8E06-E6C335A9F813}" destId="{1BB909FC-7D62-4AB6-9C75-E996A147FB72}" srcOrd="0" destOrd="0" presId="urn:microsoft.com/office/officeart/2005/8/layout/bProcess4"/>
    <dgm:cxn modelId="{1A148192-8217-4957-91C5-93B6F97F17D7}" type="presParOf" srcId="{1BB909FC-7D62-4AB6-9C75-E996A147FB72}" destId="{57927323-0C97-4218-8778-0A083323ADA0}" srcOrd="0" destOrd="0" presId="urn:microsoft.com/office/officeart/2005/8/layout/bProcess4"/>
    <dgm:cxn modelId="{F4714E49-BE01-4AF5-B9B4-E59B434D10A7}" type="presParOf" srcId="{1BB909FC-7D62-4AB6-9C75-E996A147FB72}" destId="{0F1B9531-6429-456E-B915-65C1569F326A}" srcOrd="1" destOrd="0" presId="urn:microsoft.com/office/officeart/2005/8/layout/bProcess4"/>
    <dgm:cxn modelId="{CE9154B7-6B3A-4C7D-BFCF-14EEDE14529B}" type="presParOf" srcId="{89D0524A-C2BC-49F7-8E06-E6C335A9F813}" destId="{DA2E3108-E45E-48DD-A31B-E4789E995330}" srcOrd="1" destOrd="0" presId="urn:microsoft.com/office/officeart/2005/8/layout/bProcess4"/>
    <dgm:cxn modelId="{829FB2C3-5138-499E-92DE-F20242F28E19}" type="presParOf" srcId="{89D0524A-C2BC-49F7-8E06-E6C335A9F813}" destId="{34E5AA91-D108-46DF-B9C4-B943F5D356E4}" srcOrd="2" destOrd="0" presId="urn:microsoft.com/office/officeart/2005/8/layout/bProcess4"/>
    <dgm:cxn modelId="{1437FC78-FF8A-491C-AD7D-3921C41B6A85}" type="presParOf" srcId="{34E5AA91-D108-46DF-B9C4-B943F5D356E4}" destId="{BD2F04ED-6055-4406-8129-286703F683B6}" srcOrd="0" destOrd="0" presId="urn:microsoft.com/office/officeart/2005/8/layout/bProcess4"/>
    <dgm:cxn modelId="{DD58A473-AC31-42A4-83A2-77C05E66F08F}" type="presParOf" srcId="{34E5AA91-D108-46DF-B9C4-B943F5D356E4}" destId="{5F64390D-E601-477D-8647-1F75F3FF0586}" srcOrd="1" destOrd="0" presId="urn:microsoft.com/office/officeart/2005/8/layout/bProcess4"/>
    <dgm:cxn modelId="{72138A4D-91E3-41AD-BCF6-499E1E87A4A0}" type="presParOf" srcId="{89D0524A-C2BC-49F7-8E06-E6C335A9F813}" destId="{490EB57A-E7D1-498A-A51E-3B4269DBA3AA}" srcOrd="3" destOrd="0" presId="urn:microsoft.com/office/officeart/2005/8/layout/bProcess4"/>
    <dgm:cxn modelId="{636D9D74-43C9-4780-BDB5-51B209E694E4}" type="presParOf" srcId="{89D0524A-C2BC-49F7-8E06-E6C335A9F813}" destId="{4A04BB27-2AB5-4EEE-9D05-F777B08AE4FC}" srcOrd="4" destOrd="0" presId="urn:microsoft.com/office/officeart/2005/8/layout/bProcess4"/>
    <dgm:cxn modelId="{260E8253-2A75-444F-A94E-D1EE725F8BA9}" type="presParOf" srcId="{4A04BB27-2AB5-4EEE-9D05-F777B08AE4FC}" destId="{48A2B227-E279-49D6-8EEB-62C5805DF1A9}" srcOrd="0" destOrd="0" presId="urn:microsoft.com/office/officeart/2005/8/layout/bProcess4"/>
    <dgm:cxn modelId="{87B04228-7AB5-4126-93C2-33C6BC5AEA9F}" type="presParOf" srcId="{4A04BB27-2AB5-4EEE-9D05-F777B08AE4FC}" destId="{1A1B9F4A-D54A-4BB1-9A26-C3D6AB7BEA92}" srcOrd="1" destOrd="0" presId="urn:microsoft.com/office/officeart/2005/8/layout/bProcess4"/>
    <dgm:cxn modelId="{BE7A429D-99DA-4DB6-B96C-9411406D7659}" type="presParOf" srcId="{89D0524A-C2BC-49F7-8E06-E6C335A9F813}" destId="{8D0BEB15-C4AF-491A-A71B-A5A1298C5165}" srcOrd="5" destOrd="0" presId="urn:microsoft.com/office/officeart/2005/8/layout/bProcess4"/>
    <dgm:cxn modelId="{A6F7977C-D85F-4124-B6AB-0CAC51BAE4DC}" type="presParOf" srcId="{89D0524A-C2BC-49F7-8E06-E6C335A9F813}" destId="{FACAF4ED-5F3E-432F-97C8-783A53683D8B}" srcOrd="6" destOrd="0" presId="urn:microsoft.com/office/officeart/2005/8/layout/bProcess4"/>
    <dgm:cxn modelId="{D39E1E1A-7973-4F1C-B4C6-7E5E87C32564}" type="presParOf" srcId="{FACAF4ED-5F3E-432F-97C8-783A53683D8B}" destId="{23F2DD11-73D4-4672-B34D-55618394EC08}" srcOrd="0" destOrd="0" presId="urn:microsoft.com/office/officeart/2005/8/layout/bProcess4"/>
    <dgm:cxn modelId="{5592D22B-B707-4872-B867-089FA9EB653E}" type="presParOf" srcId="{FACAF4ED-5F3E-432F-97C8-783A53683D8B}" destId="{532EAE67-3991-451C-801B-D73F9935A5E7}" srcOrd="1" destOrd="0" presId="urn:microsoft.com/office/officeart/2005/8/layout/bProcess4"/>
    <dgm:cxn modelId="{1B2EB2AF-D323-4189-9FDC-4D06D8C3920B}" type="presParOf" srcId="{89D0524A-C2BC-49F7-8E06-E6C335A9F813}" destId="{66702AB3-6FCE-4E92-8F61-055DBA8F8278}" srcOrd="7" destOrd="0" presId="urn:microsoft.com/office/officeart/2005/8/layout/bProcess4"/>
    <dgm:cxn modelId="{8CD52F3B-BED5-4B17-A0E5-64002DB6ADF2}" type="presParOf" srcId="{89D0524A-C2BC-49F7-8E06-E6C335A9F813}" destId="{3410F77E-FB5B-4618-9214-9937F162DF6B}" srcOrd="8" destOrd="0" presId="urn:microsoft.com/office/officeart/2005/8/layout/bProcess4"/>
    <dgm:cxn modelId="{D05CC6A1-2EE3-4803-97AF-A9B465B2CA39}" type="presParOf" srcId="{3410F77E-FB5B-4618-9214-9937F162DF6B}" destId="{83003C9F-0893-4E7B-BE68-C4299A20D278}" srcOrd="0" destOrd="0" presId="urn:microsoft.com/office/officeart/2005/8/layout/bProcess4"/>
    <dgm:cxn modelId="{8D47DAE9-A759-4DDF-938C-648CBD6A96C1}" type="presParOf" srcId="{3410F77E-FB5B-4618-9214-9937F162DF6B}" destId="{0C46B883-BB2F-43CB-BC2D-BF6F2565140B}" srcOrd="1" destOrd="0" presId="urn:microsoft.com/office/officeart/2005/8/layout/bProcess4"/>
    <dgm:cxn modelId="{10B5CD78-6207-4DFF-97F5-CEE6BB5E1DAE}" type="presParOf" srcId="{89D0524A-C2BC-49F7-8E06-E6C335A9F813}" destId="{D1FC58D8-AF0E-4EAE-9CDB-5E731B340332}" srcOrd="9" destOrd="0" presId="urn:microsoft.com/office/officeart/2005/8/layout/bProcess4"/>
    <dgm:cxn modelId="{B56B54E9-7441-479D-BB26-7F2DF4CA2243}" type="presParOf" srcId="{89D0524A-C2BC-49F7-8E06-E6C335A9F813}" destId="{237F00F2-33C1-45DF-B61F-57F7D8F8C411}" srcOrd="10" destOrd="0" presId="urn:microsoft.com/office/officeart/2005/8/layout/bProcess4"/>
    <dgm:cxn modelId="{257CD656-1E21-4E2C-882E-E3D7DCAA88C5}" type="presParOf" srcId="{237F00F2-33C1-45DF-B61F-57F7D8F8C411}" destId="{EE2F45A5-CEB1-4DA8-90CD-52D18A0A9D0F}" srcOrd="0" destOrd="0" presId="urn:microsoft.com/office/officeart/2005/8/layout/bProcess4"/>
    <dgm:cxn modelId="{EF6493EF-44A9-4D1A-A3D3-26F6E2E81F14}" type="presParOf" srcId="{237F00F2-33C1-45DF-B61F-57F7D8F8C411}" destId="{64B0C0F1-6304-4618-9889-AB9ADFCD6B81}" srcOrd="1" destOrd="0" presId="urn:microsoft.com/office/officeart/2005/8/layout/bProcess4"/>
    <dgm:cxn modelId="{D3D35D79-4899-4860-B6AF-C05A3EE047DE}" type="presParOf" srcId="{89D0524A-C2BC-49F7-8E06-E6C335A9F813}" destId="{205AA017-F95F-4F20-B35A-0056D5F68346}" srcOrd="11" destOrd="0" presId="urn:microsoft.com/office/officeart/2005/8/layout/bProcess4"/>
    <dgm:cxn modelId="{70057AFD-786F-4D66-B8A0-D87496F04738}" type="presParOf" srcId="{89D0524A-C2BC-49F7-8E06-E6C335A9F813}" destId="{F720BEB7-81A0-426F-8078-4C7FF2622020}" srcOrd="12" destOrd="0" presId="urn:microsoft.com/office/officeart/2005/8/layout/bProcess4"/>
    <dgm:cxn modelId="{5C711B6C-DA8F-4290-855B-3B1C75F710DE}" type="presParOf" srcId="{F720BEB7-81A0-426F-8078-4C7FF2622020}" destId="{CB4D4DC2-33FF-4F3D-9574-BB501CDB97EA}" srcOrd="0" destOrd="0" presId="urn:microsoft.com/office/officeart/2005/8/layout/bProcess4"/>
    <dgm:cxn modelId="{679AF4EE-1E49-4299-9251-35D803AD8FD4}" type="presParOf" srcId="{F720BEB7-81A0-426F-8078-4C7FF2622020}" destId="{E1F3C7F0-8C9B-4E68-B988-72FAB38D4949}" srcOrd="1" destOrd="0" presId="urn:microsoft.com/office/officeart/2005/8/layout/bProcess4"/>
    <dgm:cxn modelId="{886F8DD8-4B79-4096-9E60-FDFC8AE3B76C}" type="presParOf" srcId="{89D0524A-C2BC-49F7-8E06-E6C335A9F813}" destId="{082DA8E5-91D3-4AF4-95D9-5CF17B31477E}" srcOrd="13" destOrd="0" presId="urn:microsoft.com/office/officeart/2005/8/layout/bProcess4"/>
    <dgm:cxn modelId="{092DC2BE-3C8A-4FAE-9BB5-D7A1DE7A79E1}" type="presParOf" srcId="{89D0524A-C2BC-49F7-8E06-E6C335A9F813}" destId="{C89CB76F-2563-4EF2-9F09-3C8B9FDF2321}" srcOrd="14" destOrd="0" presId="urn:microsoft.com/office/officeart/2005/8/layout/bProcess4"/>
    <dgm:cxn modelId="{EAD07A1F-FBA5-484C-A028-C86270D3BC3D}" type="presParOf" srcId="{C89CB76F-2563-4EF2-9F09-3C8B9FDF2321}" destId="{F858EE21-F14C-4FD8-9FBD-FC8759C76370}" srcOrd="0" destOrd="0" presId="urn:microsoft.com/office/officeart/2005/8/layout/bProcess4"/>
    <dgm:cxn modelId="{46F4608A-095D-448F-B509-527B8BDB23A8}" type="presParOf" srcId="{C89CB76F-2563-4EF2-9F09-3C8B9FDF2321}" destId="{D8E1F2A9-A27F-4A39-91ED-5120F407375F}" srcOrd="1" destOrd="0" presId="urn:microsoft.com/office/officeart/2005/8/layout/bProcess4"/>
    <dgm:cxn modelId="{E3B6E0F2-6BB1-4F17-B41E-EF49B97347C6}" type="presParOf" srcId="{89D0524A-C2BC-49F7-8E06-E6C335A9F813}" destId="{72CA1593-AE6C-46CF-8D6E-B6C426323F94}" srcOrd="15" destOrd="0" presId="urn:microsoft.com/office/officeart/2005/8/layout/bProcess4"/>
    <dgm:cxn modelId="{36DBF276-4CD1-41DD-8071-94BA5AF2770D}" type="presParOf" srcId="{89D0524A-C2BC-49F7-8E06-E6C335A9F813}" destId="{9D598454-8F7E-4858-A037-E98CF8CDE56E}" srcOrd="16" destOrd="0" presId="urn:microsoft.com/office/officeart/2005/8/layout/bProcess4"/>
    <dgm:cxn modelId="{905077AF-5FDE-4B82-88DE-FF46C938006B}" type="presParOf" srcId="{9D598454-8F7E-4858-A037-E98CF8CDE56E}" destId="{E5386169-8088-43A3-A276-86A153AA2BE8}" srcOrd="0" destOrd="0" presId="urn:microsoft.com/office/officeart/2005/8/layout/bProcess4"/>
    <dgm:cxn modelId="{2918AA25-605C-40B7-8A15-60B6C24EC481}" type="presParOf" srcId="{9D598454-8F7E-4858-A037-E98CF8CDE56E}" destId="{A0D5F0C1-B9C7-42DF-B6E6-3B9BA4C267BF}" srcOrd="1" destOrd="0" presId="urn:microsoft.com/office/officeart/2005/8/layout/bProcess4"/>
    <dgm:cxn modelId="{FFC6B279-C2A3-4AAC-9607-A355BFA40FB3}" type="presParOf" srcId="{89D0524A-C2BC-49F7-8E06-E6C335A9F813}" destId="{979DB470-EB3A-4343-9E7A-355C926A92F6}" srcOrd="17" destOrd="0" presId="urn:microsoft.com/office/officeart/2005/8/layout/bProcess4"/>
    <dgm:cxn modelId="{8994B1EC-63A0-47C5-923D-BC65B554282B}" type="presParOf" srcId="{89D0524A-C2BC-49F7-8E06-E6C335A9F813}" destId="{9BD22CAC-7514-4ABE-9442-321FDC60FB5D}" srcOrd="18" destOrd="0" presId="urn:microsoft.com/office/officeart/2005/8/layout/bProcess4"/>
    <dgm:cxn modelId="{009BE6FF-95C5-4256-A73A-B53AD5CAC838}" type="presParOf" srcId="{9BD22CAC-7514-4ABE-9442-321FDC60FB5D}" destId="{B0A5B7D7-A673-4517-9B3C-6E6132C53F04}" srcOrd="0" destOrd="0" presId="urn:microsoft.com/office/officeart/2005/8/layout/bProcess4"/>
    <dgm:cxn modelId="{0808FF34-4D28-4A44-B9D2-3E279401926E}" type="presParOf" srcId="{9BD22CAC-7514-4ABE-9442-321FDC60FB5D}" destId="{BF42476A-1BAE-4093-813D-29BB7BF128C2}" srcOrd="1" destOrd="0" presId="urn:microsoft.com/office/officeart/2005/8/layout/bProcess4"/>
    <dgm:cxn modelId="{50C04C9A-28CD-40BE-8E11-4E0CEA560AF7}" type="presParOf" srcId="{89D0524A-C2BC-49F7-8E06-E6C335A9F813}" destId="{C7ABF36D-237A-497C-81C4-29F860DD5691}" srcOrd="19" destOrd="0" presId="urn:microsoft.com/office/officeart/2005/8/layout/bProcess4"/>
    <dgm:cxn modelId="{A8774C0E-90F2-4AD9-B4D3-44B82EED9975}" type="presParOf" srcId="{89D0524A-C2BC-49F7-8E06-E6C335A9F813}" destId="{A882F23B-7B04-473D-9221-02461099881C}" srcOrd="20" destOrd="0" presId="urn:microsoft.com/office/officeart/2005/8/layout/bProcess4"/>
    <dgm:cxn modelId="{853743A5-D225-4435-BE00-DE0454B21597}" type="presParOf" srcId="{A882F23B-7B04-473D-9221-02461099881C}" destId="{44E60030-93B2-4C05-9C0E-88FDA2A7AB00}" srcOrd="0" destOrd="0" presId="urn:microsoft.com/office/officeart/2005/8/layout/bProcess4"/>
    <dgm:cxn modelId="{331215AE-89C6-49D6-866E-2BA90A619343}" type="presParOf" srcId="{A882F23B-7B04-473D-9221-02461099881C}" destId="{37F5D0A8-5270-4158-A697-B9703C82A685}" srcOrd="1" destOrd="0" presId="urn:microsoft.com/office/officeart/2005/8/layout/bProcess4"/>
    <dgm:cxn modelId="{6EBB60D7-6BB9-48B9-8457-BF56D0F32072}" type="presParOf" srcId="{89D0524A-C2BC-49F7-8E06-E6C335A9F813}" destId="{34D84478-1D47-4C25-8C53-84A17AA13648}" srcOrd="21" destOrd="0" presId="urn:microsoft.com/office/officeart/2005/8/layout/bProcess4"/>
    <dgm:cxn modelId="{747D2F31-56D0-4D6A-915B-4E7C6BF3787E}" type="presParOf" srcId="{89D0524A-C2BC-49F7-8E06-E6C335A9F813}" destId="{FD42B2F2-3F41-432D-83FE-AA91EFDD0F7F}" srcOrd="22" destOrd="0" presId="urn:microsoft.com/office/officeart/2005/8/layout/bProcess4"/>
    <dgm:cxn modelId="{DBC6FBEF-5A79-44EF-8054-DFFC14C42AA2}" type="presParOf" srcId="{FD42B2F2-3F41-432D-83FE-AA91EFDD0F7F}" destId="{7BF938A5-DFAC-4962-919C-B8F8BD5E8E75}" srcOrd="0" destOrd="0" presId="urn:microsoft.com/office/officeart/2005/8/layout/bProcess4"/>
    <dgm:cxn modelId="{05A43431-878D-4A42-B15C-F0CD832F5102}" type="presParOf" srcId="{FD42B2F2-3F41-432D-83FE-AA91EFDD0F7F}" destId="{5429BDA6-E3B1-4875-80B7-2547A62A6AE8}"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ECD3E8-BFC5-484A-B759-1E0E28F87522}" type="doc">
      <dgm:prSet loTypeId="urn:microsoft.com/office/officeart/2005/8/layout/lProcess2" loCatId="list" qsTypeId="urn:microsoft.com/office/officeart/2005/8/quickstyle/3d1" qsCatId="3D" csTypeId="urn:microsoft.com/office/officeart/2005/8/colors/colorful3" csCatId="colorful" phldr="1"/>
      <dgm:spPr/>
      <dgm:t>
        <a:bodyPr/>
        <a:lstStyle/>
        <a:p>
          <a:endParaRPr lang="es-ES"/>
        </a:p>
      </dgm:t>
    </dgm:pt>
    <dgm:pt modelId="{493D1487-062D-4DB6-AB8B-DA9761105723}">
      <dgm:prSet phldrT="[Texto]" custT="1"/>
      <dgm:spPr>
        <a:solidFill>
          <a:srgbClr val="669900"/>
        </a:solidFill>
      </dgm:spPr>
      <dgm:t>
        <a:bodyPr/>
        <a:lstStyle/>
        <a:p>
          <a:r>
            <a:rPr lang="es-ES" sz="1400" dirty="0">
              <a:latin typeface="Arial Narrow" pitchFamily="34" charset="0"/>
            </a:rPr>
            <a:t>Oficina de Planeación  </a:t>
          </a:r>
          <a:r>
            <a:rPr lang="es-ES" sz="1400" b="1" dirty="0">
              <a:latin typeface="Arial Narrow" pitchFamily="34" charset="0"/>
            </a:rPr>
            <a:t>Entidad Ejecutora</a:t>
          </a:r>
        </a:p>
      </dgm:t>
    </dgm:pt>
    <dgm:pt modelId="{03E7A4EF-5A71-47D9-B7EA-5D07B4A7B155}" type="parTrans" cxnId="{C63B2CD6-987D-41CA-AE2F-83C8B8405E78}">
      <dgm:prSet/>
      <dgm:spPr/>
      <dgm:t>
        <a:bodyPr/>
        <a:lstStyle/>
        <a:p>
          <a:endParaRPr lang="es-ES"/>
        </a:p>
      </dgm:t>
    </dgm:pt>
    <dgm:pt modelId="{2F15E398-9AE0-45BA-9917-D0A81EF33C13}" type="sibTrans" cxnId="{C63B2CD6-987D-41CA-AE2F-83C8B8405E78}">
      <dgm:prSet/>
      <dgm:spPr/>
      <dgm:t>
        <a:bodyPr/>
        <a:lstStyle/>
        <a:p>
          <a:endParaRPr lang="es-ES"/>
        </a:p>
      </dgm:t>
    </dgm:pt>
    <dgm:pt modelId="{FF6BF90B-B824-4B6E-A0E0-3757F5EFA2B0}">
      <dgm:prSet phldrT="[Texto]" custT="1"/>
      <dgm:spPr>
        <a:solidFill>
          <a:srgbClr val="336600"/>
        </a:solidFill>
      </dgm:spPr>
      <dgm:t>
        <a:bodyPr/>
        <a:lstStyle/>
        <a:p>
          <a:r>
            <a:rPr lang="es-ES" sz="1400" dirty="0"/>
            <a:t>Oficina de </a:t>
          </a:r>
          <a:r>
            <a:rPr lang="es-ES" sz="1400" dirty="0" smtClean="0"/>
            <a:t>Planeación </a:t>
          </a:r>
          <a:r>
            <a:rPr lang="es-ES" sz="1400" b="1" dirty="0"/>
            <a:t>Líder Sectorial</a:t>
          </a:r>
        </a:p>
      </dgm:t>
    </dgm:pt>
    <dgm:pt modelId="{FC3378E1-AB96-436F-B609-E5CFC77151F7}" type="parTrans" cxnId="{12F52192-E034-45A3-8C66-F5866578E986}">
      <dgm:prSet/>
      <dgm:spPr/>
      <dgm:t>
        <a:bodyPr/>
        <a:lstStyle/>
        <a:p>
          <a:endParaRPr lang="es-ES"/>
        </a:p>
      </dgm:t>
    </dgm:pt>
    <dgm:pt modelId="{3919F838-F532-48A8-95B6-5E882A377B73}" type="sibTrans" cxnId="{12F52192-E034-45A3-8C66-F5866578E986}">
      <dgm:prSet/>
      <dgm:spPr/>
      <dgm:t>
        <a:bodyPr/>
        <a:lstStyle/>
        <a:p>
          <a:endParaRPr lang="es-ES"/>
        </a:p>
      </dgm:t>
    </dgm:pt>
    <dgm:pt modelId="{91BB18C2-7A99-47A7-9A32-62FFCF56042D}">
      <dgm:prSet phldrT="[Texto]" custT="1"/>
      <dgm:spPr>
        <a:solidFill>
          <a:srgbClr val="336699"/>
        </a:solidFill>
      </dgm:spPr>
      <dgm:t>
        <a:bodyPr/>
        <a:lstStyle/>
        <a:p>
          <a:pPr marL="180975" indent="-180975" algn="l"/>
          <a:r>
            <a:rPr lang="es-ES" sz="1200" dirty="0"/>
            <a:t>1. Consistencia con la </a:t>
          </a:r>
          <a:r>
            <a:rPr lang="es-ES" sz="1200" dirty="0" smtClean="0"/>
            <a:t>política </a:t>
          </a:r>
          <a:r>
            <a:rPr lang="es-ES" sz="1200" dirty="0"/>
            <a:t>sectorial     </a:t>
          </a:r>
          <a:endParaRPr lang="es-ES" sz="1200" dirty="0" smtClean="0"/>
        </a:p>
        <a:p>
          <a:pPr marL="180975" indent="-180975" algn="l"/>
          <a:r>
            <a:rPr lang="es-ES" sz="1200" dirty="0" smtClean="0"/>
            <a:t>2.Priorización </a:t>
          </a:r>
          <a:r>
            <a:rPr lang="es-ES" sz="1200" dirty="0"/>
            <a:t>sectorial    </a:t>
          </a:r>
          <a:endParaRPr lang="es-ES" sz="1200" dirty="0" smtClean="0"/>
        </a:p>
        <a:p>
          <a:pPr marL="180975" indent="-180975" algn="l"/>
          <a:r>
            <a:rPr lang="es-ES" sz="1200" dirty="0" smtClean="0"/>
            <a:t>3.Integralidad técnica</a:t>
          </a:r>
          <a:endParaRPr lang="es-ES" sz="1200" dirty="0"/>
        </a:p>
      </dgm:t>
    </dgm:pt>
    <dgm:pt modelId="{55CEB93A-5E95-4C18-9902-575D2388B0FA}" type="parTrans" cxnId="{2147660D-8276-47E9-B179-AD0DE5C07791}">
      <dgm:prSet/>
      <dgm:spPr/>
      <dgm:t>
        <a:bodyPr/>
        <a:lstStyle/>
        <a:p>
          <a:endParaRPr lang="es-ES"/>
        </a:p>
      </dgm:t>
    </dgm:pt>
    <dgm:pt modelId="{DBD437A7-429D-48ED-AF6E-B2B81180448E}" type="sibTrans" cxnId="{2147660D-8276-47E9-B179-AD0DE5C07791}">
      <dgm:prSet/>
      <dgm:spPr/>
      <dgm:t>
        <a:bodyPr/>
        <a:lstStyle/>
        <a:p>
          <a:endParaRPr lang="es-ES"/>
        </a:p>
      </dgm:t>
    </dgm:pt>
    <dgm:pt modelId="{E2889246-8593-46C1-B850-78F14F7D3036}">
      <dgm:prSet phldrT="[Texto]"/>
      <dgm:spPr>
        <a:gradFill rotWithShape="0">
          <a:gsLst>
            <a:gs pos="0">
              <a:srgbClr val="A5AD98"/>
            </a:gs>
            <a:gs pos="80000">
              <a:srgbClr val="CCCC00"/>
            </a:gs>
            <a:gs pos="100000">
              <a:schemeClr val="accent3">
                <a:tint val="40000"/>
                <a:hueOff val="0"/>
                <a:satOff val="0"/>
                <a:lumOff val="0"/>
                <a:alphaOff val="0"/>
                <a:shade val="94000"/>
                <a:satMod val="135000"/>
              </a:schemeClr>
            </a:gs>
          </a:gsLst>
          <a:lin ang="16200000" scaled="0"/>
        </a:gradFill>
        <a:effectLst/>
      </dgm:spPr>
      <dgm:t>
        <a:bodyPr/>
        <a:lstStyle/>
        <a:p>
          <a:r>
            <a:rPr lang="es-ES" b="1" dirty="0">
              <a:effectLst/>
            </a:rPr>
            <a:t>Control  Posterior</a:t>
          </a:r>
        </a:p>
      </dgm:t>
    </dgm:pt>
    <dgm:pt modelId="{290BB63D-BB81-4F06-A41A-BAEDBE9836B2}" type="parTrans" cxnId="{A06D889B-4208-4939-9FEA-EBFCD9897BBC}">
      <dgm:prSet/>
      <dgm:spPr/>
      <dgm:t>
        <a:bodyPr/>
        <a:lstStyle/>
        <a:p>
          <a:endParaRPr lang="es-ES"/>
        </a:p>
      </dgm:t>
    </dgm:pt>
    <dgm:pt modelId="{49ED42AC-4AA1-4969-B6A3-DBB2EB91619E}" type="sibTrans" cxnId="{A06D889B-4208-4939-9FEA-EBFCD9897BBC}">
      <dgm:prSet/>
      <dgm:spPr/>
      <dgm:t>
        <a:bodyPr/>
        <a:lstStyle/>
        <a:p>
          <a:endParaRPr lang="es-ES"/>
        </a:p>
      </dgm:t>
    </dgm:pt>
    <dgm:pt modelId="{7C12AC8C-B4C9-4FDD-BBC9-944FEE7111E5}">
      <dgm:prSet phldrT="[Texto]" custT="1"/>
      <dgm:spPr>
        <a:gradFill rotWithShape="0">
          <a:gsLst>
            <a:gs pos="0">
              <a:srgbClr val="3E4A83"/>
            </a:gs>
            <a:gs pos="80000">
              <a:srgbClr val="3E4A83"/>
            </a:gs>
            <a:gs pos="100000">
              <a:srgbClr val="3E4A83"/>
            </a:gs>
          </a:gsLst>
        </a:gradFill>
      </dgm:spPr>
      <dgm:t>
        <a:bodyPr/>
        <a:lstStyle/>
        <a:p>
          <a:r>
            <a:rPr lang="es-ES" sz="1400" dirty="0"/>
            <a:t>Direcciones </a:t>
          </a:r>
          <a:r>
            <a:rPr lang="es-ES" sz="1400" dirty="0" smtClean="0"/>
            <a:t>Técnicas </a:t>
          </a:r>
          <a:r>
            <a:rPr lang="es-ES" sz="1400" b="1" dirty="0"/>
            <a:t>DNP</a:t>
          </a:r>
          <a:endParaRPr lang="es-ES" sz="1400" dirty="0"/>
        </a:p>
      </dgm:t>
    </dgm:pt>
    <dgm:pt modelId="{44D0E3FD-3F2C-42CA-A5D0-6766B6BE12F6}" type="parTrans" cxnId="{406D66D1-BCC4-47A0-9815-CFB86D94571B}">
      <dgm:prSet/>
      <dgm:spPr/>
      <dgm:t>
        <a:bodyPr/>
        <a:lstStyle/>
        <a:p>
          <a:endParaRPr lang="es-ES"/>
        </a:p>
      </dgm:t>
    </dgm:pt>
    <dgm:pt modelId="{A4FB58AA-261C-4409-9CD6-A53AD4199717}" type="sibTrans" cxnId="{406D66D1-BCC4-47A0-9815-CFB86D94571B}">
      <dgm:prSet/>
      <dgm:spPr/>
      <dgm:t>
        <a:bodyPr/>
        <a:lstStyle/>
        <a:p>
          <a:endParaRPr lang="es-ES"/>
        </a:p>
      </dgm:t>
    </dgm:pt>
    <dgm:pt modelId="{FDD114AA-E456-4975-A64F-D82E19F59259}">
      <dgm:prSet phldrT="[Texto]" custT="1"/>
      <dgm:spPr>
        <a:solidFill>
          <a:srgbClr val="74417E"/>
        </a:solidFill>
      </dgm:spPr>
      <dgm:t>
        <a:bodyPr/>
        <a:lstStyle/>
        <a:p>
          <a:pPr marL="180975" indent="-180975" algn="l"/>
          <a:r>
            <a:rPr lang="es-ES" sz="1200" dirty="0"/>
            <a:t>1. Consistencia con el PND, CONPES</a:t>
          </a:r>
          <a:r>
            <a:rPr lang="es-ES" sz="1200" dirty="0" smtClean="0"/>
            <a:t>.</a:t>
          </a:r>
        </a:p>
        <a:p>
          <a:pPr marL="180975" indent="-180975" algn="l"/>
          <a:r>
            <a:rPr lang="es-ES" sz="1200" dirty="0" smtClean="0"/>
            <a:t>2</a:t>
          </a:r>
          <a:r>
            <a:rPr lang="es-ES" sz="1200" dirty="0"/>
            <a:t>. </a:t>
          </a:r>
          <a:r>
            <a:rPr lang="es-ES" sz="1200" dirty="0" smtClean="0"/>
            <a:t>Identificación </a:t>
          </a:r>
          <a:r>
            <a:rPr lang="es-ES" sz="1200" dirty="0"/>
            <a:t>del proyecto transversal, y su </a:t>
          </a:r>
          <a:r>
            <a:rPr lang="es-ES" sz="1200" dirty="0" smtClean="0"/>
            <a:t>focalización</a:t>
          </a:r>
          <a:endParaRPr lang="es-ES" sz="1200" dirty="0"/>
        </a:p>
        <a:p>
          <a:pPr marL="180975" indent="-180975" algn="l"/>
          <a:r>
            <a:rPr lang="es-ES" sz="1200" dirty="0"/>
            <a:t>3. Aseguramiento para  el seguimiento</a:t>
          </a:r>
        </a:p>
      </dgm:t>
    </dgm:pt>
    <dgm:pt modelId="{92A1C987-1967-4280-986F-D3CA86C81A3B}" type="parTrans" cxnId="{92C495A3-4669-4712-8770-611E11425275}">
      <dgm:prSet/>
      <dgm:spPr/>
      <dgm:t>
        <a:bodyPr/>
        <a:lstStyle/>
        <a:p>
          <a:endParaRPr lang="es-ES"/>
        </a:p>
      </dgm:t>
    </dgm:pt>
    <dgm:pt modelId="{D76FFC5B-98BC-4393-AAF2-2958C5A25693}" type="sibTrans" cxnId="{92C495A3-4669-4712-8770-611E11425275}">
      <dgm:prSet/>
      <dgm:spPr/>
      <dgm:t>
        <a:bodyPr/>
        <a:lstStyle/>
        <a:p>
          <a:endParaRPr lang="es-ES"/>
        </a:p>
      </dgm:t>
    </dgm:pt>
    <dgm:pt modelId="{868F0293-D028-4297-9D23-F7654D984C9B}">
      <dgm:prSet/>
      <dgm:spPr>
        <a:gradFill rotWithShape="0">
          <a:gsLst>
            <a:gs pos="0">
              <a:srgbClr val="A5AD98"/>
            </a:gs>
            <a:gs pos="80000">
              <a:srgbClr val="CCCC00"/>
            </a:gs>
            <a:gs pos="100000">
              <a:schemeClr val="accent3">
                <a:tint val="40000"/>
                <a:hueOff val="0"/>
                <a:satOff val="0"/>
                <a:lumOff val="0"/>
                <a:alphaOff val="0"/>
                <a:shade val="94000"/>
                <a:satMod val="135000"/>
              </a:schemeClr>
            </a:gs>
          </a:gsLst>
          <a:lin ang="16200000" scaled="0"/>
        </a:gradFill>
        <a:effectLst/>
      </dgm:spPr>
      <dgm:t>
        <a:bodyPr/>
        <a:lstStyle/>
        <a:p>
          <a:r>
            <a:rPr lang="es-ES" b="1" dirty="0">
              <a:effectLst/>
            </a:rPr>
            <a:t>Control a la Formulación</a:t>
          </a:r>
        </a:p>
      </dgm:t>
    </dgm:pt>
    <dgm:pt modelId="{A4277A4E-D463-4621-9AE1-77A1E5AA7502}" type="parTrans" cxnId="{AEB40811-FB87-46F8-8490-EA6FD6767E74}">
      <dgm:prSet/>
      <dgm:spPr/>
      <dgm:t>
        <a:bodyPr/>
        <a:lstStyle/>
        <a:p>
          <a:endParaRPr lang="es-ES"/>
        </a:p>
      </dgm:t>
    </dgm:pt>
    <dgm:pt modelId="{ABCF6DBD-1B6C-4C45-8F45-A1FE960A3038}" type="sibTrans" cxnId="{AEB40811-FB87-46F8-8490-EA6FD6767E74}">
      <dgm:prSet/>
      <dgm:spPr/>
      <dgm:t>
        <a:bodyPr/>
        <a:lstStyle/>
        <a:p>
          <a:endParaRPr lang="es-ES"/>
        </a:p>
      </dgm:t>
    </dgm:pt>
    <dgm:pt modelId="{D049EFD0-8AE0-4543-883F-E5E5594D36DC}">
      <dgm:prSet custT="1"/>
      <dgm:spPr>
        <a:solidFill>
          <a:srgbClr val="666633"/>
        </a:solidFill>
      </dgm:spPr>
      <dgm:t>
        <a:bodyPr/>
        <a:lstStyle/>
        <a:p>
          <a:pPr marL="180975" indent="-180975" algn="just"/>
          <a:r>
            <a:rPr lang="es-ES" sz="1100" dirty="0" smtClean="0"/>
            <a:t>1. Competencia </a:t>
          </a:r>
          <a:r>
            <a:rPr lang="es-ES" sz="1100" dirty="0"/>
            <a:t>para realizar el </a:t>
          </a:r>
          <a:r>
            <a:rPr lang="es-ES" sz="1100" dirty="0" smtClean="0"/>
            <a:t>gasto.                        </a:t>
          </a:r>
        </a:p>
        <a:p>
          <a:pPr marL="180975" indent="-180975" algn="just"/>
          <a:r>
            <a:rPr lang="es-ES" sz="1100" dirty="0" smtClean="0"/>
            <a:t>2</a:t>
          </a:r>
          <a:r>
            <a:rPr lang="es-ES" sz="1100" dirty="0"/>
            <a:t>. Consistencia del </a:t>
          </a:r>
          <a:r>
            <a:rPr lang="es-ES" sz="1100" b="1" dirty="0">
              <a:solidFill>
                <a:srgbClr val="92D050"/>
              </a:solidFill>
            </a:rPr>
            <a:t>OBJETIVO , POBLACIÓN, RECURSOS</a:t>
          </a:r>
          <a:r>
            <a:rPr lang="es-ES" sz="1100" b="1" dirty="0"/>
            <a:t>, </a:t>
          </a:r>
          <a:r>
            <a:rPr lang="es-ES" sz="1100" dirty="0"/>
            <a:t>del proyecto (o programa) de inversión y los objetivos de JUNTOS.                   </a:t>
          </a:r>
          <a:endParaRPr lang="es-ES" sz="1100" dirty="0" smtClean="0"/>
        </a:p>
        <a:p>
          <a:pPr marL="180975" indent="-180975" algn="just"/>
          <a:r>
            <a:rPr lang="es-ES" sz="1100" dirty="0" smtClean="0"/>
            <a:t>3</a:t>
          </a:r>
          <a:r>
            <a:rPr lang="es-ES" sz="1100" dirty="0"/>
            <a:t>. </a:t>
          </a:r>
          <a:r>
            <a:rPr lang="es-ES" sz="1100" dirty="0" smtClean="0"/>
            <a:t>Consistencia </a:t>
          </a:r>
          <a:r>
            <a:rPr lang="es-ES" sz="1100" dirty="0"/>
            <a:t>en la </a:t>
          </a:r>
          <a:r>
            <a:rPr lang="es-ES" sz="1100" dirty="0" smtClean="0"/>
            <a:t>inversión </a:t>
          </a:r>
          <a:r>
            <a:rPr lang="es-ES" sz="1100" dirty="0"/>
            <a:t>y el objeto del </a:t>
          </a:r>
          <a:r>
            <a:rPr lang="es-ES" sz="1100" dirty="0" smtClean="0"/>
            <a:t>proyecto.</a:t>
          </a:r>
          <a:endParaRPr lang="es-ES" sz="1100" b="1" dirty="0"/>
        </a:p>
      </dgm:t>
    </dgm:pt>
    <dgm:pt modelId="{C77787A1-F801-4421-A77F-C94BCBDE94A7}" type="parTrans" cxnId="{F08B135E-A00C-44F7-83BE-01F474542189}">
      <dgm:prSet/>
      <dgm:spPr/>
      <dgm:t>
        <a:bodyPr/>
        <a:lstStyle/>
        <a:p>
          <a:endParaRPr lang="es-ES"/>
        </a:p>
      </dgm:t>
    </dgm:pt>
    <dgm:pt modelId="{31567DC6-64D0-4151-807C-D9CE3A04C30B}" type="sibTrans" cxnId="{F08B135E-A00C-44F7-83BE-01F474542189}">
      <dgm:prSet/>
      <dgm:spPr/>
      <dgm:t>
        <a:bodyPr/>
        <a:lstStyle/>
        <a:p>
          <a:endParaRPr lang="es-ES"/>
        </a:p>
      </dgm:t>
    </dgm:pt>
    <dgm:pt modelId="{A8AE3267-8F0D-40A3-AD64-9C30D31E2B7F}">
      <dgm:prSet/>
      <dgm:spPr>
        <a:gradFill rotWithShape="0">
          <a:gsLst>
            <a:gs pos="0">
              <a:srgbClr val="A5AD98"/>
            </a:gs>
            <a:gs pos="80000">
              <a:srgbClr val="CCCC00"/>
            </a:gs>
            <a:gs pos="100000">
              <a:schemeClr val="accent3">
                <a:tint val="40000"/>
                <a:hueOff val="0"/>
                <a:satOff val="0"/>
                <a:lumOff val="0"/>
                <a:alphaOff val="0"/>
                <a:shade val="94000"/>
                <a:satMod val="135000"/>
              </a:schemeClr>
            </a:gs>
          </a:gsLst>
          <a:lin ang="16200000" scaled="0"/>
        </a:gradFill>
        <a:effectLst/>
      </dgm:spPr>
      <dgm:t>
        <a:bodyPr/>
        <a:lstStyle/>
        <a:p>
          <a:endParaRPr lang="es-ES" dirty="0"/>
        </a:p>
      </dgm:t>
    </dgm:pt>
    <dgm:pt modelId="{04E77B82-BFC2-4FE8-AC72-FBE9016D271C}" type="parTrans" cxnId="{0E5E9805-807C-408D-87CE-C28C717F8306}">
      <dgm:prSet/>
      <dgm:spPr/>
      <dgm:t>
        <a:bodyPr/>
        <a:lstStyle/>
        <a:p>
          <a:endParaRPr lang="es-ES"/>
        </a:p>
      </dgm:t>
    </dgm:pt>
    <dgm:pt modelId="{379B9432-EBE8-49AC-A0D8-82558AA8CCD7}" type="sibTrans" cxnId="{0E5E9805-807C-408D-87CE-C28C717F8306}">
      <dgm:prSet/>
      <dgm:spPr/>
      <dgm:t>
        <a:bodyPr/>
        <a:lstStyle/>
        <a:p>
          <a:endParaRPr lang="es-ES"/>
        </a:p>
      </dgm:t>
    </dgm:pt>
    <dgm:pt modelId="{62A3EFC7-3770-4BD9-A986-BDE6A19361FD}">
      <dgm:prSet phldrT="[Texto]"/>
      <dgm:spPr>
        <a:gradFill rotWithShape="0">
          <a:gsLst>
            <a:gs pos="0">
              <a:srgbClr val="A5AD98"/>
            </a:gs>
            <a:gs pos="80000">
              <a:srgbClr val="CCCC00"/>
            </a:gs>
            <a:gs pos="100000">
              <a:schemeClr val="accent3">
                <a:tint val="40000"/>
                <a:hueOff val="0"/>
                <a:satOff val="0"/>
                <a:lumOff val="0"/>
                <a:alphaOff val="0"/>
                <a:shade val="94000"/>
                <a:satMod val="135000"/>
              </a:schemeClr>
            </a:gs>
          </a:gsLst>
          <a:lin ang="16200000" scaled="0"/>
        </a:gradFill>
        <a:effectLst/>
      </dgm:spPr>
      <dgm:t>
        <a:bodyPr/>
        <a:lstStyle/>
        <a:p>
          <a:r>
            <a:rPr lang="es-ES" b="1" dirty="0">
              <a:effectLst/>
            </a:rPr>
            <a:t>Control de Viabilidad</a:t>
          </a:r>
        </a:p>
      </dgm:t>
    </dgm:pt>
    <dgm:pt modelId="{E757939E-53CF-40AB-940D-430D68884CEB}" type="sibTrans" cxnId="{6AA6DDAC-CE13-4BFD-A34D-30E03E361155}">
      <dgm:prSet/>
      <dgm:spPr/>
      <dgm:t>
        <a:bodyPr/>
        <a:lstStyle/>
        <a:p>
          <a:endParaRPr lang="es-ES"/>
        </a:p>
      </dgm:t>
    </dgm:pt>
    <dgm:pt modelId="{5B680060-828E-4419-8DD1-5BE28E9953E4}" type="parTrans" cxnId="{6AA6DDAC-CE13-4BFD-A34D-30E03E361155}">
      <dgm:prSet/>
      <dgm:spPr/>
      <dgm:t>
        <a:bodyPr/>
        <a:lstStyle/>
        <a:p>
          <a:endParaRPr lang="es-ES"/>
        </a:p>
      </dgm:t>
    </dgm:pt>
    <dgm:pt modelId="{3A69BC72-23A3-40AF-B9B0-402A70734E6B}" type="pres">
      <dgm:prSet presAssocID="{D6ECD3E8-BFC5-484A-B759-1E0E28F87522}" presName="theList" presStyleCnt="0">
        <dgm:presLayoutVars>
          <dgm:dir/>
          <dgm:animLvl val="lvl"/>
          <dgm:resizeHandles val="exact"/>
        </dgm:presLayoutVars>
      </dgm:prSet>
      <dgm:spPr/>
      <dgm:t>
        <a:bodyPr/>
        <a:lstStyle/>
        <a:p>
          <a:endParaRPr lang="es-ES"/>
        </a:p>
      </dgm:t>
    </dgm:pt>
    <dgm:pt modelId="{1D12D2FF-D28A-41B6-8D56-2DA248D927A9}" type="pres">
      <dgm:prSet presAssocID="{A8AE3267-8F0D-40A3-AD64-9C30D31E2B7F}" presName="compNode" presStyleCnt="0"/>
      <dgm:spPr/>
      <dgm:t>
        <a:bodyPr/>
        <a:lstStyle/>
        <a:p>
          <a:endParaRPr lang="es-ES"/>
        </a:p>
      </dgm:t>
    </dgm:pt>
    <dgm:pt modelId="{4DB6D4CA-C223-4B61-ABC4-75994F027687}" type="pres">
      <dgm:prSet presAssocID="{A8AE3267-8F0D-40A3-AD64-9C30D31E2B7F}" presName="aNode" presStyleLbl="bgShp" presStyleIdx="0" presStyleCnt="4" custLinFactNeighborX="-49" custLinFactNeighborY="-1316"/>
      <dgm:spPr/>
      <dgm:t>
        <a:bodyPr/>
        <a:lstStyle/>
        <a:p>
          <a:endParaRPr lang="es-ES"/>
        </a:p>
      </dgm:t>
    </dgm:pt>
    <dgm:pt modelId="{AC2389AD-CB01-4CC2-91A3-08CA9E49A41F}" type="pres">
      <dgm:prSet presAssocID="{A8AE3267-8F0D-40A3-AD64-9C30D31E2B7F}" presName="textNode" presStyleLbl="bgShp" presStyleIdx="0" presStyleCnt="4"/>
      <dgm:spPr/>
      <dgm:t>
        <a:bodyPr/>
        <a:lstStyle/>
        <a:p>
          <a:endParaRPr lang="es-ES"/>
        </a:p>
      </dgm:t>
    </dgm:pt>
    <dgm:pt modelId="{5777B78C-58CC-442D-BD30-57AF4A3C5F0B}" type="pres">
      <dgm:prSet presAssocID="{A8AE3267-8F0D-40A3-AD64-9C30D31E2B7F}" presName="compChildNode" presStyleCnt="0"/>
      <dgm:spPr/>
      <dgm:t>
        <a:bodyPr/>
        <a:lstStyle/>
        <a:p>
          <a:endParaRPr lang="es-ES"/>
        </a:p>
      </dgm:t>
    </dgm:pt>
    <dgm:pt modelId="{85982871-3F54-44DF-9947-DFA4F70C08B0}" type="pres">
      <dgm:prSet presAssocID="{A8AE3267-8F0D-40A3-AD64-9C30D31E2B7F}" presName="theInnerList" presStyleCnt="0"/>
      <dgm:spPr/>
      <dgm:t>
        <a:bodyPr/>
        <a:lstStyle/>
        <a:p>
          <a:endParaRPr lang="es-ES"/>
        </a:p>
      </dgm:t>
    </dgm:pt>
    <dgm:pt modelId="{56BD336E-29C2-4A6B-9B27-40C2FDF62DA5}" type="pres">
      <dgm:prSet presAssocID="{A8AE3267-8F0D-40A3-AD64-9C30D31E2B7F}" presName="aSpace" presStyleCnt="0"/>
      <dgm:spPr/>
      <dgm:t>
        <a:bodyPr/>
        <a:lstStyle/>
        <a:p>
          <a:endParaRPr lang="es-ES"/>
        </a:p>
      </dgm:t>
    </dgm:pt>
    <dgm:pt modelId="{A34904D1-9A38-4192-AE4F-300ACF633721}" type="pres">
      <dgm:prSet presAssocID="{868F0293-D028-4297-9D23-F7654D984C9B}" presName="compNode" presStyleCnt="0"/>
      <dgm:spPr/>
      <dgm:t>
        <a:bodyPr/>
        <a:lstStyle/>
        <a:p>
          <a:endParaRPr lang="es-ES"/>
        </a:p>
      </dgm:t>
    </dgm:pt>
    <dgm:pt modelId="{793D391B-3C3B-4E5A-A843-7ED8CFCAC307}" type="pres">
      <dgm:prSet presAssocID="{868F0293-D028-4297-9D23-F7654D984C9B}" presName="aNode" presStyleLbl="bgShp" presStyleIdx="1" presStyleCnt="4" custScaleX="112147" custLinFactNeighborX="-3109"/>
      <dgm:spPr/>
      <dgm:t>
        <a:bodyPr/>
        <a:lstStyle/>
        <a:p>
          <a:endParaRPr lang="es-ES"/>
        </a:p>
      </dgm:t>
    </dgm:pt>
    <dgm:pt modelId="{425AC92E-437D-455C-96D0-8AA47E73B5CB}" type="pres">
      <dgm:prSet presAssocID="{868F0293-D028-4297-9D23-F7654D984C9B}" presName="textNode" presStyleLbl="bgShp" presStyleIdx="1" presStyleCnt="4"/>
      <dgm:spPr/>
      <dgm:t>
        <a:bodyPr/>
        <a:lstStyle/>
        <a:p>
          <a:endParaRPr lang="es-ES"/>
        </a:p>
      </dgm:t>
    </dgm:pt>
    <dgm:pt modelId="{E2D1BDB4-B2AC-409B-B2D2-992319CC9EED}" type="pres">
      <dgm:prSet presAssocID="{868F0293-D028-4297-9D23-F7654D984C9B}" presName="compChildNode" presStyleCnt="0"/>
      <dgm:spPr/>
      <dgm:t>
        <a:bodyPr/>
        <a:lstStyle/>
        <a:p>
          <a:endParaRPr lang="es-ES"/>
        </a:p>
      </dgm:t>
    </dgm:pt>
    <dgm:pt modelId="{B60267A3-A764-4E63-A04D-B2D9C12250AA}" type="pres">
      <dgm:prSet presAssocID="{868F0293-D028-4297-9D23-F7654D984C9B}" presName="theInnerList" presStyleCnt="0"/>
      <dgm:spPr/>
      <dgm:t>
        <a:bodyPr/>
        <a:lstStyle/>
        <a:p>
          <a:endParaRPr lang="es-ES"/>
        </a:p>
      </dgm:t>
    </dgm:pt>
    <dgm:pt modelId="{751309ED-66C9-4074-835E-E352278396B5}" type="pres">
      <dgm:prSet presAssocID="{493D1487-062D-4DB6-AB8B-DA9761105723}" presName="childNode" presStyleLbl="node1" presStyleIdx="0" presStyleCnt="6" custScaleX="107212" custScaleY="770935" custLinFactY="-139564" custLinFactNeighborX="-4147" custLinFactNeighborY="-200000">
        <dgm:presLayoutVars>
          <dgm:bulletEnabled val="1"/>
        </dgm:presLayoutVars>
      </dgm:prSet>
      <dgm:spPr/>
      <dgm:t>
        <a:bodyPr/>
        <a:lstStyle/>
        <a:p>
          <a:endParaRPr lang="es-ES"/>
        </a:p>
      </dgm:t>
    </dgm:pt>
    <dgm:pt modelId="{5B54DD1E-9C90-4A54-8A48-B42BD49B9B97}" type="pres">
      <dgm:prSet presAssocID="{493D1487-062D-4DB6-AB8B-DA9761105723}" presName="aSpace2" presStyleCnt="0"/>
      <dgm:spPr/>
      <dgm:t>
        <a:bodyPr/>
        <a:lstStyle/>
        <a:p>
          <a:endParaRPr lang="es-ES"/>
        </a:p>
      </dgm:t>
    </dgm:pt>
    <dgm:pt modelId="{8FAAFF84-FCD9-4991-9033-9498FF030848}" type="pres">
      <dgm:prSet presAssocID="{D049EFD0-8AE0-4543-883F-E5E5594D36DC}" presName="childNode" presStyleLbl="node1" presStyleIdx="1" presStyleCnt="6" custScaleX="129434" custScaleY="2000000" custLinFactY="55611" custLinFactNeighborX="-3594" custLinFactNeighborY="100000">
        <dgm:presLayoutVars>
          <dgm:bulletEnabled val="1"/>
        </dgm:presLayoutVars>
      </dgm:prSet>
      <dgm:spPr/>
      <dgm:t>
        <a:bodyPr/>
        <a:lstStyle/>
        <a:p>
          <a:endParaRPr lang="es-ES"/>
        </a:p>
      </dgm:t>
    </dgm:pt>
    <dgm:pt modelId="{DF432F21-F312-4310-AB1F-446B0CF7340A}" type="pres">
      <dgm:prSet presAssocID="{868F0293-D028-4297-9D23-F7654D984C9B}" presName="aSpace" presStyleCnt="0"/>
      <dgm:spPr/>
      <dgm:t>
        <a:bodyPr/>
        <a:lstStyle/>
        <a:p>
          <a:endParaRPr lang="es-ES"/>
        </a:p>
      </dgm:t>
    </dgm:pt>
    <dgm:pt modelId="{E70AAC17-382D-4F9A-A4C8-8032A2AFEB8F}" type="pres">
      <dgm:prSet presAssocID="{62A3EFC7-3770-4BD9-A986-BDE6A19361FD}" presName="compNode" presStyleCnt="0"/>
      <dgm:spPr/>
      <dgm:t>
        <a:bodyPr/>
        <a:lstStyle/>
        <a:p>
          <a:endParaRPr lang="es-ES"/>
        </a:p>
      </dgm:t>
    </dgm:pt>
    <dgm:pt modelId="{51AFDB91-9290-436B-ADA0-9623E0779EAA}" type="pres">
      <dgm:prSet presAssocID="{62A3EFC7-3770-4BD9-A986-BDE6A19361FD}" presName="aNode" presStyleLbl="bgShp" presStyleIdx="2" presStyleCnt="4" custScaleX="115058" custLinFactNeighborX="-7168"/>
      <dgm:spPr/>
      <dgm:t>
        <a:bodyPr/>
        <a:lstStyle/>
        <a:p>
          <a:endParaRPr lang="es-ES"/>
        </a:p>
      </dgm:t>
    </dgm:pt>
    <dgm:pt modelId="{A7B30732-347E-41A9-86C5-28E552BD1797}" type="pres">
      <dgm:prSet presAssocID="{62A3EFC7-3770-4BD9-A986-BDE6A19361FD}" presName="textNode" presStyleLbl="bgShp" presStyleIdx="2" presStyleCnt="4"/>
      <dgm:spPr/>
      <dgm:t>
        <a:bodyPr/>
        <a:lstStyle/>
        <a:p>
          <a:endParaRPr lang="es-ES"/>
        </a:p>
      </dgm:t>
    </dgm:pt>
    <dgm:pt modelId="{7B3CD15E-7222-4BF0-B118-DF6024247CB7}" type="pres">
      <dgm:prSet presAssocID="{62A3EFC7-3770-4BD9-A986-BDE6A19361FD}" presName="compChildNode" presStyleCnt="0"/>
      <dgm:spPr/>
      <dgm:t>
        <a:bodyPr/>
        <a:lstStyle/>
        <a:p>
          <a:endParaRPr lang="es-ES"/>
        </a:p>
      </dgm:t>
    </dgm:pt>
    <dgm:pt modelId="{8818C8C9-7658-4CF2-B51F-9F899204B9AB}" type="pres">
      <dgm:prSet presAssocID="{62A3EFC7-3770-4BD9-A986-BDE6A19361FD}" presName="theInnerList" presStyleCnt="0"/>
      <dgm:spPr/>
      <dgm:t>
        <a:bodyPr/>
        <a:lstStyle/>
        <a:p>
          <a:endParaRPr lang="es-ES"/>
        </a:p>
      </dgm:t>
    </dgm:pt>
    <dgm:pt modelId="{B7C09F0A-4DD6-445A-8391-79EC167A4373}" type="pres">
      <dgm:prSet presAssocID="{FF6BF90B-B824-4B6E-A0E0-3757F5EFA2B0}" presName="childNode" presStyleLbl="node1" presStyleIdx="2" presStyleCnt="6" custScaleX="116819" custScaleY="26171" custLinFactNeighborX="-10685" custLinFactNeighborY="-75043">
        <dgm:presLayoutVars>
          <dgm:bulletEnabled val="1"/>
        </dgm:presLayoutVars>
      </dgm:prSet>
      <dgm:spPr/>
      <dgm:t>
        <a:bodyPr/>
        <a:lstStyle/>
        <a:p>
          <a:endParaRPr lang="es-ES"/>
        </a:p>
      </dgm:t>
    </dgm:pt>
    <dgm:pt modelId="{3D5D4314-5234-4831-B7F9-33A3E2157644}" type="pres">
      <dgm:prSet presAssocID="{FF6BF90B-B824-4B6E-A0E0-3757F5EFA2B0}" presName="aSpace2" presStyleCnt="0"/>
      <dgm:spPr/>
      <dgm:t>
        <a:bodyPr/>
        <a:lstStyle/>
        <a:p>
          <a:endParaRPr lang="es-ES"/>
        </a:p>
      </dgm:t>
    </dgm:pt>
    <dgm:pt modelId="{47843AA1-941A-474F-9ACE-70AC75212CEB}" type="pres">
      <dgm:prSet presAssocID="{91BB18C2-7A99-47A7-9A32-62FFCF56042D}" presName="childNode" presStyleLbl="node1" presStyleIdx="3" presStyleCnt="6" custScaleX="123740" custScaleY="45125" custLinFactY="-1008" custLinFactNeighborX="-12718" custLinFactNeighborY="-100000">
        <dgm:presLayoutVars>
          <dgm:bulletEnabled val="1"/>
        </dgm:presLayoutVars>
      </dgm:prSet>
      <dgm:spPr/>
      <dgm:t>
        <a:bodyPr/>
        <a:lstStyle/>
        <a:p>
          <a:endParaRPr lang="es-ES"/>
        </a:p>
      </dgm:t>
    </dgm:pt>
    <dgm:pt modelId="{B6037D85-6390-4384-BF14-34CA30C18D00}" type="pres">
      <dgm:prSet presAssocID="{62A3EFC7-3770-4BD9-A986-BDE6A19361FD}" presName="aSpace" presStyleCnt="0"/>
      <dgm:spPr/>
      <dgm:t>
        <a:bodyPr/>
        <a:lstStyle/>
        <a:p>
          <a:endParaRPr lang="es-ES"/>
        </a:p>
      </dgm:t>
    </dgm:pt>
    <dgm:pt modelId="{6FDA057C-7EFA-412A-8E9B-A05EEEFCA8AC}" type="pres">
      <dgm:prSet presAssocID="{E2889246-8593-46C1-B850-78F14F7D3036}" presName="compNode" presStyleCnt="0"/>
      <dgm:spPr/>
      <dgm:t>
        <a:bodyPr/>
        <a:lstStyle/>
        <a:p>
          <a:endParaRPr lang="es-ES"/>
        </a:p>
      </dgm:t>
    </dgm:pt>
    <dgm:pt modelId="{C248DB5B-432B-4F7C-8D14-4CB450C1B940}" type="pres">
      <dgm:prSet presAssocID="{E2889246-8593-46C1-B850-78F14F7D3036}" presName="aNode" presStyleLbl="bgShp" presStyleIdx="3" presStyleCnt="4" custLinFactNeighborX="1725"/>
      <dgm:spPr/>
      <dgm:t>
        <a:bodyPr/>
        <a:lstStyle/>
        <a:p>
          <a:endParaRPr lang="es-ES"/>
        </a:p>
      </dgm:t>
    </dgm:pt>
    <dgm:pt modelId="{07F6FE09-34A3-46F6-BD4B-35CC757BF5CE}" type="pres">
      <dgm:prSet presAssocID="{E2889246-8593-46C1-B850-78F14F7D3036}" presName="textNode" presStyleLbl="bgShp" presStyleIdx="3" presStyleCnt="4"/>
      <dgm:spPr/>
      <dgm:t>
        <a:bodyPr/>
        <a:lstStyle/>
        <a:p>
          <a:endParaRPr lang="es-ES"/>
        </a:p>
      </dgm:t>
    </dgm:pt>
    <dgm:pt modelId="{9EC2068C-45CD-4A85-BAD8-64150D576EEA}" type="pres">
      <dgm:prSet presAssocID="{E2889246-8593-46C1-B850-78F14F7D3036}" presName="compChildNode" presStyleCnt="0"/>
      <dgm:spPr/>
      <dgm:t>
        <a:bodyPr/>
        <a:lstStyle/>
        <a:p>
          <a:endParaRPr lang="es-ES"/>
        </a:p>
      </dgm:t>
    </dgm:pt>
    <dgm:pt modelId="{8B05CF7D-0145-4E89-AA30-CE322FFF2696}" type="pres">
      <dgm:prSet presAssocID="{E2889246-8593-46C1-B850-78F14F7D3036}" presName="theInnerList" presStyleCnt="0"/>
      <dgm:spPr/>
      <dgm:t>
        <a:bodyPr/>
        <a:lstStyle/>
        <a:p>
          <a:endParaRPr lang="es-ES"/>
        </a:p>
      </dgm:t>
    </dgm:pt>
    <dgm:pt modelId="{7F9DE555-3714-4B57-9BEC-D6920D2ACBD4}" type="pres">
      <dgm:prSet presAssocID="{7C12AC8C-B4C9-4FDD-BBC9-944FEE7111E5}" presName="childNode" presStyleLbl="node1" presStyleIdx="4" presStyleCnt="6" custScaleX="113938" custScaleY="34851" custLinFactNeighborX="-467" custLinFactNeighborY="-54190">
        <dgm:presLayoutVars>
          <dgm:bulletEnabled val="1"/>
        </dgm:presLayoutVars>
      </dgm:prSet>
      <dgm:spPr/>
      <dgm:t>
        <a:bodyPr/>
        <a:lstStyle/>
        <a:p>
          <a:endParaRPr lang="es-ES"/>
        </a:p>
      </dgm:t>
    </dgm:pt>
    <dgm:pt modelId="{99D8E908-51A5-4331-8105-68B3DF4F4159}" type="pres">
      <dgm:prSet presAssocID="{7C12AC8C-B4C9-4FDD-BBC9-944FEE7111E5}" presName="aSpace2" presStyleCnt="0"/>
      <dgm:spPr/>
      <dgm:t>
        <a:bodyPr/>
        <a:lstStyle/>
        <a:p>
          <a:endParaRPr lang="es-ES"/>
        </a:p>
      </dgm:t>
    </dgm:pt>
    <dgm:pt modelId="{A04DFF1B-8CD6-41DC-88C5-3665C5EDE4D4}" type="pres">
      <dgm:prSet presAssocID="{FDD114AA-E456-4975-A64F-D82E19F59259}" presName="childNode" presStyleLbl="node1" presStyleIdx="5" presStyleCnt="6" custScaleX="125383" custScaleY="106296" custLinFactNeighborX="62" custLinFactNeighborY="3516">
        <dgm:presLayoutVars>
          <dgm:bulletEnabled val="1"/>
        </dgm:presLayoutVars>
      </dgm:prSet>
      <dgm:spPr/>
      <dgm:t>
        <a:bodyPr/>
        <a:lstStyle/>
        <a:p>
          <a:endParaRPr lang="es-ES"/>
        </a:p>
      </dgm:t>
    </dgm:pt>
  </dgm:ptLst>
  <dgm:cxnLst>
    <dgm:cxn modelId="{C63B2CD6-987D-41CA-AE2F-83C8B8405E78}" srcId="{868F0293-D028-4297-9D23-F7654D984C9B}" destId="{493D1487-062D-4DB6-AB8B-DA9761105723}" srcOrd="0" destOrd="0" parTransId="{03E7A4EF-5A71-47D9-B7EA-5D07B4A7B155}" sibTransId="{2F15E398-9AE0-45BA-9917-D0A81EF33C13}"/>
    <dgm:cxn modelId="{406D66D1-BCC4-47A0-9815-CFB86D94571B}" srcId="{E2889246-8593-46C1-B850-78F14F7D3036}" destId="{7C12AC8C-B4C9-4FDD-BBC9-944FEE7111E5}" srcOrd="0" destOrd="0" parTransId="{44D0E3FD-3F2C-42CA-A5D0-6766B6BE12F6}" sibTransId="{A4FB58AA-261C-4409-9CD6-A53AD4199717}"/>
    <dgm:cxn modelId="{6210C565-44B1-43C0-BEE8-D96FEE105537}" type="presOf" srcId="{A8AE3267-8F0D-40A3-AD64-9C30D31E2B7F}" destId="{AC2389AD-CB01-4CC2-91A3-08CA9E49A41F}" srcOrd="1" destOrd="0" presId="urn:microsoft.com/office/officeart/2005/8/layout/lProcess2"/>
    <dgm:cxn modelId="{6AA6DDAC-CE13-4BFD-A34D-30E03E361155}" srcId="{D6ECD3E8-BFC5-484A-B759-1E0E28F87522}" destId="{62A3EFC7-3770-4BD9-A986-BDE6A19361FD}" srcOrd="2" destOrd="0" parTransId="{5B680060-828E-4419-8DD1-5BE28E9953E4}" sibTransId="{E757939E-53CF-40AB-940D-430D68884CEB}"/>
    <dgm:cxn modelId="{0E5E9805-807C-408D-87CE-C28C717F8306}" srcId="{D6ECD3E8-BFC5-484A-B759-1E0E28F87522}" destId="{A8AE3267-8F0D-40A3-AD64-9C30D31E2B7F}" srcOrd="0" destOrd="0" parTransId="{04E77B82-BFC2-4FE8-AC72-FBE9016D271C}" sibTransId="{379B9432-EBE8-49AC-A0D8-82558AA8CCD7}"/>
    <dgm:cxn modelId="{1FF8BEB5-91DE-43F7-9D8C-3367DEFA1BEC}" type="presOf" srcId="{7C12AC8C-B4C9-4FDD-BBC9-944FEE7111E5}" destId="{7F9DE555-3714-4B57-9BEC-D6920D2ACBD4}" srcOrd="0" destOrd="0" presId="urn:microsoft.com/office/officeart/2005/8/layout/lProcess2"/>
    <dgm:cxn modelId="{E444E7DA-BECB-4085-9AA8-FB22162EEFA3}" type="presOf" srcId="{FF6BF90B-B824-4B6E-A0E0-3757F5EFA2B0}" destId="{B7C09F0A-4DD6-445A-8391-79EC167A4373}" srcOrd="0" destOrd="0" presId="urn:microsoft.com/office/officeart/2005/8/layout/lProcess2"/>
    <dgm:cxn modelId="{12F52192-E034-45A3-8C66-F5866578E986}" srcId="{62A3EFC7-3770-4BD9-A986-BDE6A19361FD}" destId="{FF6BF90B-B824-4B6E-A0E0-3757F5EFA2B0}" srcOrd="0" destOrd="0" parTransId="{FC3378E1-AB96-436F-B609-E5CFC77151F7}" sibTransId="{3919F838-F532-48A8-95B6-5E882A377B73}"/>
    <dgm:cxn modelId="{AFC0EC34-C750-4B94-A8CF-A718B452A9F7}" type="presOf" srcId="{868F0293-D028-4297-9D23-F7654D984C9B}" destId="{425AC92E-437D-455C-96D0-8AA47E73B5CB}" srcOrd="1" destOrd="0" presId="urn:microsoft.com/office/officeart/2005/8/layout/lProcess2"/>
    <dgm:cxn modelId="{7C3E427E-49FB-4ECD-8FE7-FFBB8FC5892F}" type="presOf" srcId="{493D1487-062D-4DB6-AB8B-DA9761105723}" destId="{751309ED-66C9-4074-835E-E352278396B5}" srcOrd="0" destOrd="0" presId="urn:microsoft.com/office/officeart/2005/8/layout/lProcess2"/>
    <dgm:cxn modelId="{C5560F1A-14F0-45F7-9CDA-E427001B56A6}" type="presOf" srcId="{D049EFD0-8AE0-4543-883F-E5E5594D36DC}" destId="{8FAAFF84-FCD9-4991-9033-9498FF030848}" srcOrd="0" destOrd="0" presId="urn:microsoft.com/office/officeart/2005/8/layout/lProcess2"/>
    <dgm:cxn modelId="{5E09B28B-B72A-4F92-8112-340F064A2933}" type="presOf" srcId="{62A3EFC7-3770-4BD9-A986-BDE6A19361FD}" destId="{A7B30732-347E-41A9-86C5-28E552BD1797}" srcOrd="1" destOrd="0" presId="urn:microsoft.com/office/officeart/2005/8/layout/lProcess2"/>
    <dgm:cxn modelId="{82915435-988A-4C83-9AE8-CA017DA6651F}" type="presOf" srcId="{E2889246-8593-46C1-B850-78F14F7D3036}" destId="{C248DB5B-432B-4F7C-8D14-4CB450C1B940}" srcOrd="0" destOrd="0" presId="urn:microsoft.com/office/officeart/2005/8/layout/lProcess2"/>
    <dgm:cxn modelId="{AEB40811-FB87-46F8-8490-EA6FD6767E74}" srcId="{D6ECD3E8-BFC5-484A-B759-1E0E28F87522}" destId="{868F0293-D028-4297-9D23-F7654D984C9B}" srcOrd="1" destOrd="0" parTransId="{A4277A4E-D463-4621-9AE1-77A1E5AA7502}" sibTransId="{ABCF6DBD-1B6C-4C45-8F45-A1FE960A3038}"/>
    <dgm:cxn modelId="{C3D54B8E-BD13-46A6-986C-23464B6DB805}" type="presOf" srcId="{62A3EFC7-3770-4BD9-A986-BDE6A19361FD}" destId="{51AFDB91-9290-436B-ADA0-9623E0779EAA}" srcOrd="0" destOrd="0" presId="urn:microsoft.com/office/officeart/2005/8/layout/lProcess2"/>
    <dgm:cxn modelId="{F33AC93F-0F53-4A2E-9CFB-835E21AB7ACB}" type="presOf" srcId="{FDD114AA-E456-4975-A64F-D82E19F59259}" destId="{A04DFF1B-8CD6-41DC-88C5-3665C5EDE4D4}" srcOrd="0" destOrd="0" presId="urn:microsoft.com/office/officeart/2005/8/layout/lProcess2"/>
    <dgm:cxn modelId="{A06D889B-4208-4939-9FEA-EBFCD9897BBC}" srcId="{D6ECD3E8-BFC5-484A-B759-1E0E28F87522}" destId="{E2889246-8593-46C1-B850-78F14F7D3036}" srcOrd="3" destOrd="0" parTransId="{290BB63D-BB81-4F06-A41A-BAEDBE9836B2}" sibTransId="{49ED42AC-4AA1-4969-B6A3-DBB2EB91619E}"/>
    <dgm:cxn modelId="{51016171-5B70-449A-9CE1-A636231C4CAE}" type="presOf" srcId="{A8AE3267-8F0D-40A3-AD64-9C30D31E2B7F}" destId="{4DB6D4CA-C223-4B61-ABC4-75994F027687}" srcOrd="0" destOrd="0" presId="urn:microsoft.com/office/officeart/2005/8/layout/lProcess2"/>
    <dgm:cxn modelId="{7A30C717-482F-44C0-B634-44A0C111298E}" type="presOf" srcId="{91BB18C2-7A99-47A7-9A32-62FFCF56042D}" destId="{47843AA1-941A-474F-9ACE-70AC75212CEB}" srcOrd="0" destOrd="0" presId="urn:microsoft.com/office/officeart/2005/8/layout/lProcess2"/>
    <dgm:cxn modelId="{92C495A3-4669-4712-8770-611E11425275}" srcId="{E2889246-8593-46C1-B850-78F14F7D3036}" destId="{FDD114AA-E456-4975-A64F-D82E19F59259}" srcOrd="1" destOrd="0" parTransId="{92A1C987-1967-4280-986F-D3CA86C81A3B}" sibTransId="{D76FFC5B-98BC-4393-AAF2-2958C5A25693}"/>
    <dgm:cxn modelId="{2147660D-8276-47E9-B179-AD0DE5C07791}" srcId="{62A3EFC7-3770-4BD9-A986-BDE6A19361FD}" destId="{91BB18C2-7A99-47A7-9A32-62FFCF56042D}" srcOrd="1" destOrd="0" parTransId="{55CEB93A-5E95-4C18-9902-575D2388B0FA}" sibTransId="{DBD437A7-429D-48ED-AF6E-B2B81180448E}"/>
    <dgm:cxn modelId="{D986953F-F42A-4349-9E2F-ED11EDC93990}" type="presOf" srcId="{E2889246-8593-46C1-B850-78F14F7D3036}" destId="{07F6FE09-34A3-46F6-BD4B-35CC757BF5CE}" srcOrd="1" destOrd="0" presId="urn:microsoft.com/office/officeart/2005/8/layout/lProcess2"/>
    <dgm:cxn modelId="{F08B135E-A00C-44F7-83BE-01F474542189}" srcId="{868F0293-D028-4297-9D23-F7654D984C9B}" destId="{D049EFD0-8AE0-4543-883F-E5E5594D36DC}" srcOrd="1" destOrd="0" parTransId="{C77787A1-F801-4421-A77F-C94BCBDE94A7}" sibTransId="{31567DC6-64D0-4151-807C-D9CE3A04C30B}"/>
    <dgm:cxn modelId="{F2697EDB-E6EB-43EC-9314-5D6B2708D215}" type="presOf" srcId="{D6ECD3E8-BFC5-484A-B759-1E0E28F87522}" destId="{3A69BC72-23A3-40AF-B9B0-402A70734E6B}" srcOrd="0" destOrd="0" presId="urn:microsoft.com/office/officeart/2005/8/layout/lProcess2"/>
    <dgm:cxn modelId="{75CC1E84-A84D-43DF-B589-F1EC30F4D3E0}" type="presOf" srcId="{868F0293-D028-4297-9D23-F7654D984C9B}" destId="{793D391B-3C3B-4E5A-A843-7ED8CFCAC307}" srcOrd="0" destOrd="0" presId="urn:microsoft.com/office/officeart/2005/8/layout/lProcess2"/>
    <dgm:cxn modelId="{0BC456F8-0465-4A32-846D-EE785A9F1E9B}" type="presParOf" srcId="{3A69BC72-23A3-40AF-B9B0-402A70734E6B}" destId="{1D12D2FF-D28A-41B6-8D56-2DA248D927A9}" srcOrd="0" destOrd="0" presId="urn:microsoft.com/office/officeart/2005/8/layout/lProcess2"/>
    <dgm:cxn modelId="{49E0D650-BBA1-4449-A68B-9B7900621EEA}" type="presParOf" srcId="{1D12D2FF-D28A-41B6-8D56-2DA248D927A9}" destId="{4DB6D4CA-C223-4B61-ABC4-75994F027687}" srcOrd="0" destOrd="0" presId="urn:microsoft.com/office/officeart/2005/8/layout/lProcess2"/>
    <dgm:cxn modelId="{F5AD10DF-4347-43E4-9C02-B3035FE97E37}" type="presParOf" srcId="{1D12D2FF-D28A-41B6-8D56-2DA248D927A9}" destId="{AC2389AD-CB01-4CC2-91A3-08CA9E49A41F}" srcOrd="1" destOrd="0" presId="urn:microsoft.com/office/officeart/2005/8/layout/lProcess2"/>
    <dgm:cxn modelId="{DAE3AB87-1D2A-4431-B8DA-C124A7702092}" type="presParOf" srcId="{1D12D2FF-D28A-41B6-8D56-2DA248D927A9}" destId="{5777B78C-58CC-442D-BD30-57AF4A3C5F0B}" srcOrd="2" destOrd="0" presId="urn:microsoft.com/office/officeart/2005/8/layout/lProcess2"/>
    <dgm:cxn modelId="{C01B3730-71E7-4C26-872F-2188080DB7F1}" type="presParOf" srcId="{5777B78C-58CC-442D-BD30-57AF4A3C5F0B}" destId="{85982871-3F54-44DF-9947-DFA4F70C08B0}" srcOrd="0" destOrd="0" presId="urn:microsoft.com/office/officeart/2005/8/layout/lProcess2"/>
    <dgm:cxn modelId="{1F9E262D-7B0A-4FD0-A3E2-F8EDDFF098C0}" type="presParOf" srcId="{3A69BC72-23A3-40AF-B9B0-402A70734E6B}" destId="{56BD336E-29C2-4A6B-9B27-40C2FDF62DA5}" srcOrd="1" destOrd="0" presId="urn:microsoft.com/office/officeart/2005/8/layout/lProcess2"/>
    <dgm:cxn modelId="{9FFBBE17-CE29-4BB3-8268-AC8DA2FB3F90}" type="presParOf" srcId="{3A69BC72-23A3-40AF-B9B0-402A70734E6B}" destId="{A34904D1-9A38-4192-AE4F-300ACF633721}" srcOrd="2" destOrd="0" presId="urn:microsoft.com/office/officeart/2005/8/layout/lProcess2"/>
    <dgm:cxn modelId="{BBA30846-09C3-4343-BCC4-D59B5638255D}" type="presParOf" srcId="{A34904D1-9A38-4192-AE4F-300ACF633721}" destId="{793D391B-3C3B-4E5A-A843-7ED8CFCAC307}" srcOrd="0" destOrd="0" presId="urn:microsoft.com/office/officeart/2005/8/layout/lProcess2"/>
    <dgm:cxn modelId="{EFB9BFBC-4F00-4EB3-9994-45FAD08A814C}" type="presParOf" srcId="{A34904D1-9A38-4192-AE4F-300ACF633721}" destId="{425AC92E-437D-455C-96D0-8AA47E73B5CB}" srcOrd="1" destOrd="0" presId="urn:microsoft.com/office/officeart/2005/8/layout/lProcess2"/>
    <dgm:cxn modelId="{4BEC5358-F4D9-4868-9E4B-502821E14F1F}" type="presParOf" srcId="{A34904D1-9A38-4192-AE4F-300ACF633721}" destId="{E2D1BDB4-B2AC-409B-B2D2-992319CC9EED}" srcOrd="2" destOrd="0" presId="urn:microsoft.com/office/officeart/2005/8/layout/lProcess2"/>
    <dgm:cxn modelId="{445AF2CF-2800-4BE8-AC4B-82C13F720760}" type="presParOf" srcId="{E2D1BDB4-B2AC-409B-B2D2-992319CC9EED}" destId="{B60267A3-A764-4E63-A04D-B2D9C12250AA}" srcOrd="0" destOrd="0" presId="urn:microsoft.com/office/officeart/2005/8/layout/lProcess2"/>
    <dgm:cxn modelId="{78AA4950-A5C7-48D3-BB7F-C999E12AC9A4}" type="presParOf" srcId="{B60267A3-A764-4E63-A04D-B2D9C12250AA}" destId="{751309ED-66C9-4074-835E-E352278396B5}" srcOrd="0" destOrd="0" presId="urn:microsoft.com/office/officeart/2005/8/layout/lProcess2"/>
    <dgm:cxn modelId="{FB325091-20F0-480A-BCFD-80387A765B50}" type="presParOf" srcId="{B60267A3-A764-4E63-A04D-B2D9C12250AA}" destId="{5B54DD1E-9C90-4A54-8A48-B42BD49B9B97}" srcOrd="1" destOrd="0" presId="urn:microsoft.com/office/officeart/2005/8/layout/lProcess2"/>
    <dgm:cxn modelId="{AD947CF5-8939-4D8E-A004-FEBE8CFD7DD9}" type="presParOf" srcId="{B60267A3-A764-4E63-A04D-B2D9C12250AA}" destId="{8FAAFF84-FCD9-4991-9033-9498FF030848}" srcOrd="2" destOrd="0" presId="urn:microsoft.com/office/officeart/2005/8/layout/lProcess2"/>
    <dgm:cxn modelId="{9C42CA6A-162C-4200-9BD1-0BD8124DB197}" type="presParOf" srcId="{3A69BC72-23A3-40AF-B9B0-402A70734E6B}" destId="{DF432F21-F312-4310-AB1F-446B0CF7340A}" srcOrd="3" destOrd="0" presId="urn:microsoft.com/office/officeart/2005/8/layout/lProcess2"/>
    <dgm:cxn modelId="{2A92808B-63ED-4D3C-94B7-4E0F36E28595}" type="presParOf" srcId="{3A69BC72-23A3-40AF-B9B0-402A70734E6B}" destId="{E70AAC17-382D-4F9A-A4C8-8032A2AFEB8F}" srcOrd="4" destOrd="0" presId="urn:microsoft.com/office/officeart/2005/8/layout/lProcess2"/>
    <dgm:cxn modelId="{A152C01C-FF83-44CE-9C12-09B665FFF5B7}" type="presParOf" srcId="{E70AAC17-382D-4F9A-A4C8-8032A2AFEB8F}" destId="{51AFDB91-9290-436B-ADA0-9623E0779EAA}" srcOrd="0" destOrd="0" presId="urn:microsoft.com/office/officeart/2005/8/layout/lProcess2"/>
    <dgm:cxn modelId="{5C21B972-FF1E-4726-A3DD-3F5953A5EAD6}" type="presParOf" srcId="{E70AAC17-382D-4F9A-A4C8-8032A2AFEB8F}" destId="{A7B30732-347E-41A9-86C5-28E552BD1797}" srcOrd="1" destOrd="0" presId="urn:microsoft.com/office/officeart/2005/8/layout/lProcess2"/>
    <dgm:cxn modelId="{3E467543-FCEE-44D5-A375-A9ABF468F731}" type="presParOf" srcId="{E70AAC17-382D-4F9A-A4C8-8032A2AFEB8F}" destId="{7B3CD15E-7222-4BF0-B118-DF6024247CB7}" srcOrd="2" destOrd="0" presId="urn:microsoft.com/office/officeart/2005/8/layout/lProcess2"/>
    <dgm:cxn modelId="{0E07C355-7604-41D7-AE50-47A918F3CF51}" type="presParOf" srcId="{7B3CD15E-7222-4BF0-B118-DF6024247CB7}" destId="{8818C8C9-7658-4CF2-B51F-9F899204B9AB}" srcOrd="0" destOrd="0" presId="urn:microsoft.com/office/officeart/2005/8/layout/lProcess2"/>
    <dgm:cxn modelId="{6FA2E8EF-B6AF-4694-9B95-4AD42F142ACE}" type="presParOf" srcId="{8818C8C9-7658-4CF2-B51F-9F899204B9AB}" destId="{B7C09F0A-4DD6-445A-8391-79EC167A4373}" srcOrd="0" destOrd="0" presId="urn:microsoft.com/office/officeart/2005/8/layout/lProcess2"/>
    <dgm:cxn modelId="{848E3BAE-BD12-483D-8FE3-F6951E390A9E}" type="presParOf" srcId="{8818C8C9-7658-4CF2-B51F-9F899204B9AB}" destId="{3D5D4314-5234-4831-B7F9-33A3E2157644}" srcOrd="1" destOrd="0" presId="urn:microsoft.com/office/officeart/2005/8/layout/lProcess2"/>
    <dgm:cxn modelId="{F7315D9D-0BFE-4D46-A808-0493814031D4}" type="presParOf" srcId="{8818C8C9-7658-4CF2-B51F-9F899204B9AB}" destId="{47843AA1-941A-474F-9ACE-70AC75212CEB}" srcOrd="2" destOrd="0" presId="urn:microsoft.com/office/officeart/2005/8/layout/lProcess2"/>
    <dgm:cxn modelId="{349B863B-ADC1-443C-80C9-61D211A5C65C}" type="presParOf" srcId="{3A69BC72-23A3-40AF-B9B0-402A70734E6B}" destId="{B6037D85-6390-4384-BF14-34CA30C18D00}" srcOrd="5" destOrd="0" presId="urn:microsoft.com/office/officeart/2005/8/layout/lProcess2"/>
    <dgm:cxn modelId="{B7DD432B-08A6-4C19-BE6D-052ACA73BF53}" type="presParOf" srcId="{3A69BC72-23A3-40AF-B9B0-402A70734E6B}" destId="{6FDA057C-7EFA-412A-8E9B-A05EEEFCA8AC}" srcOrd="6" destOrd="0" presId="urn:microsoft.com/office/officeart/2005/8/layout/lProcess2"/>
    <dgm:cxn modelId="{6E18550E-A8B5-461D-82EC-7751ACBA8FD8}" type="presParOf" srcId="{6FDA057C-7EFA-412A-8E9B-A05EEEFCA8AC}" destId="{C248DB5B-432B-4F7C-8D14-4CB450C1B940}" srcOrd="0" destOrd="0" presId="urn:microsoft.com/office/officeart/2005/8/layout/lProcess2"/>
    <dgm:cxn modelId="{A81A8B23-E2FE-4EB1-B65F-EF2AA084DC4C}" type="presParOf" srcId="{6FDA057C-7EFA-412A-8E9B-A05EEEFCA8AC}" destId="{07F6FE09-34A3-46F6-BD4B-35CC757BF5CE}" srcOrd="1" destOrd="0" presId="urn:microsoft.com/office/officeart/2005/8/layout/lProcess2"/>
    <dgm:cxn modelId="{73C344D9-8F24-4A0F-B9C1-BF11D8FE446F}" type="presParOf" srcId="{6FDA057C-7EFA-412A-8E9B-A05EEEFCA8AC}" destId="{9EC2068C-45CD-4A85-BAD8-64150D576EEA}" srcOrd="2" destOrd="0" presId="urn:microsoft.com/office/officeart/2005/8/layout/lProcess2"/>
    <dgm:cxn modelId="{DA1B8C6A-8ACE-4910-B3C0-F17486FB280D}" type="presParOf" srcId="{9EC2068C-45CD-4A85-BAD8-64150D576EEA}" destId="{8B05CF7D-0145-4E89-AA30-CE322FFF2696}" srcOrd="0" destOrd="0" presId="urn:microsoft.com/office/officeart/2005/8/layout/lProcess2"/>
    <dgm:cxn modelId="{9CA065D1-95B8-4EA0-99F8-5FA2D48B3A27}" type="presParOf" srcId="{8B05CF7D-0145-4E89-AA30-CE322FFF2696}" destId="{7F9DE555-3714-4B57-9BEC-D6920D2ACBD4}" srcOrd="0" destOrd="0" presId="urn:microsoft.com/office/officeart/2005/8/layout/lProcess2"/>
    <dgm:cxn modelId="{15088689-AAF7-413F-910C-934AE3BE2899}" type="presParOf" srcId="{8B05CF7D-0145-4E89-AA30-CE322FFF2696}" destId="{99D8E908-51A5-4331-8105-68B3DF4F4159}" srcOrd="1" destOrd="0" presId="urn:microsoft.com/office/officeart/2005/8/layout/lProcess2"/>
    <dgm:cxn modelId="{183BB486-C952-447C-BF07-33D4A993ACA3}" type="presParOf" srcId="{8B05CF7D-0145-4E89-AA30-CE322FFF2696}" destId="{A04DFF1B-8CD6-41DC-88C5-3665C5EDE4D4}" srcOrd="2"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0" fontAlgn="base" hangingPunct="0">
              <a:spcBef>
                <a:spcPct val="0"/>
              </a:spcBef>
              <a:defRPr sz="1200">
                <a:latin typeface="Arial" charset="0"/>
              </a:defRPr>
            </a:lvl1pPr>
          </a:lstStyle>
          <a:p>
            <a:pPr>
              <a:defRPr/>
            </a:pPr>
            <a:endParaRPr lang="es-CO"/>
          </a:p>
        </p:txBody>
      </p:sp>
      <p:sp>
        <p:nvSpPr>
          <p:cNvPr id="2048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fontAlgn="base" hangingPunct="0">
              <a:spcBef>
                <a:spcPct val="0"/>
              </a:spcBef>
              <a:defRPr sz="1200">
                <a:latin typeface="Arial" charset="0"/>
              </a:defRPr>
            </a:lvl1pPr>
          </a:lstStyle>
          <a:p>
            <a:pPr>
              <a:defRPr/>
            </a:pPr>
            <a:fld id="{A4691ED8-7229-47AE-BC56-2C13C67FBC13}" type="datetimeFigureOut">
              <a:rPr lang="es-CO"/>
              <a:pPr>
                <a:defRPr/>
              </a:pPr>
              <a:t>20/01/2011</a:t>
            </a:fld>
            <a:endParaRPr lang="es-CO"/>
          </a:p>
        </p:txBody>
      </p:sp>
      <p:sp>
        <p:nvSpPr>
          <p:cNvPr id="839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s-CO" noProof="0" smtClean="0"/>
              <a:t>Haga clic para modificar el estilo de texto del patrón</a:t>
            </a:r>
          </a:p>
          <a:p>
            <a:pPr lvl="1"/>
            <a:r>
              <a:rPr lang="es-CO" noProof="0" smtClean="0"/>
              <a:t>Segundo nivel</a:t>
            </a:r>
          </a:p>
          <a:p>
            <a:pPr lvl="2"/>
            <a:r>
              <a:rPr lang="es-CO" noProof="0" smtClean="0"/>
              <a:t>Tercer nivel</a:t>
            </a:r>
          </a:p>
          <a:p>
            <a:pPr lvl="3"/>
            <a:r>
              <a:rPr lang="es-CO" noProof="0" smtClean="0"/>
              <a:t>Cuarto nivel</a:t>
            </a:r>
          </a:p>
          <a:p>
            <a:pPr lvl="4"/>
            <a:r>
              <a:rPr lang="es-CO" noProof="0" smtClean="0"/>
              <a:t>Quinto nivel</a:t>
            </a:r>
          </a:p>
        </p:txBody>
      </p:sp>
      <p:sp>
        <p:nvSpPr>
          <p:cNvPr id="2048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0" fontAlgn="base" hangingPunct="0">
              <a:spcBef>
                <a:spcPct val="0"/>
              </a:spcBef>
              <a:defRPr sz="1200">
                <a:latin typeface="Arial" charset="0"/>
              </a:defRPr>
            </a:lvl1pPr>
          </a:lstStyle>
          <a:p>
            <a:pPr>
              <a:defRPr/>
            </a:pPr>
            <a:endParaRPr lang="es-CO"/>
          </a:p>
        </p:txBody>
      </p:sp>
      <p:sp>
        <p:nvSpPr>
          <p:cNvPr id="2048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0" fontAlgn="base" hangingPunct="0">
              <a:spcBef>
                <a:spcPct val="0"/>
              </a:spcBef>
              <a:defRPr sz="1200">
                <a:latin typeface="Arial" charset="0"/>
              </a:defRPr>
            </a:lvl1pPr>
          </a:lstStyle>
          <a:p>
            <a:pPr>
              <a:defRPr/>
            </a:pPr>
            <a:fld id="{AECDD30D-411B-42E3-9761-0F73A1B6C46F}" type="slidenum">
              <a:rPr lang="es-CO"/>
              <a:pPr>
                <a:defRPr/>
              </a:pPr>
              <a:t>‹Nº›</a:t>
            </a:fld>
            <a:endParaRPr lang="es-C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969AC9E-986C-418F-AF59-18DCE2264F40}" type="slidenum">
              <a:rPr lang="es-CO" smtClean="0"/>
              <a:pPr/>
              <a:t>10</a:t>
            </a:fld>
            <a:endParaRPr lang="es-CO"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35038" y="4416425"/>
            <a:ext cx="5140325" cy="4183063"/>
          </a:xfrm>
          <a:noFill/>
          <a:ln/>
        </p:spPr>
        <p:txBody>
          <a:bodyPr/>
          <a:lstStyle/>
          <a:p>
            <a:endParaRPr lang="es-CO"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79F17FEB-A194-426A-B58A-9C1DAA11EA81}" type="slidenum">
              <a:rPr lang="es-MX" sz="1200">
                <a:latin typeface="Arial" charset="0"/>
              </a:rPr>
              <a:pPr algn="r"/>
              <a:t>25</a:t>
            </a:fld>
            <a:endParaRPr lang="es-MX" sz="1200">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
          <p:cNvSpPr>
            <a:spLocks noGrp="1" noRot="1" noChangeAspect="1" noChangeArrowheads="1" noTextEdit="1"/>
          </p:cNvSpPr>
          <p:nvPr>
            <p:ph type="sldImg"/>
          </p:nvPr>
        </p:nvSpPr>
        <p:spPr>
          <a:xfrm>
            <a:off x="1263650" y="722313"/>
            <a:ext cx="4816475" cy="3611562"/>
          </a:xfrm>
          <a:ln/>
        </p:spPr>
      </p:sp>
      <p:sp>
        <p:nvSpPr>
          <p:cNvPr id="99331" name="Rectangle 2"/>
          <p:cNvSpPr>
            <a:spLocks noGrp="1" noChangeArrowheads="1"/>
          </p:cNvSpPr>
          <p:nvPr>
            <p:ph type="body" idx="1"/>
          </p:nvPr>
        </p:nvSpPr>
        <p:spPr>
          <a:noFill/>
          <a:ln/>
        </p:spPr>
        <p:txBody>
          <a:bodyPr wrap="none" anchor="ct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9C2CB9AE-8B59-45C7-9601-AE090B106426}" type="slidenum">
              <a:rPr lang="es-MX" sz="1200">
                <a:latin typeface="Arial" charset="0"/>
              </a:rPr>
              <a:pPr algn="r"/>
              <a:t>27</a:t>
            </a:fld>
            <a:endParaRPr lang="es-MX" sz="1200">
              <a:latin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lIns="92912" tIns="46456" rIns="92912" bIns="46456"/>
          <a:lstStyle/>
          <a:p>
            <a:endParaRPr lang="es-CO"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42D1C168-19D7-4442-9E14-77058394082A}" type="slidenum">
              <a:rPr lang="es-MX" sz="1200">
                <a:latin typeface="Arial" charset="0"/>
              </a:rPr>
              <a:pPr algn="r"/>
              <a:t>36</a:t>
            </a:fld>
            <a:endParaRPr lang="es-MX" sz="1200">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30CA150E-6CFD-4E7F-ADDC-8CD1B9F2C0AB}" type="slidenum">
              <a:rPr lang="es-MX" sz="1200">
                <a:latin typeface="Arial" charset="0"/>
              </a:rPr>
              <a:pPr algn="r"/>
              <a:t>55</a:t>
            </a:fld>
            <a:endParaRPr lang="es-MX" sz="1200">
              <a:latin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D421C7F7-386E-49AE-9D94-D6944DD31B3F}" type="slidenum">
              <a:rPr lang="es-MX" sz="1200">
                <a:latin typeface="Arial" charset="0"/>
              </a:rPr>
              <a:pPr algn="r"/>
              <a:t>56</a:t>
            </a:fld>
            <a:endParaRPr lang="es-MX" sz="1200">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imagen de diapositiva"/>
          <p:cNvSpPr>
            <a:spLocks noGrp="1" noRot="1" noChangeAspect="1" noTextEdit="1"/>
          </p:cNvSpPr>
          <p:nvPr>
            <p:ph type="sldImg"/>
          </p:nvPr>
        </p:nvSpPr>
        <p:spPr>
          <a:ln/>
        </p:spPr>
      </p:sp>
      <p:sp>
        <p:nvSpPr>
          <p:cNvPr id="105475" name="2 Marcador de notas"/>
          <p:cNvSpPr>
            <a:spLocks noGrp="1"/>
          </p:cNvSpPr>
          <p:nvPr>
            <p:ph type="body" idx="1"/>
          </p:nvPr>
        </p:nvSpPr>
        <p:spPr>
          <a:noFill/>
          <a:ln/>
        </p:spPr>
        <p:txBody>
          <a:bodyPr/>
          <a:lstStyle/>
          <a:p>
            <a:endParaRPr lang="es-CO" smtClean="0"/>
          </a:p>
        </p:txBody>
      </p:sp>
      <p:sp>
        <p:nvSpPr>
          <p:cNvPr id="105476" name="3 Marcador de número de diapositiva"/>
          <p:cNvSpPr>
            <a:spLocks noGrp="1"/>
          </p:cNvSpPr>
          <p:nvPr>
            <p:ph type="sldNum" sz="quarter" idx="5"/>
          </p:nvPr>
        </p:nvSpPr>
        <p:spPr>
          <a:noFill/>
        </p:spPr>
        <p:txBody>
          <a:bodyPr/>
          <a:lstStyle/>
          <a:p>
            <a:pPr defTabSz="930275"/>
            <a:fld id="{26F483A4-3DD6-4954-89AF-008EEAD58591}" type="slidenum">
              <a:rPr lang="en-US" smtClean="0"/>
              <a:pPr defTabSz="930275"/>
              <a:t>61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p:cNvSpPr>
            <a:spLocks noGrp="1" noRot="1" noChangeAspect="1" noTextEdit="1"/>
          </p:cNvSpPr>
          <p:nvPr>
            <p:ph type="sldImg"/>
          </p:nvPr>
        </p:nvSpPr>
        <p:spPr>
          <a:xfrm>
            <a:off x="1182688" y="698500"/>
            <a:ext cx="4646612" cy="3484563"/>
          </a:xfrm>
          <a:ln/>
        </p:spPr>
      </p:sp>
      <p:sp>
        <p:nvSpPr>
          <p:cNvPr id="106499" name="2 Marcador de notas"/>
          <p:cNvSpPr>
            <a:spLocks noGrp="1"/>
          </p:cNvSpPr>
          <p:nvPr>
            <p:ph type="body" idx="1"/>
          </p:nvPr>
        </p:nvSpPr>
        <p:spPr>
          <a:xfrm>
            <a:off x="700088" y="4414838"/>
            <a:ext cx="5610225" cy="4183062"/>
          </a:xfrm>
          <a:noFill/>
          <a:ln/>
        </p:spPr>
        <p:txBody>
          <a:bodyPr lIns="93161" tIns="46581" rIns="93161" bIns="46581"/>
          <a:lstStyle/>
          <a:p>
            <a:pPr>
              <a:spcBef>
                <a:spcPct val="0"/>
              </a:spcBef>
            </a:pPr>
            <a:endParaRPr lang="es-CO" smtClean="0"/>
          </a:p>
        </p:txBody>
      </p:sp>
      <p:sp>
        <p:nvSpPr>
          <p:cNvPr id="106500" name="3 Marcador de número de diapositiva"/>
          <p:cNvSpPr txBox="1">
            <a:spLocks noGrp="1"/>
          </p:cNvSpPr>
          <p:nvPr/>
        </p:nvSpPr>
        <p:spPr bwMode="auto">
          <a:xfrm>
            <a:off x="3971925" y="8829675"/>
            <a:ext cx="3036888" cy="465138"/>
          </a:xfrm>
          <a:prstGeom prst="rect">
            <a:avLst/>
          </a:prstGeom>
          <a:noFill/>
          <a:ln w="9525">
            <a:noFill/>
            <a:miter lim="800000"/>
            <a:headEnd/>
            <a:tailEnd/>
          </a:ln>
        </p:spPr>
        <p:txBody>
          <a:bodyPr lIns="93161" tIns="46581" rIns="93161" bIns="46581" anchor="b"/>
          <a:lstStyle/>
          <a:p>
            <a:pPr algn="r" defTabSz="931863" fontAlgn="base">
              <a:spcBef>
                <a:spcPct val="0"/>
              </a:spcBef>
            </a:pPr>
            <a:fld id="{F8600E64-BF41-411D-A01F-FFC4232A8B8F}" type="slidenum">
              <a:rPr lang="es-ES" sz="1200">
                <a:latin typeface="Arial" charset="0"/>
              </a:rPr>
              <a:pPr algn="r" defTabSz="931863" fontAlgn="base">
                <a:spcBef>
                  <a:spcPct val="0"/>
                </a:spcBef>
              </a:pPr>
              <a:t>62</a:t>
            </a:fld>
            <a:endParaRPr lang="es-ES" sz="12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lIns="92912" tIns="46456" rIns="92912" bIns="46456"/>
          <a:lstStyle/>
          <a:p>
            <a:endParaRPr lang="es-C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a:ln/>
        </p:spPr>
      </p:sp>
      <p:sp>
        <p:nvSpPr>
          <p:cNvPr id="86019" name="2 Marcador de notas"/>
          <p:cNvSpPr>
            <a:spLocks noGrp="1"/>
          </p:cNvSpPr>
          <p:nvPr>
            <p:ph type="body" idx="1"/>
          </p:nvPr>
        </p:nvSpPr>
        <p:spPr>
          <a:noFill/>
          <a:ln/>
        </p:spPr>
        <p:txBody>
          <a:bodyPr/>
          <a:lstStyle/>
          <a:p>
            <a:r>
              <a:rPr lang="es-ES" smtClean="0"/>
              <a:t>Herramienta a través de la cual se logra articular el ciclo de la Inversión Pública. </a:t>
            </a:r>
            <a:r>
              <a:rPr lang="es-MX" smtClean="0"/>
              <a:t>El SUIFP es un sistema de información que integra los procesos asociados a cada una de las fases del ciclo de la inversión pública, acompañando los proyectos de inversión desde su formulación hasta la entrega de los productos, articulándolos con los programas de gobierno y las políticas públicas. </a:t>
            </a:r>
            <a:endParaRPr lang="es-ES" smtClean="0"/>
          </a:p>
        </p:txBody>
      </p:sp>
      <p:sp>
        <p:nvSpPr>
          <p:cNvPr id="86020" name="3 Marcador de número de diapositiva"/>
          <p:cNvSpPr>
            <a:spLocks noGrp="1"/>
          </p:cNvSpPr>
          <p:nvPr>
            <p:ph type="sldNum" sz="quarter" idx="5"/>
          </p:nvPr>
        </p:nvSpPr>
        <p:spPr>
          <a:noFill/>
        </p:spPr>
        <p:txBody>
          <a:bodyPr/>
          <a:lstStyle/>
          <a:p>
            <a:fld id="{8C2A40F1-43F1-436B-98E4-29D039749F31}" type="slidenum">
              <a:rPr lang="es-ES" smtClean="0"/>
              <a:pPr/>
              <a:t>11</a:t>
            </a:fld>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p:cNvSpPr>
            <a:spLocks noGrp="1" noRot="1" noChangeAspect="1" noTextEdit="1"/>
          </p:cNvSpPr>
          <p:nvPr>
            <p:ph type="sldImg"/>
          </p:nvPr>
        </p:nvSpPr>
        <p:spPr>
          <a:ln/>
        </p:spPr>
      </p:sp>
      <p:sp>
        <p:nvSpPr>
          <p:cNvPr id="108547" name="2 Marcador de notas"/>
          <p:cNvSpPr>
            <a:spLocks noGrp="1"/>
          </p:cNvSpPr>
          <p:nvPr>
            <p:ph type="body" idx="1"/>
          </p:nvPr>
        </p:nvSpPr>
        <p:spPr>
          <a:noFill/>
          <a:ln/>
        </p:spPr>
        <p:txBody>
          <a:bodyPr/>
          <a:lstStyle/>
          <a:p>
            <a:endParaRPr lang="es-CO" smtClean="0"/>
          </a:p>
        </p:txBody>
      </p:sp>
      <p:sp>
        <p:nvSpPr>
          <p:cNvPr id="108548" name="3 Marcador de número de diapositiva"/>
          <p:cNvSpPr>
            <a:spLocks noGrp="1"/>
          </p:cNvSpPr>
          <p:nvPr>
            <p:ph type="sldNum" sz="quarter" idx="5"/>
          </p:nvPr>
        </p:nvSpPr>
        <p:spPr>
          <a:noFill/>
        </p:spPr>
        <p:txBody>
          <a:bodyPr/>
          <a:lstStyle/>
          <a:p>
            <a:pPr defTabSz="930275"/>
            <a:fld id="{56552ED4-D5F9-46B9-8647-37428EFF60FC}" type="slidenum">
              <a:rPr lang="en-US" smtClean="0"/>
              <a:pPr defTabSz="930275"/>
              <a:t>65</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Marcador de imagen de diapositiva"/>
          <p:cNvSpPr>
            <a:spLocks noGrp="1" noRot="1" noChangeAspect="1" noTextEdit="1"/>
          </p:cNvSpPr>
          <p:nvPr>
            <p:ph type="sldImg"/>
          </p:nvPr>
        </p:nvSpPr>
        <p:spPr>
          <a:ln/>
        </p:spPr>
      </p:sp>
      <p:sp>
        <p:nvSpPr>
          <p:cNvPr id="109571" name="2 Marcador de notas"/>
          <p:cNvSpPr>
            <a:spLocks noGrp="1"/>
          </p:cNvSpPr>
          <p:nvPr>
            <p:ph type="body" idx="1"/>
          </p:nvPr>
        </p:nvSpPr>
        <p:spPr>
          <a:noFill/>
          <a:ln/>
        </p:spPr>
        <p:txBody>
          <a:bodyPr/>
          <a:lstStyle/>
          <a:p>
            <a:endParaRPr lang="es-CO" smtClean="0"/>
          </a:p>
        </p:txBody>
      </p:sp>
      <p:sp>
        <p:nvSpPr>
          <p:cNvPr id="109572" name="3 Marcador de número de diapositiva"/>
          <p:cNvSpPr>
            <a:spLocks noGrp="1"/>
          </p:cNvSpPr>
          <p:nvPr>
            <p:ph type="sldNum" sz="quarter" idx="5"/>
          </p:nvPr>
        </p:nvSpPr>
        <p:spPr>
          <a:noFill/>
        </p:spPr>
        <p:txBody>
          <a:bodyPr/>
          <a:lstStyle/>
          <a:p>
            <a:pPr defTabSz="930275"/>
            <a:fld id="{6286143A-941A-4961-9420-F0A095205208}" type="slidenum">
              <a:rPr lang="en-US" smtClean="0"/>
              <a:pPr defTabSz="930275"/>
              <a:t>66</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imagen de diapositiva"/>
          <p:cNvSpPr>
            <a:spLocks noGrp="1" noRot="1" noChangeAspect="1" noTextEdit="1"/>
          </p:cNvSpPr>
          <p:nvPr>
            <p:ph type="sldImg"/>
          </p:nvPr>
        </p:nvSpPr>
        <p:spPr>
          <a:ln/>
        </p:spPr>
      </p:sp>
      <p:sp>
        <p:nvSpPr>
          <p:cNvPr id="110595" name="2 Marcador de notas"/>
          <p:cNvSpPr>
            <a:spLocks noGrp="1"/>
          </p:cNvSpPr>
          <p:nvPr>
            <p:ph type="body" idx="1"/>
          </p:nvPr>
        </p:nvSpPr>
        <p:spPr>
          <a:noFill/>
          <a:ln/>
        </p:spPr>
        <p:txBody>
          <a:bodyPr/>
          <a:lstStyle/>
          <a:p>
            <a:endParaRPr lang="es-CO" smtClean="0"/>
          </a:p>
        </p:txBody>
      </p:sp>
      <p:sp>
        <p:nvSpPr>
          <p:cNvPr id="110596" name="3 Marcador de número de diapositiva"/>
          <p:cNvSpPr>
            <a:spLocks noGrp="1"/>
          </p:cNvSpPr>
          <p:nvPr>
            <p:ph type="sldNum" sz="quarter" idx="5"/>
          </p:nvPr>
        </p:nvSpPr>
        <p:spPr>
          <a:noFill/>
        </p:spPr>
        <p:txBody>
          <a:bodyPr/>
          <a:lstStyle/>
          <a:p>
            <a:pPr defTabSz="930275"/>
            <a:fld id="{516648E0-A56F-44DC-BA3C-770AD1B6EE87}" type="slidenum">
              <a:rPr lang="en-US" smtClean="0"/>
              <a:pPr defTabSz="930275"/>
              <a:t>67</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Marcador de imagen de diapositiva"/>
          <p:cNvSpPr>
            <a:spLocks noGrp="1" noRot="1" noChangeAspect="1" noTextEdit="1"/>
          </p:cNvSpPr>
          <p:nvPr>
            <p:ph type="sldImg"/>
          </p:nvPr>
        </p:nvSpPr>
        <p:spPr>
          <a:ln/>
        </p:spPr>
      </p:sp>
      <p:sp>
        <p:nvSpPr>
          <p:cNvPr id="111619" name="2 Marcador de notas"/>
          <p:cNvSpPr>
            <a:spLocks noGrp="1"/>
          </p:cNvSpPr>
          <p:nvPr>
            <p:ph type="body" idx="1"/>
          </p:nvPr>
        </p:nvSpPr>
        <p:spPr>
          <a:noFill/>
          <a:ln/>
        </p:spPr>
        <p:txBody>
          <a:bodyPr/>
          <a:lstStyle/>
          <a:p>
            <a:endParaRPr lang="es-CO" smtClean="0"/>
          </a:p>
        </p:txBody>
      </p:sp>
      <p:sp>
        <p:nvSpPr>
          <p:cNvPr id="111620" name="3 Marcador de número de diapositiva"/>
          <p:cNvSpPr>
            <a:spLocks noGrp="1"/>
          </p:cNvSpPr>
          <p:nvPr>
            <p:ph type="sldNum" sz="quarter" idx="5"/>
          </p:nvPr>
        </p:nvSpPr>
        <p:spPr>
          <a:noFill/>
        </p:spPr>
        <p:txBody>
          <a:bodyPr/>
          <a:lstStyle/>
          <a:p>
            <a:pPr defTabSz="930275"/>
            <a:fld id="{382FE2A8-16A7-47D6-A7B1-E76A118E916E}" type="slidenum">
              <a:rPr lang="en-US" smtClean="0"/>
              <a:pPr defTabSz="930275"/>
              <a:t>76</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a:ln/>
        </p:spPr>
      </p:sp>
      <p:sp>
        <p:nvSpPr>
          <p:cNvPr id="92163" name="2 Marcador de notas"/>
          <p:cNvSpPr>
            <a:spLocks noGrp="1"/>
          </p:cNvSpPr>
          <p:nvPr>
            <p:ph type="body" idx="1"/>
          </p:nvPr>
        </p:nvSpPr>
        <p:spPr>
          <a:noFill/>
          <a:ln/>
        </p:spPr>
        <p:txBody>
          <a:bodyPr/>
          <a:lstStyle/>
          <a:p>
            <a:r>
              <a:rPr lang="es-ES" smtClean="0"/>
              <a:t>Importancia y responsabilidad de cada actor</a:t>
            </a:r>
          </a:p>
        </p:txBody>
      </p:sp>
      <p:sp>
        <p:nvSpPr>
          <p:cNvPr id="92164" name="3 Marcador de número de diapositiva"/>
          <p:cNvSpPr>
            <a:spLocks noGrp="1"/>
          </p:cNvSpPr>
          <p:nvPr>
            <p:ph type="sldNum" sz="quarter" idx="5"/>
          </p:nvPr>
        </p:nvSpPr>
        <p:spPr>
          <a:noFill/>
        </p:spPr>
        <p:txBody>
          <a:bodyPr/>
          <a:lstStyle/>
          <a:p>
            <a:fld id="{CA6289C2-8D60-4F87-A83C-8690026CDC23}" type="slidenum">
              <a:rPr lang="en-US" smtClean="0"/>
              <a:pPr/>
              <a:t>77</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a:ln/>
        </p:spPr>
      </p:sp>
      <p:sp>
        <p:nvSpPr>
          <p:cNvPr id="93187" name="2 Marcador de notas"/>
          <p:cNvSpPr>
            <a:spLocks noGrp="1"/>
          </p:cNvSpPr>
          <p:nvPr>
            <p:ph type="body" idx="1"/>
          </p:nvPr>
        </p:nvSpPr>
        <p:spPr>
          <a:noFill/>
          <a:ln/>
        </p:spPr>
        <p:txBody>
          <a:bodyPr/>
          <a:lstStyle/>
          <a:p>
            <a:r>
              <a:rPr lang="es-ES" smtClean="0"/>
              <a:t>Principales elementos que revisa cada actor</a:t>
            </a:r>
          </a:p>
        </p:txBody>
      </p:sp>
      <p:sp>
        <p:nvSpPr>
          <p:cNvPr id="93188" name="3 Marcador de número de diapositiva"/>
          <p:cNvSpPr>
            <a:spLocks noGrp="1"/>
          </p:cNvSpPr>
          <p:nvPr>
            <p:ph type="sldNum" sz="quarter" idx="5"/>
          </p:nvPr>
        </p:nvSpPr>
        <p:spPr>
          <a:noFill/>
        </p:spPr>
        <p:txBody>
          <a:bodyPr/>
          <a:lstStyle/>
          <a:p>
            <a:fld id="{EDCBF7EF-4FCA-42D2-8524-AD78C4490048}" type="slidenum">
              <a:rPr lang="en-US" smtClean="0"/>
              <a:pPr/>
              <a:t>78</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a:ln/>
        </p:spPr>
      </p:sp>
      <p:sp>
        <p:nvSpPr>
          <p:cNvPr id="94211" name="2 Marcador de notas"/>
          <p:cNvSpPr>
            <a:spLocks noGrp="1"/>
          </p:cNvSpPr>
          <p:nvPr>
            <p:ph type="body" idx="1"/>
          </p:nvPr>
        </p:nvSpPr>
        <p:spPr>
          <a:noFill/>
          <a:ln/>
        </p:spPr>
        <p:txBody>
          <a:bodyPr/>
          <a:lstStyle/>
          <a:p>
            <a:endParaRPr lang="es-CO" smtClean="0"/>
          </a:p>
        </p:txBody>
      </p:sp>
      <p:sp>
        <p:nvSpPr>
          <p:cNvPr id="94212" name="3 Marcador de número de diapositiva"/>
          <p:cNvSpPr>
            <a:spLocks noGrp="1"/>
          </p:cNvSpPr>
          <p:nvPr>
            <p:ph type="sldNum" sz="quarter" idx="5"/>
          </p:nvPr>
        </p:nvSpPr>
        <p:spPr>
          <a:noFill/>
        </p:spPr>
        <p:txBody>
          <a:bodyPr/>
          <a:lstStyle/>
          <a:p>
            <a:pPr defTabSz="930275"/>
            <a:fld id="{8C80C635-59E1-4B9A-8E36-68FAC9E6FCEA}" type="slidenum">
              <a:rPr lang="en-US" smtClean="0"/>
              <a:pPr defTabSz="930275"/>
              <a:t>79</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Marcador de imagen de diapositiva"/>
          <p:cNvSpPr>
            <a:spLocks noGrp="1" noRot="1" noChangeAspect="1" noTextEdit="1"/>
          </p:cNvSpPr>
          <p:nvPr>
            <p:ph type="sldImg"/>
          </p:nvPr>
        </p:nvSpPr>
        <p:spPr>
          <a:ln/>
        </p:spPr>
      </p:sp>
      <p:sp>
        <p:nvSpPr>
          <p:cNvPr id="96259" name="2 Marcador de notas"/>
          <p:cNvSpPr>
            <a:spLocks noGrp="1"/>
          </p:cNvSpPr>
          <p:nvPr>
            <p:ph type="body" idx="1"/>
          </p:nvPr>
        </p:nvSpPr>
        <p:spPr>
          <a:noFill/>
          <a:ln/>
        </p:spPr>
        <p:txBody>
          <a:bodyPr/>
          <a:lstStyle/>
          <a:p>
            <a:endParaRPr lang="es-CO" smtClean="0"/>
          </a:p>
        </p:txBody>
      </p:sp>
      <p:sp>
        <p:nvSpPr>
          <p:cNvPr id="96260" name="3 Marcador de número de diapositiva"/>
          <p:cNvSpPr>
            <a:spLocks noGrp="1"/>
          </p:cNvSpPr>
          <p:nvPr>
            <p:ph type="sldNum" sz="quarter" idx="5"/>
          </p:nvPr>
        </p:nvSpPr>
        <p:spPr>
          <a:noFill/>
        </p:spPr>
        <p:txBody>
          <a:bodyPr/>
          <a:lstStyle/>
          <a:p>
            <a:pPr defTabSz="930275"/>
            <a:fld id="{87B38208-104D-453C-A351-1457DCD8AE19}" type="slidenum">
              <a:rPr lang="en-US" smtClean="0"/>
              <a:pPr defTabSz="930275"/>
              <a:t>80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89038" y="698500"/>
            <a:ext cx="4640262" cy="3479800"/>
          </a:xfrm>
          <a:ln/>
        </p:spPr>
      </p:sp>
      <p:sp>
        <p:nvSpPr>
          <p:cNvPr id="87043" name="Rectangle 3"/>
          <p:cNvSpPr>
            <a:spLocks noGrp="1" noChangeArrowheads="1"/>
          </p:cNvSpPr>
          <p:nvPr>
            <p:ph type="body" idx="1"/>
          </p:nvPr>
        </p:nvSpPr>
        <p:spPr>
          <a:xfrm>
            <a:off x="700088" y="4414838"/>
            <a:ext cx="5610225" cy="4183062"/>
          </a:xfrm>
          <a:noFill/>
          <a:ln/>
        </p:spPr>
        <p:txBody>
          <a:bodyPr/>
          <a:lstStyle/>
          <a:p>
            <a:pPr algn="just" eaLnBrk="1" hangingPunct="1">
              <a:lnSpc>
                <a:spcPct val="90000"/>
              </a:lnSpc>
            </a:pPr>
            <a:r>
              <a:rPr lang="es-CO" smtClean="0">
                <a:latin typeface="Arial Narrow" pitchFamily="34" charset="0"/>
              </a:rPr>
              <a:t>La reforma al SGP se considera fundamental para garantizar la sostenibilidad fiscal y macroecon</a:t>
            </a:r>
            <a:r>
              <a:rPr lang="es-CO" smtClean="0"/>
              <a:t>ó</a:t>
            </a:r>
            <a:r>
              <a:rPr lang="es-CO" smtClean="0">
                <a:latin typeface="Arial Narrow" pitchFamily="34" charset="0"/>
              </a:rPr>
              <a:t>mica.</a:t>
            </a:r>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FEB97F4-AC20-4590-BEFE-ACB943FD9746}" type="slidenum">
              <a:rPr lang="es-ES" smtClean="0"/>
              <a:pPr/>
              <a:t>15</a:t>
            </a:fld>
            <a:endParaRPr lang="es-ES" smtClean="0"/>
          </a:p>
        </p:txBody>
      </p:sp>
      <p:sp>
        <p:nvSpPr>
          <p:cNvPr id="88067"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eaLnBrk="0" hangingPunct="0"/>
            <a:fld id="{C065F5F3-D7C0-4BCB-AC80-35A131C04DEE}" type="slidenum">
              <a:rPr lang="en-US" sz="1200">
                <a:latin typeface="Arial" charset="0"/>
              </a:rPr>
              <a:pPr eaLnBrk="0" hangingPunct="0"/>
              <a:t>15</a:t>
            </a:fld>
            <a:endParaRPr lang="en-US" sz="1200">
              <a:latin typeface="Arial" charset="0"/>
            </a:endParaRPr>
          </a:p>
        </p:txBody>
      </p:sp>
      <p:sp>
        <p:nvSpPr>
          <p:cNvPr id="88068" name="1 Marcador de imagen de diapositiva"/>
          <p:cNvSpPr>
            <a:spLocks noGrp="1" noRot="1" noChangeAspect="1" noTextEdit="1"/>
          </p:cNvSpPr>
          <p:nvPr>
            <p:ph type="sldImg"/>
          </p:nvPr>
        </p:nvSpPr>
        <p:spPr>
          <a:xfrm>
            <a:off x="1182688" y="698500"/>
            <a:ext cx="4646612" cy="3484563"/>
          </a:xfrm>
          <a:ln/>
        </p:spPr>
      </p:sp>
      <p:sp>
        <p:nvSpPr>
          <p:cNvPr id="88069" name="2 Marcador de notas"/>
          <p:cNvSpPr>
            <a:spLocks noGrp="1"/>
          </p:cNvSpPr>
          <p:nvPr>
            <p:ph type="body" idx="1"/>
          </p:nvPr>
        </p:nvSpPr>
        <p:spPr>
          <a:xfrm>
            <a:off x="700088" y="4414838"/>
            <a:ext cx="5610225" cy="4183062"/>
          </a:xfrm>
          <a:noFill/>
          <a:ln/>
        </p:spPr>
        <p:txBody>
          <a:bodyPr lIns="93161" tIns="46581" rIns="93161" bIns="46581"/>
          <a:lstStyle/>
          <a:p>
            <a:pPr eaLnBrk="1" hangingPunct="1">
              <a:spcBef>
                <a:spcPct val="0"/>
              </a:spcBef>
            </a:pPr>
            <a:endParaRPr lang="es-CO" smtClean="0"/>
          </a:p>
        </p:txBody>
      </p:sp>
      <p:sp>
        <p:nvSpPr>
          <p:cNvPr id="88070" name="3 Marcador de número de diapositiva"/>
          <p:cNvSpPr txBox="1">
            <a:spLocks noGrp="1"/>
          </p:cNvSpPr>
          <p:nvPr/>
        </p:nvSpPr>
        <p:spPr bwMode="auto">
          <a:xfrm>
            <a:off x="3971925" y="8829675"/>
            <a:ext cx="3036888" cy="465138"/>
          </a:xfrm>
          <a:prstGeom prst="rect">
            <a:avLst/>
          </a:prstGeom>
          <a:noFill/>
          <a:ln w="9525">
            <a:noFill/>
            <a:miter lim="800000"/>
            <a:headEnd/>
            <a:tailEnd/>
          </a:ln>
        </p:spPr>
        <p:txBody>
          <a:bodyPr lIns="93161" tIns="46581" rIns="93161" bIns="46581" anchor="b"/>
          <a:lstStyle/>
          <a:p>
            <a:fld id="{950675A7-E607-4B97-ACDB-97DEA8C94DC6}" type="slidenum">
              <a:rPr lang="es-ES" sz="1200">
                <a:latin typeface="Arial" charset="0"/>
              </a:rPr>
              <a:pPr/>
              <a:t>15</a:t>
            </a:fld>
            <a:endParaRPr lang="es-ES"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defTabSz="930275"/>
            <a:fld id="{4F320B66-C3E7-497A-8556-03DD9A6BB589}" type="slidenum">
              <a:rPr lang="en-US" smtClean="0"/>
              <a:pPr defTabSz="930275"/>
              <a:t>16</a:t>
            </a:fld>
            <a:endParaRPr lang="en-US" smtClean="0"/>
          </a:p>
        </p:txBody>
      </p:sp>
      <p:sp>
        <p:nvSpPr>
          <p:cNvPr id="89091" name="1 Marcador de imagen de diapositiva"/>
          <p:cNvSpPr>
            <a:spLocks noGrp="1" noRot="1" noChangeAspect="1" noTextEdit="1"/>
          </p:cNvSpPr>
          <p:nvPr>
            <p:ph type="sldImg"/>
          </p:nvPr>
        </p:nvSpPr>
        <p:spPr>
          <a:ln/>
        </p:spPr>
      </p:sp>
      <p:sp>
        <p:nvSpPr>
          <p:cNvPr id="89092" name="2 Marcador de notas"/>
          <p:cNvSpPr>
            <a:spLocks noGrp="1"/>
          </p:cNvSpPr>
          <p:nvPr>
            <p:ph type="body" idx="1"/>
          </p:nvPr>
        </p:nvSpPr>
        <p:spPr>
          <a:noFill/>
          <a:ln/>
        </p:spPr>
        <p:txBody>
          <a:bodyPr/>
          <a:lstStyle/>
          <a:p>
            <a:pPr eaLnBrk="1" hangingPunct="1">
              <a:spcBef>
                <a:spcPct val="0"/>
              </a:spcBef>
            </a:pPr>
            <a:endParaRPr lang="es-CO" smtClean="0"/>
          </a:p>
        </p:txBody>
      </p:sp>
      <p:sp>
        <p:nvSpPr>
          <p:cNvPr id="89093" name="3 Marcador de número de diapositiva"/>
          <p:cNvSpPr txBox="1">
            <a:spLocks noGrp="1"/>
          </p:cNvSpPr>
          <p:nvPr/>
        </p:nvSpPr>
        <p:spPr bwMode="auto">
          <a:xfrm>
            <a:off x="3970338" y="8829675"/>
            <a:ext cx="3038475" cy="465138"/>
          </a:xfrm>
          <a:prstGeom prst="rect">
            <a:avLst/>
          </a:prstGeom>
          <a:noFill/>
          <a:ln w="9525">
            <a:noFill/>
            <a:miter lim="800000"/>
            <a:headEnd/>
            <a:tailEnd/>
          </a:ln>
        </p:spPr>
        <p:txBody>
          <a:bodyPr lIns="93168" tIns="46585" rIns="93168" bIns="46585" anchor="b"/>
          <a:lstStyle/>
          <a:p>
            <a:pPr algn="r"/>
            <a:fld id="{21C25EFE-D113-4F86-89EB-88F52E913ABA}" type="slidenum">
              <a:rPr lang="es-ES" sz="1200">
                <a:latin typeface="Calibri" pitchFamily="34" charset="0"/>
              </a:rPr>
              <a:pPr algn="r"/>
              <a:t>16</a:t>
            </a:fld>
            <a:endParaRPr lang="es-E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5" tIns="46588" rIns="93175" bIns="46588" anchor="b"/>
          <a:lstStyle/>
          <a:p>
            <a:pPr algn="r" defTabSz="931863" fontAlgn="base">
              <a:spcBef>
                <a:spcPct val="0"/>
              </a:spcBef>
            </a:pPr>
            <a:fld id="{15F096AB-CDF1-4AED-8DAD-122371FBB1FF}" type="slidenum">
              <a:rPr lang="en-US" sz="1200">
                <a:latin typeface="Arial" charset="0"/>
              </a:rPr>
              <a:pPr algn="r" defTabSz="931863" fontAlgn="base">
                <a:spcBef>
                  <a:spcPct val="0"/>
                </a:spcBef>
              </a:pPr>
              <a:t>18</a:t>
            </a:fld>
            <a:endParaRPr lang="en-US" sz="1200">
              <a:latin typeface="Arial" charset="0"/>
            </a:endParaRPr>
          </a:p>
        </p:txBody>
      </p:sp>
      <p:sp>
        <p:nvSpPr>
          <p:cNvPr id="90115" name="Rectangle 2"/>
          <p:cNvSpPr>
            <a:spLocks noGrp="1" noRot="1" noChangeAspect="1" noChangeArrowheads="1" noTextEdit="1"/>
          </p:cNvSpPr>
          <p:nvPr>
            <p:ph type="sldImg"/>
          </p:nvPr>
        </p:nvSpPr>
        <p:spPr>
          <a:xfrm>
            <a:off x="1182688" y="698500"/>
            <a:ext cx="4646612" cy="3484563"/>
          </a:xfrm>
          <a:ln/>
        </p:spPr>
      </p:sp>
      <p:sp>
        <p:nvSpPr>
          <p:cNvPr id="90116" name="Rectangle 3"/>
          <p:cNvSpPr>
            <a:spLocks noGrp="1" noChangeArrowheads="1"/>
          </p:cNvSpPr>
          <p:nvPr>
            <p:ph type="body" idx="1"/>
          </p:nvPr>
        </p:nvSpPr>
        <p:spPr>
          <a:xfrm>
            <a:off x="700088" y="4414838"/>
            <a:ext cx="5610225" cy="4183062"/>
          </a:xfrm>
          <a:noFill/>
          <a:ln/>
        </p:spPr>
        <p:txBody>
          <a:bodyPr lIns="93175" tIns="46588" rIns="93175" bIns="46588"/>
          <a:lstStyle/>
          <a:p>
            <a:pPr eaLnBrk="1" hangingPunct="1"/>
            <a:endParaRPr lang="es-C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a:ln/>
        </p:spPr>
      </p:sp>
      <p:sp>
        <p:nvSpPr>
          <p:cNvPr id="91139" name="2 Marcador de notas"/>
          <p:cNvSpPr>
            <a:spLocks noGrp="1"/>
          </p:cNvSpPr>
          <p:nvPr>
            <p:ph type="body" idx="1"/>
          </p:nvPr>
        </p:nvSpPr>
        <p:spPr>
          <a:noFill/>
          <a:ln/>
        </p:spPr>
        <p:txBody>
          <a:bodyPr/>
          <a:lstStyle/>
          <a:p>
            <a:endParaRPr lang="es-CO" smtClean="0"/>
          </a:p>
        </p:txBody>
      </p:sp>
      <p:sp>
        <p:nvSpPr>
          <p:cNvPr id="91140" name="3 Marcador de número de diapositiva"/>
          <p:cNvSpPr>
            <a:spLocks noGrp="1"/>
          </p:cNvSpPr>
          <p:nvPr>
            <p:ph type="sldNum" sz="quarter" idx="5"/>
          </p:nvPr>
        </p:nvSpPr>
        <p:spPr>
          <a:noFill/>
        </p:spPr>
        <p:txBody>
          <a:bodyPr/>
          <a:lstStyle/>
          <a:p>
            <a:pPr defTabSz="930275"/>
            <a:fld id="{43B3EFC3-88C7-49A9-8828-8892F660A089}" type="slidenum">
              <a:rPr lang="en-US" smtClean="0"/>
              <a:pPr defTabSz="930275"/>
              <a:t>20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pPr defTabSz="930275"/>
            <a:fld id="{1B6CFCBB-B3A5-4435-A75A-A35012186CC2}" type="slidenum">
              <a:rPr lang="en-US" smtClean="0"/>
              <a:pPr defTabSz="930275"/>
              <a:t>21</a:t>
            </a:fld>
            <a:endParaRPr lang="en-US" smtClean="0"/>
          </a:p>
        </p:txBody>
      </p:sp>
      <p:sp>
        <p:nvSpPr>
          <p:cNvPr id="95235" name="1 Marcador de imagen de diapositiva"/>
          <p:cNvSpPr>
            <a:spLocks noGrp="1" noRot="1" noChangeAspect="1" noTextEdit="1"/>
          </p:cNvSpPr>
          <p:nvPr>
            <p:ph type="sldImg"/>
          </p:nvPr>
        </p:nvSpPr>
        <p:spPr>
          <a:ln/>
        </p:spPr>
      </p:sp>
      <p:sp>
        <p:nvSpPr>
          <p:cNvPr id="95236" name="2 Marcador de notas"/>
          <p:cNvSpPr>
            <a:spLocks noGrp="1"/>
          </p:cNvSpPr>
          <p:nvPr>
            <p:ph type="body" idx="1"/>
          </p:nvPr>
        </p:nvSpPr>
        <p:spPr>
          <a:noFill/>
          <a:ln/>
        </p:spPr>
        <p:txBody>
          <a:bodyPr/>
          <a:lstStyle/>
          <a:p>
            <a:pPr eaLnBrk="1" hangingPunct="1">
              <a:spcBef>
                <a:spcPct val="0"/>
              </a:spcBef>
            </a:pPr>
            <a:endParaRPr lang="es-CO" smtClean="0"/>
          </a:p>
        </p:txBody>
      </p:sp>
      <p:sp>
        <p:nvSpPr>
          <p:cNvPr id="95237" name="3 Marcador de número de diapositiva"/>
          <p:cNvSpPr txBox="1">
            <a:spLocks noGrp="1"/>
          </p:cNvSpPr>
          <p:nvPr/>
        </p:nvSpPr>
        <p:spPr bwMode="auto">
          <a:xfrm>
            <a:off x="3970338" y="8829675"/>
            <a:ext cx="3038475" cy="465138"/>
          </a:xfrm>
          <a:prstGeom prst="rect">
            <a:avLst/>
          </a:prstGeom>
          <a:noFill/>
          <a:ln w="9525">
            <a:noFill/>
            <a:miter lim="800000"/>
            <a:headEnd/>
            <a:tailEnd/>
          </a:ln>
        </p:spPr>
        <p:txBody>
          <a:bodyPr lIns="93168" tIns="46585" rIns="93168" bIns="46585" anchor="b"/>
          <a:lstStyle/>
          <a:p>
            <a:pPr algn="r"/>
            <a:fld id="{2D924ECE-9934-40DF-ACE0-291A947FAC1F}" type="slidenum">
              <a:rPr lang="es-ES" sz="1200">
                <a:latin typeface="Calibri" pitchFamily="34" charset="0"/>
              </a:rPr>
              <a:pPr algn="r"/>
              <a:t>21</a:t>
            </a:fld>
            <a:endParaRPr lang="es-E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5ACB9C6C-478D-4E9E-B929-6F7018F0A4A0}" type="slidenum">
              <a:rPr lang="es-MX" sz="1200">
                <a:latin typeface="Arial" charset="0"/>
              </a:rPr>
              <a:pPr algn="r"/>
              <a:t>24</a:t>
            </a:fld>
            <a:endParaRPr lang="es-MX" sz="1200">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s-CO"/>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1014D25-BBDD-431D-8AC2-4519DB160158}"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O"/>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DED6605-6A85-4F63-8D87-FB69ED0D1CB9}"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s-CO"/>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4E4CAB4-4FE2-465C-A3CC-4A64349B9677}"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E451D6E8-1353-437F-932E-0B5451B35B34}"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D07C11E2-96A3-43C9-BAD5-F354288DBA9B}"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457200" y="1600200"/>
            <a:ext cx="8229600" cy="4525963"/>
          </a:xfrm>
          <a:prstGeom prst="rect">
            <a:avLst/>
          </a:prstGeom>
        </p:spPr>
        <p:txBody>
          <a:bodyPr/>
          <a:lstStyle/>
          <a:p>
            <a:pPr lvl="0"/>
            <a:endParaRPr lang="es-E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O"/>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3E90910-FA46-44D7-96F8-EE4AFBD7AD17}"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s-CO"/>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045D059-FEDF-4526-950D-F26879D4A2FE}"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O"/>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9052C92-664C-458B-A42C-CD581C7EA307}"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s-CO"/>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E356DE4-4691-4D60-AF84-20CBB2A54F46}"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36A8F62C-F6A6-4C77-BCBB-6655BE279E7F}"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00962492-C5D8-4267-ABEA-3D43EFEC540F}"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s-CO"/>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806FF7B-3FCD-42B0-8D0C-9108946E7BB6}"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s-CO"/>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DB43C04-E0F4-4880-9343-C4737296E1F5}"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l" fontAlgn="base">
              <a:spcBef>
                <a:spcPct val="0"/>
              </a:spcBef>
              <a:defRPr sz="1400">
                <a:latin typeface="+mn-lt"/>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ctr" fontAlgn="base">
              <a:spcBef>
                <a:spcPct val="0"/>
              </a:spcBef>
              <a:defRPr sz="1400">
                <a:latin typeface="+mn-lt"/>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r" fontAlgn="base">
              <a:spcBef>
                <a:spcPct val="0"/>
              </a:spcBef>
              <a:defRPr sz="1400">
                <a:latin typeface="+mn-lt"/>
              </a:defRPr>
            </a:lvl1pPr>
          </a:lstStyle>
          <a:p>
            <a:pPr>
              <a:defRPr/>
            </a:pPr>
            <a:fld id="{FD5C805D-54FF-4F48-B710-F20267E3E84E}"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larebeca/LinkClick.aspx?fileticket=nB0cFqPLlFg=&amp;tabid=620" TargetMode="External"/><Relationship Id="rId2" Type="http://schemas.openxmlformats.org/officeDocument/2006/relationships/hyperlink" Target="http://larebeca/LinkClick.aspx?fileticket=IdeDdpTP4Fg=&amp;tabid=620" TargetMode="External"/><Relationship Id="rId1" Type="http://schemas.openxmlformats.org/officeDocument/2006/relationships/slideLayout" Target="../slideLayouts/slideLayout7.xml"/><Relationship Id="rId4" Type="http://schemas.openxmlformats.org/officeDocument/2006/relationships/hyperlink" Target="http://www.minhacienda.gov.co/MinHacienda/haciendapublica/presupuesto/programacion/inicio/Programa_pptal/eice/2011/CRITERIOS%20PROGRAMACIEN%20GASTOS%20EICE%202011.pdf"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249363" y="2492375"/>
            <a:ext cx="7451725" cy="1077913"/>
          </a:xfrm>
          <a:prstGeom prst="rect">
            <a:avLst/>
          </a:prstGeom>
          <a:noFill/>
          <a:ln w="9525">
            <a:noFill/>
            <a:miter lim="800000"/>
            <a:headEnd/>
            <a:tailEnd/>
          </a:ln>
        </p:spPr>
        <p:txBody>
          <a:bodyPr wrap="none">
            <a:spAutoFit/>
          </a:bodyPr>
          <a:lstStyle/>
          <a:p>
            <a:pPr algn="r" fontAlgn="base">
              <a:spcBef>
                <a:spcPct val="0"/>
              </a:spcBef>
            </a:pPr>
            <a:r>
              <a:rPr lang="es-ES" sz="3200"/>
              <a:t>Directrices para la actualización y programación </a:t>
            </a:r>
          </a:p>
          <a:p>
            <a:pPr algn="r" fontAlgn="base">
              <a:spcBef>
                <a:spcPct val="0"/>
              </a:spcBef>
            </a:pPr>
            <a:r>
              <a:rPr lang="es-ES" sz="3200"/>
              <a:t>de proyectos de inversión pública 2011-2012</a:t>
            </a:r>
          </a:p>
        </p:txBody>
      </p:sp>
      <p:sp>
        <p:nvSpPr>
          <p:cNvPr id="3075" name="2 CuadroTexto"/>
          <p:cNvSpPr txBox="1">
            <a:spLocks noChangeArrowheads="1"/>
          </p:cNvSpPr>
          <p:nvPr/>
        </p:nvSpPr>
        <p:spPr bwMode="auto">
          <a:xfrm>
            <a:off x="4356100" y="4044950"/>
            <a:ext cx="4429125" cy="1616075"/>
          </a:xfrm>
          <a:prstGeom prst="rect">
            <a:avLst/>
          </a:prstGeom>
          <a:noFill/>
          <a:ln w="9525">
            <a:noFill/>
            <a:miter lim="800000"/>
            <a:headEnd/>
            <a:tailEnd/>
          </a:ln>
        </p:spPr>
        <p:txBody>
          <a:bodyPr>
            <a:spAutoFit/>
          </a:bodyPr>
          <a:lstStyle/>
          <a:p>
            <a:pPr algn="r"/>
            <a:r>
              <a:rPr lang="es-CO"/>
              <a:t>Dirección de Inversiones y Finanzas Públicas</a:t>
            </a:r>
          </a:p>
          <a:p>
            <a:pPr algn="r"/>
            <a:r>
              <a:rPr lang="es-CO"/>
              <a:t>Oficina de Informática</a:t>
            </a:r>
          </a:p>
          <a:p>
            <a:pPr algn="r"/>
            <a:r>
              <a:rPr lang="es-CO"/>
              <a:t>Departamento Nacional de Planeación</a:t>
            </a:r>
          </a:p>
          <a:p>
            <a:pPr algn="r"/>
            <a:endParaRPr lang="es-CO"/>
          </a:p>
        </p:txBody>
      </p:sp>
      <p:sp>
        <p:nvSpPr>
          <p:cNvPr id="3076" name="2 CuadroTexto"/>
          <p:cNvSpPr txBox="1">
            <a:spLocks noChangeArrowheads="1"/>
          </p:cNvSpPr>
          <p:nvPr/>
        </p:nvSpPr>
        <p:spPr bwMode="auto">
          <a:xfrm>
            <a:off x="2339975" y="6418263"/>
            <a:ext cx="4429125" cy="323850"/>
          </a:xfrm>
          <a:prstGeom prst="rect">
            <a:avLst/>
          </a:prstGeom>
          <a:noFill/>
          <a:ln w="9525">
            <a:noFill/>
            <a:miter lim="800000"/>
            <a:headEnd/>
            <a:tailEnd/>
          </a:ln>
        </p:spPr>
        <p:txBody>
          <a:bodyPr>
            <a:spAutoFit/>
          </a:bodyPr>
          <a:lstStyle/>
          <a:p>
            <a:r>
              <a:rPr lang="es-CO" sz="1500"/>
              <a:t>Noviembre de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
          <p:cNvSpPr>
            <a:spLocks noChangeShapeType="1"/>
          </p:cNvSpPr>
          <p:nvPr/>
        </p:nvSpPr>
        <p:spPr bwMode="auto">
          <a:xfrm flipH="1">
            <a:off x="8763000" y="2751138"/>
            <a:ext cx="304800" cy="0"/>
          </a:xfrm>
          <a:prstGeom prst="line">
            <a:avLst/>
          </a:prstGeom>
          <a:noFill/>
          <a:ln w="38100" cap="sq">
            <a:solidFill>
              <a:schemeClr val="tx1"/>
            </a:solidFill>
            <a:round/>
            <a:headEnd type="none" w="sm" len="sm"/>
            <a:tailEnd type="none" w="sm" len="sm"/>
          </a:ln>
        </p:spPr>
        <p:txBody>
          <a:bodyPr/>
          <a:lstStyle/>
          <a:p>
            <a:endParaRPr lang="en-US"/>
          </a:p>
        </p:txBody>
      </p:sp>
      <p:sp>
        <p:nvSpPr>
          <p:cNvPr id="12291" name="Rectangle 8"/>
          <p:cNvSpPr>
            <a:spLocks noChangeArrowheads="1"/>
          </p:cNvSpPr>
          <p:nvPr/>
        </p:nvSpPr>
        <p:spPr bwMode="auto">
          <a:xfrm>
            <a:off x="203200" y="2217738"/>
            <a:ext cx="8737600" cy="1511300"/>
          </a:xfrm>
          <a:prstGeom prst="rect">
            <a:avLst/>
          </a:prstGeom>
          <a:noFill/>
          <a:ln w="9525" algn="ctr">
            <a:solidFill>
              <a:schemeClr val="tx1"/>
            </a:solidFill>
            <a:miter lim="800000"/>
            <a:headEnd/>
            <a:tailEnd/>
          </a:ln>
        </p:spPr>
        <p:txBody>
          <a:bodyPr wrap="none" anchor="ctr"/>
          <a:lstStyle/>
          <a:p>
            <a:endParaRPr lang="es-CO"/>
          </a:p>
        </p:txBody>
      </p:sp>
      <p:sp>
        <p:nvSpPr>
          <p:cNvPr id="25610" name="Rectangle 10"/>
          <p:cNvSpPr>
            <a:spLocks noChangeArrowheads="1"/>
          </p:cNvSpPr>
          <p:nvPr/>
        </p:nvSpPr>
        <p:spPr bwMode="auto">
          <a:xfrm>
            <a:off x="428596" y="2662958"/>
            <a:ext cx="2232054" cy="838224"/>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wrap="none" lIns="90488" tIns="44450" rIns="90488" bIns="44450" anchor="ctr"/>
          <a:lstStyle/>
          <a:p>
            <a:pPr defTabSz="762000" eaLnBrk="0" hangingPunct="0">
              <a:spcBef>
                <a:spcPts val="0"/>
              </a:spcBef>
              <a:defRPr/>
            </a:pPr>
            <a:r>
              <a:rPr lang="es-CO" sz="1600" dirty="0">
                <a:ln>
                  <a:solidFill>
                    <a:schemeClr val="tx1"/>
                  </a:solidFill>
                </a:ln>
                <a:solidFill>
                  <a:srgbClr val="000000"/>
                </a:solidFill>
              </a:rPr>
              <a:t>PLAN </a:t>
            </a:r>
          </a:p>
          <a:p>
            <a:pPr defTabSz="762000" eaLnBrk="0" hangingPunct="0">
              <a:spcBef>
                <a:spcPts val="0"/>
              </a:spcBef>
              <a:defRPr/>
            </a:pPr>
            <a:r>
              <a:rPr lang="es-CO" sz="1600" dirty="0">
                <a:ln>
                  <a:solidFill>
                    <a:schemeClr val="tx1"/>
                  </a:solidFill>
                </a:ln>
                <a:solidFill>
                  <a:srgbClr val="000000"/>
                </a:solidFill>
              </a:rPr>
              <a:t>FINANCIERO</a:t>
            </a:r>
          </a:p>
        </p:txBody>
      </p:sp>
      <p:sp>
        <p:nvSpPr>
          <p:cNvPr id="25611" name="Rectangle 11"/>
          <p:cNvSpPr>
            <a:spLocks noChangeArrowheads="1"/>
          </p:cNvSpPr>
          <p:nvPr/>
        </p:nvSpPr>
        <p:spPr bwMode="auto">
          <a:xfrm>
            <a:off x="6157740" y="2675658"/>
            <a:ext cx="2668760" cy="838224"/>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wrap="none" lIns="90488" tIns="44450" rIns="90488" bIns="44450" anchor="ctr"/>
          <a:lstStyle/>
          <a:p>
            <a:pPr defTabSz="762000" eaLnBrk="0" hangingPunct="0">
              <a:spcBef>
                <a:spcPts val="0"/>
              </a:spcBef>
              <a:defRPr/>
            </a:pPr>
            <a:r>
              <a:rPr lang="es-CO" sz="1600" dirty="0">
                <a:ln>
                  <a:solidFill>
                    <a:schemeClr val="tx1"/>
                  </a:solidFill>
                </a:ln>
                <a:solidFill>
                  <a:srgbClr val="000000"/>
                </a:solidFill>
              </a:rPr>
              <a:t>PLAN OPERATIVO</a:t>
            </a:r>
          </a:p>
          <a:p>
            <a:pPr defTabSz="762000" eaLnBrk="0" hangingPunct="0">
              <a:spcBef>
                <a:spcPts val="0"/>
              </a:spcBef>
              <a:defRPr/>
            </a:pPr>
            <a:r>
              <a:rPr lang="es-CO" sz="1600" dirty="0">
                <a:ln>
                  <a:solidFill>
                    <a:schemeClr val="tx1"/>
                  </a:solidFill>
                </a:ln>
                <a:solidFill>
                  <a:srgbClr val="000000"/>
                </a:solidFill>
              </a:rPr>
              <a:t>ANUAL DE</a:t>
            </a:r>
          </a:p>
          <a:p>
            <a:pPr defTabSz="762000" eaLnBrk="0" hangingPunct="0">
              <a:spcBef>
                <a:spcPts val="0"/>
              </a:spcBef>
              <a:defRPr/>
            </a:pPr>
            <a:r>
              <a:rPr lang="es-CO" sz="1600" dirty="0">
                <a:ln>
                  <a:solidFill>
                    <a:schemeClr val="tx1"/>
                  </a:solidFill>
                </a:ln>
                <a:solidFill>
                  <a:srgbClr val="000000"/>
                </a:solidFill>
              </a:rPr>
              <a:t>INVERSIONES</a:t>
            </a:r>
          </a:p>
        </p:txBody>
      </p:sp>
      <p:sp>
        <p:nvSpPr>
          <p:cNvPr id="25614" name="Rectangle 14"/>
          <p:cNvSpPr>
            <a:spLocks noChangeArrowheads="1"/>
          </p:cNvSpPr>
          <p:nvPr/>
        </p:nvSpPr>
        <p:spPr bwMode="auto">
          <a:xfrm>
            <a:off x="165100" y="4125913"/>
            <a:ext cx="8737600" cy="812800"/>
          </a:xfrm>
          <a:prstGeom prst="rect">
            <a:avLst/>
          </a:prstGeom>
          <a:solidFill>
            <a:schemeClr val="bg1">
              <a:lumMod val="65000"/>
            </a:schemeClr>
          </a:solidFill>
          <a:ln w="9525">
            <a:solidFill>
              <a:schemeClr val="tx1"/>
            </a:solidFill>
            <a:miter lim="800000"/>
            <a:headEnd/>
            <a:tailEnd/>
          </a:ln>
          <a:effectLst/>
        </p:spPr>
        <p:txBody>
          <a:bodyPr wrap="none" anchor="ctr"/>
          <a:lstStyle/>
          <a:p>
            <a:pPr>
              <a:defRPr/>
            </a:pPr>
            <a:endParaRPr lang="es-CO"/>
          </a:p>
        </p:txBody>
      </p:sp>
      <p:sp>
        <p:nvSpPr>
          <p:cNvPr id="25615" name="Rectangle 15"/>
          <p:cNvSpPr>
            <a:spLocks noChangeArrowheads="1"/>
          </p:cNvSpPr>
          <p:nvPr/>
        </p:nvSpPr>
        <p:spPr bwMode="auto">
          <a:xfrm>
            <a:off x="393700" y="4329850"/>
            <a:ext cx="2101449" cy="431800"/>
          </a:xfrm>
          <a:prstGeom prst="rect">
            <a:avLst/>
          </a:prstGeom>
          <a:solidFill>
            <a:srgbClr val="DDDDDD"/>
          </a:solidFill>
          <a:ln w="38100" algn="ctr">
            <a:solidFill>
              <a:schemeClr val="bg1"/>
            </a:solidFill>
            <a:miter lim="800000"/>
            <a:headEnd/>
            <a:tailEnd/>
          </a:ln>
          <a:effectLst/>
          <a:scene3d>
            <a:camera prst="orthographicFront"/>
            <a:lightRig rig="threePt" dir="t"/>
          </a:scene3d>
          <a:sp3d>
            <a:bevelT/>
          </a:sp3d>
        </p:spPr>
        <p:txBody>
          <a:bodyPr wrap="none" lIns="90488" tIns="44450" rIns="90488" bIns="44450" anchor="ctr"/>
          <a:lstStyle/>
          <a:p>
            <a:pPr defTabSz="762000" eaLnBrk="0" hangingPunct="0">
              <a:defRPr/>
            </a:pPr>
            <a:r>
              <a:rPr lang="es-CO"/>
              <a:t>Pre. Ingresos</a:t>
            </a:r>
          </a:p>
        </p:txBody>
      </p:sp>
      <p:sp>
        <p:nvSpPr>
          <p:cNvPr id="25616" name="Rectangle 16"/>
          <p:cNvSpPr>
            <a:spLocks noChangeArrowheads="1"/>
          </p:cNvSpPr>
          <p:nvPr/>
        </p:nvSpPr>
        <p:spPr bwMode="auto">
          <a:xfrm>
            <a:off x="3181352" y="4358414"/>
            <a:ext cx="2176466" cy="368300"/>
          </a:xfrm>
          <a:prstGeom prst="rect">
            <a:avLst/>
          </a:prstGeom>
          <a:solidFill>
            <a:srgbClr val="DDDDDD"/>
          </a:solidFill>
          <a:ln w="38100" algn="ctr">
            <a:solidFill>
              <a:schemeClr val="bg1"/>
            </a:solidFill>
            <a:miter lim="800000"/>
            <a:headEnd/>
            <a:tailEnd/>
          </a:ln>
          <a:effectLst/>
          <a:scene3d>
            <a:camera prst="orthographicFront"/>
            <a:lightRig rig="threePt" dir="t"/>
          </a:scene3d>
          <a:sp3d>
            <a:bevelT/>
          </a:sp3d>
        </p:spPr>
        <p:txBody>
          <a:bodyPr wrap="none" lIns="90488" tIns="44450" rIns="90488" bIns="44450" anchor="ctr"/>
          <a:lstStyle/>
          <a:p>
            <a:pPr defTabSz="762000" eaLnBrk="0" hangingPunct="0">
              <a:defRPr/>
            </a:pPr>
            <a:r>
              <a:rPr lang="es-CO"/>
              <a:t>Dispos. Generales</a:t>
            </a:r>
          </a:p>
        </p:txBody>
      </p:sp>
      <p:sp>
        <p:nvSpPr>
          <p:cNvPr id="25617" name="Rectangle 17"/>
          <p:cNvSpPr>
            <a:spLocks noChangeArrowheads="1"/>
          </p:cNvSpPr>
          <p:nvPr/>
        </p:nvSpPr>
        <p:spPr bwMode="auto">
          <a:xfrm>
            <a:off x="6565900" y="4329850"/>
            <a:ext cx="2108200" cy="431800"/>
          </a:xfrm>
          <a:prstGeom prst="rect">
            <a:avLst/>
          </a:prstGeom>
          <a:solidFill>
            <a:srgbClr val="DDDDDD"/>
          </a:solidFill>
          <a:ln w="38100" algn="ctr">
            <a:solidFill>
              <a:schemeClr val="bg1"/>
            </a:solidFill>
            <a:miter lim="800000"/>
            <a:headEnd/>
            <a:tailEnd/>
          </a:ln>
          <a:effectLst/>
          <a:scene3d>
            <a:camera prst="orthographicFront"/>
            <a:lightRig rig="threePt" dir="t"/>
          </a:scene3d>
          <a:sp3d>
            <a:bevelT/>
          </a:sp3d>
        </p:spPr>
        <p:txBody>
          <a:bodyPr wrap="none" lIns="90488" tIns="44450" rIns="90488" bIns="44450" anchor="ctr"/>
          <a:lstStyle/>
          <a:p>
            <a:pPr defTabSz="762000" eaLnBrk="0" hangingPunct="0">
              <a:defRPr/>
            </a:pPr>
            <a:r>
              <a:rPr lang="es-CO" dirty="0"/>
              <a:t>Pres. Gastos</a:t>
            </a:r>
          </a:p>
        </p:txBody>
      </p:sp>
      <p:sp>
        <p:nvSpPr>
          <p:cNvPr id="25618" name="AutoShape 18"/>
          <p:cNvSpPr>
            <a:spLocks noChangeArrowheads="1"/>
          </p:cNvSpPr>
          <p:nvPr/>
        </p:nvSpPr>
        <p:spPr bwMode="auto">
          <a:xfrm>
            <a:off x="2714612" y="5517306"/>
            <a:ext cx="3714776" cy="431800"/>
          </a:xfrm>
          <a:prstGeom prst="roundRect">
            <a:avLst>
              <a:gd name="adj" fmla="val 12495"/>
            </a:avLst>
          </a:prstGeom>
          <a:solidFill>
            <a:srgbClr val="FFFFFF"/>
          </a:solidFill>
          <a:ln w="25400">
            <a:solidFill>
              <a:schemeClr val="accent1"/>
            </a:solidFill>
            <a:round/>
            <a:headEnd/>
            <a:tailEnd/>
          </a:ln>
          <a:effectLst/>
          <a:scene3d>
            <a:camera prst="orthographicFront"/>
            <a:lightRig rig="threePt" dir="t"/>
          </a:scene3d>
          <a:sp3d>
            <a:bevelT/>
          </a:sp3d>
        </p:spPr>
        <p:txBody>
          <a:bodyPr wrap="none" lIns="90488" tIns="44450" rIns="90488" bIns="44450" anchor="ctr"/>
          <a:lstStyle/>
          <a:p>
            <a:pPr defTabSz="762000" eaLnBrk="0" hangingPunct="0">
              <a:defRPr/>
            </a:pPr>
            <a:r>
              <a:rPr lang="es-CO" sz="2200" dirty="0"/>
              <a:t>Programa Anual de Caja - PAC”</a:t>
            </a:r>
          </a:p>
        </p:txBody>
      </p:sp>
      <p:sp>
        <p:nvSpPr>
          <p:cNvPr id="12307" name="Line 24"/>
          <p:cNvSpPr>
            <a:spLocks noChangeShapeType="1"/>
          </p:cNvSpPr>
          <p:nvPr/>
        </p:nvSpPr>
        <p:spPr bwMode="auto">
          <a:xfrm>
            <a:off x="4786313" y="3233738"/>
            <a:ext cx="2452687" cy="812800"/>
          </a:xfrm>
          <a:prstGeom prst="line">
            <a:avLst/>
          </a:prstGeom>
          <a:noFill/>
          <a:ln w="38100" cap="sq">
            <a:solidFill>
              <a:schemeClr val="tx1"/>
            </a:solidFill>
            <a:round/>
            <a:headEnd type="diamond" w="med" len="med"/>
            <a:tailEnd type="triangle" w="med" len="med"/>
          </a:ln>
        </p:spPr>
        <p:txBody>
          <a:bodyPr wrap="none" anchor="ctr"/>
          <a:lstStyle/>
          <a:p>
            <a:endParaRPr lang="en-US"/>
          </a:p>
        </p:txBody>
      </p:sp>
      <p:sp>
        <p:nvSpPr>
          <p:cNvPr id="12308" name="Line 25"/>
          <p:cNvSpPr>
            <a:spLocks noChangeShapeType="1"/>
          </p:cNvSpPr>
          <p:nvPr/>
        </p:nvSpPr>
        <p:spPr bwMode="auto">
          <a:xfrm flipH="1">
            <a:off x="1295400" y="3233738"/>
            <a:ext cx="2490788" cy="812800"/>
          </a:xfrm>
          <a:prstGeom prst="line">
            <a:avLst/>
          </a:prstGeom>
          <a:noFill/>
          <a:ln w="38100" cap="sq">
            <a:solidFill>
              <a:schemeClr val="tx1"/>
            </a:solidFill>
            <a:round/>
            <a:headEnd type="diamond" w="med" len="med"/>
            <a:tailEnd type="triangle" w="med" len="med"/>
          </a:ln>
        </p:spPr>
        <p:txBody>
          <a:bodyPr wrap="none" anchor="ctr"/>
          <a:lstStyle/>
          <a:p>
            <a:endParaRPr lang="en-US"/>
          </a:p>
        </p:txBody>
      </p:sp>
      <p:sp>
        <p:nvSpPr>
          <p:cNvPr id="12309" name="Line 26"/>
          <p:cNvSpPr>
            <a:spLocks noChangeShapeType="1"/>
          </p:cNvSpPr>
          <p:nvPr/>
        </p:nvSpPr>
        <p:spPr bwMode="auto">
          <a:xfrm flipH="1">
            <a:off x="4286250" y="3233738"/>
            <a:ext cx="0" cy="857250"/>
          </a:xfrm>
          <a:prstGeom prst="line">
            <a:avLst/>
          </a:prstGeom>
          <a:noFill/>
          <a:ln w="38100" cap="sq">
            <a:solidFill>
              <a:schemeClr val="tx1"/>
            </a:solidFill>
            <a:round/>
            <a:headEnd type="diamond" w="med" len="med"/>
            <a:tailEnd type="triangle" w="med" len="med"/>
          </a:ln>
        </p:spPr>
        <p:txBody>
          <a:bodyPr wrap="none" anchor="ctr"/>
          <a:lstStyle/>
          <a:p>
            <a:endParaRPr lang="en-US"/>
          </a:p>
        </p:txBody>
      </p:sp>
      <p:sp>
        <p:nvSpPr>
          <p:cNvPr id="12310" name="Line 28"/>
          <p:cNvSpPr>
            <a:spLocks noChangeShapeType="1"/>
          </p:cNvSpPr>
          <p:nvPr/>
        </p:nvSpPr>
        <p:spPr bwMode="auto">
          <a:xfrm>
            <a:off x="1500188" y="4805363"/>
            <a:ext cx="2143125" cy="714375"/>
          </a:xfrm>
          <a:prstGeom prst="line">
            <a:avLst/>
          </a:prstGeom>
          <a:noFill/>
          <a:ln w="38100" cap="sq">
            <a:solidFill>
              <a:schemeClr val="tx1"/>
            </a:solidFill>
            <a:round/>
            <a:headEnd type="oval" w="med" len="med"/>
            <a:tailEnd type="triangle" w="med" len="med"/>
          </a:ln>
        </p:spPr>
        <p:txBody>
          <a:bodyPr wrap="none" anchor="ctr"/>
          <a:lstStyle/>
          <a:p>
            <a:endParaRPr lang="en-US"/>
          </a:p>
        </p:txBody>
      </p:sp>
      <p:sp>
        <p:nvSpPr>
          <p:cNvPr id="12311" name="Line 30"/>
          <p:cNvSpPr>
            <a:spLocks noChangeShapeType="1"/>
          </p:cNvSpPr>
          <p:nvPr/>
        </p:nvSpPr>
        <p:spPr bwMode="auto">
          <a:xfrm flipH="1">
            <a:off x="5286375" y="4797425"/>
            <a:ext cx="2309813" cy="722313"/>
          </a:xfrm>
          <a:prstGeom prst="line">
            <a:avLst/>
          </a:prstGeom>
          <a:noFill/>
          <a:ln w="38100" cap="sq">
            <a:solidFill>
              <a:schemeClr val="tx1"/>
            </a:solidFill>
            <a:round/>
            <a:headEnd type="diamond" w="med" len="med"/>
            <a:tailEnd type="triangle" w="med" len="med"/>
          </a:ln>
        </p:spPr>
        <p:txBody>
          <a:bodyPr wrap="none" anchor="ctr"/>
          <a:lstStyle/>
          <a:p>
            <a:endParaRPr lang="en-US"/>
          </a:p>
        </p:txBody>
      </p:sp>
      <p:sp>
        <p:nvSpPr>
          <p:cNvPr id="25634" name="Rectangle 34"/>
          <p:cNvSpPr>
            <a:spLocks noChangeArrowheads="1"/>
          </p:cNvSpPr>
          <p:nvPr/>
        </p:nvSpPr>
        <p:spPr bwMode="auto">
          <a:xfrm>
            <a:off x="6660232" y="5234726"/>
            <a:ext cx="1983734" cy="762000"/>
          </a:xfrm>
          <a:prstGeom prst="rect">
            <a:avLst/>
          </a:prstGeom>
          <a:solidFill>
            <a:srgbClr val="0070C0"/>
          </a:solidFill>
          <a:ln w="38100">
            <a:noFill/>
            <a:miter lim="800000"/>
            <a:headEnd/>
            <a:tailEnd/>
          </a:ln>
          <a:effectLst/>
          <a:scene3d>
            <a:camera prst="orthographicFront"/>
            <a:lightRig rig="threePt" dir="t"/>
          </a:scene3d>
          <a:sp3d>
            <a:bevelT/>
          </a:sp3d>
        </p:spPr>
        <p:txBody>
          <a:bodyPr wrap="none" lIns="90488" tIns="44450" rIns="90488" bIns="44450" anchor="ctr"/>
          <a:lstStyle/>
          <a:p>
            <a:pPr marL="185738" algn="l" defTabSz="762000" eaLnBrk="0" hangingPunct="0">
              <a:spcBef>
                <a:spcPts val="0"/>
              </a:spcBef>
              <a:defRPr/>
            </a:pPr>
            <a:r>
              <a:rPr lang="es-CO" sz="1700" dirty="0">
                <a:solidFill>
                  <a:schemeClr val="bg1"/>
                </a:solidFill>
              </a:rPr>
              <a:t>Funcionamiento</a:t>
            </a:r>
          </a:p>
          <a:p>
            <a:pPr marL="185738" algn="l" defTabSz="762000" eaLnBrk="0" hangingPunct="0">
              <a:spcBef>
                <a:spcPts val="0"/>
              </a:spcBef>
              <a:defRPr/>
            </a:pPr>
            <a:r>
              <a:rPr lang="es-CO" sz="1700" b="1" dirty="0">
                <a:solidFill>
                  <a:schemeClr val="bg1"/>
                </a:solidFill>
              </a:rPr>
              <a:t>Inversión</a:t>
            </a:r>
          </a:p>
          <a:p>
            <a:pPr marL="185738" algn="l" defTabSz="762000" eaLnBrk="0" hangingPunct="0">
              <a:spcBef>
                <a:spcPts val="0"/>
              </a:spcBef>
              <a:defRPr/>
            </a:pPr>
            <a:r>
              <a:rPr lang="es-CO" sz="1700" dirty="0">
                <a:solidFill>
                  <a:schemeClr val="bg1"/>
                </a:solidFill>
              </a:rPr>
              <a:t>Servicio de la deuda</a:t>
            </a:r>
          </a:p>
        </p:txBody>
      </p:sp>
      <p:sp>
        <p:nvSpPr>
          <p:cNvPr id="12315" name="Line 35"/>
          <p:cNvSpPr>
            <a:spLocks noChangeShapeType="1"/>
          </p:cNvSpPr>
          <p:nvPr/>
        </p:nvSpPr>
        <p:spPr bwMode="auto">
          <a:xfrm flipH="1">
            <a:off x="7596188" y="4797425"/>
            <a:ext cx="0" cy="428625"/>
          </a:xfrm>
          <a:prstGeom prst="line">
            <a:avLst/>
          </a:prstGeom>
          <a:noFill/>
          <a:ln w="38100" cap="sq">
            <a:solidFill>
              <a:schemeClr val="tx1"/>
            </a:solidFill>
            <a:round/>
            <a:headEnd type="diamond" w="med" len="med"/>
            <a:tailEnd type="triangle" w="med" len="med"/>
          </a:ln>
        </p:spPr>
        <p:txBody>
          <a:bodyPr wrap="none" anchor="ctr"/>
          <a:lstStyle/>
          <a:p>
            <a:endParaRPr lang="en-US"/>
          </a:p>
        </p:txBody>
      </p:sp>
      <p:sp>
        <p:nvSpPr>
          <p:cNvPr id="12316" name="Line 37"/>
          <p:cNvSpPr>
            <a:spLocks noChangeShapeType="1"/>
          </p:cNvSpPr>
          <p:nvPr/>
        </p:nvSpPr>
        <p:spPr bwMode="auto">
          <a:xfrm flipH="1">
            <a:off x="8643938" y="5591175"/>
            <a:ext cx="428625" cy="0"/>
          </a:xfrm>
          <a:prstGeom prst="line">
            <a:avLst/>
          </a:prstGeom>
          <a:noFill/>
          <a:ln w="38100" cap="sq">
            <a:solidFill>
              <a:schemeClr val="tx1"/>
            </a:solidFill>
            <a:round/>
            <a:headEnd type="none" w="sm" len="sm"/>
            <a:tailEnd type="triangle" w="sm" len="sm"/>
          </a:ln>
        </p:spPr>
        <p:txBody>
          <a:bodyPr/>
          <a:lstStyle/>
          <a:p>
            <a:endParaRPr lang="en-US"/>
          </a:p>
        </p:txBody>
      </p:sp>
      <p:sp>
        <p:nvSpPr>
          <p:cNvPr id="12317" name="Text Box 14"/>
          <p:cNvSpPr txBox="1">
            <a:spLocks noChangeArrowheads="1"/>
          </p:cNvSpPr>
          <p:nvPr/>
        </p:nvSpPr>
        <p:spPr bwMode="auto">
          <a:xfrm rot="1083655">
            <a:off x="39688" y="5949950"/>
            <a:ext cx="2735262" cy="457200"/>
          </a:xfrm>
          <a:prstGeom prst="rect">
            <a:avLst/>
          </a:prstGeom>
          <a:noFill/>
          <a:ln w="9525">
            <a:solidFill>
              <a:srgbClr val="FF0000"/>
            </a:solidFill>
            <a:miter lim="800000"/>
            <a:headEnd/>
            <a:tailEnd/>
          </a:ln>
        </p:spPr>
        <p:txBody>
          <a:bodyPr>
            <a:spAutoFit/>
          </a:bodyPr>
          <a:lstStyle/>
          <a:p>
            <a:pPr fontAlgn="base">
              <a:spcBef>
                <a:spcPct val="0"/>
              </a:spcBef>
            </a:pPr>
            <a:r>
              <a:rPr lang="es-CO" sz="2400" b="1">
                <a:solidFill>
                  <a:srgbClr val="CC3300"/>
                </a:solidFill>
              </a:rPr>
              <a:t>Programación anual</a:t>
            </a:r>
          </a:p>
        </p:txBody>
      </p:sp>
      <p:sp>
        <p:nvSpPr>
          <p:cNvPr id="46" name="45 Rectángulo redondeado"/>
          <p:cNvSpPr/>
          <p:nvPr/>
        </p:nvSpPr>
        <p:spPr bwMode="auto">
          <a:xfrm>
            <a:off x="3214678" y="2448644"/>
            <a:ext cx="2357454" cy="857256"/>
          </a:xfrm>
          <a:prstGeom prst="roundRect">
            <a:avLst/>
          </a:prstGeom>
          <a:solidFill>
            <a:srgbClr val="0070C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endParaRPr lang="es-ES"/>
          </a:p>
        </p:txBody>
      </p:sp>
      <p:sp>
        <p:nvSpPr>
          <p:cNvPr id="12321" name="46 CuadroTexto"/>
          <p:cNvSpPr txBox="1">
            <a:spLocks noChangeArrowheads="1"/>
          </p:cNvSpPr>
          <p:nvPr/>
        </p:nvSpPr>
        <p:spPr bwMode="auto">
          <a:xfrm>
            <a:off x="3357563" y="2636838"/>
            <a:ext cx="2143125" cy="369887"/>
          </a:xfrm>
          <a:prstGeom prst="rect">
            <a:avLst/>
          </a:prstGeom>
          <a:noFill/>
          <a:ln w="9525">
            <a:noFill/>
            <a:miter lim="800000"/>
            <a:headEnd/>
            <a:tailEnd/>
          </a:ln>
        </p:spPr>
        <p:txBody>
          <a:bodyPr>
            <a:spAutoFit/>
          </a:bodyPr>
          <a:lstStyle/>
          <a:p>
            <a:r>
              <a:rPr lang="es-CO" b="1">
                <a:solidFill>
                  <a:schemeClr val="bg1"/>
                </a:solidFill>
              </a:rPr>
              <a:t>PRESUPUESTO</a:t>
            </a:r>
            <a:endParaRPr lang="es-ES" b="1">
              <a:solidFill>
                <a:schemeClr val="bg1"/>
              </a:solidFill>
            </a:endParaRPr>
          </a:p>
        </p:txBody>
      </p:sp>
      <p:cxnSp>
        <p:nvCxnSpPr>
          <p:cNvPr id="12322" name="51 Conector recto de flecha"/>
          <p:cNvCxnSpPr>
            <a:cxnSpLocks noChangeShapeType="1"/>
            <a:stCxn id="12290" idx="0"/>
            <a:endCxn id="12316" idx="0"/>
          </p:cNvCxnSpPr>
          <p:nvPr/>
        </p:nvCxnSpPr>
        <p:spPr bwMode="auto">
          <a:xfrm rot="16200000" flipH="1">
            <a:off x="7650163" y="4168775"/>
            <a:ext cx="2840037" cy="4763"/>
          </a:xfrm>
          <a:prstGeom prst="straightConnector1">
            <a:avLst/>
          </a:prstGeom>
          <a:noFill/>
          <a:ln w="38100" algn="ctr">
            <a:solidFill>
              <a:schemeClr val="tx1"/>
            </a:solidFill>
            <a:round/>
            <a:headEnd/>
            <a:tailEnd/>
          </a:ln>
        </p:spPr>
      </p:cxnSp>
      <p:sp>
        <p:nvSpPr>
          <p:cNvPr id="12323" name="Line 3"/>
          <p:cNvSpPr>
            <a:spLocks noChangeShapeType="1"/>
          </p:cNvSpPr>
          <p:nvPr/>
        </p:nvSpPr>
        <p:spPr bwMode="auto">
          <a:xfrm>
            <a:off x="971550" y="1989138"/>
            <a:ext cx="7343775" cy="7937"/>
          </a:xfrm>
          <a:prstGeom prst="line">
            <a:avLst/>
          </a:prstGeom>
          <a:noFill/>
          <a:ln w="38100">
            <a:solidFill>
              <a:srgbClr val="969696"/>
            </a:solidFill>
            <a:round/>
            <a:headEnd/>
            <a:tailEnd/>
          </a:ln>
        </p:spPr>
        <p:txBody>
          <a:bodyPr/>
          <a:lstStyle/>
          <a:p>
            <a:endParaRPr lang="en-US"/>
          </a:p>
        </p:txBody>
      </p:sp>
      <p:sp>
        <p:nvSpPr>
          <p:cNvPr id="12324" name="Text Box 7"/>
          <p:cNvSpPr txBox="1">
            <a:spLocks noChangeArrowheads="1"/>
          </p:cNvSpPr>
          <p:nvPr/>
        </p:nvSpPr>
        <p:spPr bwMode="auto">
          <a:xfrm>
            <a:off x="1330325" y="1412875"/>
            <a:ext cx="6985000" cy="584200"/>
          </a:xfrm>
          <a:prstGeom prst="rect">
            <a:avLst/>
          </a:prstGeom>
          <a:noFill/>
          <a:ln w="9525">
            <a:noFill/>
            <a:miter lim="800000"/>
            <a:headEnd/>
            <a:tailEnd/>
          </a:ln>
        </p:spPr>
        <p:txBody>
          <a:bodyPr>
            <a:spAutoFit/>
          </a:bodyPr>
          <a:lstStyle/>
          <a:p>
            <a:pPr algn="r" fontAlgn="base">
              <a:spcBef>
                <a:spcPct val="0"/>
              </a:spcBef>
            </a:pPr>
            <a:r>
              <a:rPr lang="es-ES" sz="3200">
                <a:solidFill>
                  <a:srgbClr val="336699"/>
                </a:solidFill>
              </a:rPr>
              <a:t>Sistema Presupuestal: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25634">
                                            <p:txEl>
                                              <p:pRg st="1" end="1"/>
                                            </p:txEl>
                                          </p:spTgt>
                                        </p:tgtEl>
                                      </p:cBhvr>
                                      <p:by x="150000" y="150000"/>
                                    </p:animScale>
                                  </p:childTnLst>
                                </p:cTn>
                              </p:par>
                              <p:par>
                                <p:cTn id="7" presetID="6" presetClass="emph" presetSubtype="0" fill="hold" nodeType="withEffect">
                                  <p:stCondLst>
                                    <p:cond delay="0"/>
                                  </p:stCondLst>
                                  <p:childTnLst>
                                    <p:animScale>
                                      <p:cBhvr>
                                        <p:cTn id="8" dur="500" fill="hold"/>
                                        <p:tgtEl>
                                          <p:spTgt spid="25611">
                                            <p:txEl>
                                              <p:pRg st="0" end="0"/>
                                            </p:txEl>
                                          </p:spTgt>
                                        </p:tgtEl>
                                      </p:cBhvr>
                                      <p:by x="150000" y="150000"/>
                                    </p:animScale>
                                  </p:childTnLst>
                                </p:cTn>
                              </p:par>
                              <p:par>
                                <p:cTn id="9" presetID="6" presetClass="emph" presetSubtype="0" fill="hold" nodeType="withEffect">
                                  <p:stCondLst>
                                    <p:cond delay="0"/>
                                  </p:stCondLst>
                                  <p:childTnLst>
                                    <p:animScale>
                                      <p:cBhvr>
                                        <p:cTn id="10" dur="500" fill="hold"/>
                                        <p:tgtEl>
                                          <p:spTgt spid="25611">
                                            <p:txEl>
                                              <p:pRg st="1" end="1"/>
                                            </p:txEl>
                                          </p:spTgt>
                                        </p:tgtEl>
                                      </p:cBhvr>
                                      <p:by x="150000" y="150000"/>
                                    </p:animScale>
                                  </p:childTnLst>
                                </p:cTn>
                              </p:par>
                              <p:par>
                                <p:cTn id="11" presetID="6" presetClass="emph" presetSubtype="0" fill="hold" nodeType="withEffect">
                                  <p:stCondLst>
                                    <p:cond delay="0"/>
                                  </p:stCondLst>
                                  <p:childTnLst>
                                    <p:animScale>
                                      <p:cBhvr>
                                        <p:cTn id="12" dur="500" fill="hold"/>
                                        <p:tgtEl>
                                          <p:spTgt spid="25611">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20 Grupo"/>
          <p:cNvGrpSpPr/>
          <p:nvPr/>
        </p:nvGrpSpPr>
        <p:grpSpPr>
          <a:xfrm>
            <a:off x="683568" y="2205038"/>
            <a:ext cx="4465638" cy="3960812"/>
            <a:chOff x="1835150" y="2205038"/>
            <a:chExt cx="4465638" cy="3960812"/>
          </a:xfrm>
        </p:grpSpPr>
        <p:sp>
          <p:nvSpPr>
            <p:cNvPr id="13315" name="Rectangle 5"/>
            <p:cNvSpPr>
              <a:spLocks noChangeArrowheads="1"/>
            </p:cNvSpPr>
            <p:nvPr/>
          </p:nvSpPr>
          <p:spPr bwMode="auto">
            <a:xfrm>
              <a:off x="1835150" y="2205038"/>
              <a:ext cx="4465638" cy="3960812"/>
            </a:xfrm>
            <a:prstGeom prst="rect">
              <a:avLst/>
            </a:prstGeom>
            <a:gradFill rotWithShape="1">
              <a:gsLst>
                <a:gs pos="0">
                  <a:srgbClr val="3366FF"/>
                </a:gs>
                <a:gs pos="100000">
                  <a:srgbClr val="DDDDDD"/>
                </a:gs>
              </a:gsLst>
              <a:lin ang="5400000" scaled="1"/>
            </a:gradFill>
            <a:ln w="9525" algn="ctr">
              <a:noFill/>
              <a:miter lim="800000"/>
              <a:headEnd/>
              <a:tailEnd/>
            </a:ln>
            <a:effectLst>
              <a:prstShdw prst="shdw17" dist="17961" dir="2700000">
                <a:srgbClr val="1F3D99"/>
              </a:prstShdw>
            </a:effectLst>
          </p:spPr>
          <p:txBody>
            <a:bodyPr wrap="none" anchor="ctr"/>
            <a:lstStyle/>
            <a:p>
              <a:endParaRPr lang="es-CO"/>
            </a:p>
          </p:txBody>
        </p:sp>
        <p:sp>
          <p:nvSpPr>
            <p:cNvPr id="52233" name="Text Box 9"/>
            <p:cNvSpPr txBox="1">
              <a:spLocks noChangeArrowheads="1"/>
            </p:cNvSpPr>
            <p:nvPr/>
          </p:nvSpPr>
          <p:spPr bwMode="auto">
            <a:xfrm>
              <a:off x="1878013" y="2293938"/>
              <a:ext cx="1185862" cy="36988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s-CO" b="1" dirty="0"/>
                <a:t>Evaluación</a:t>
              </a:r>
            </a:p>
          </p:txBody>
        </p:sp>
        <p:sp>
          <p:nvSpPr>
            <p:cNvPr id="52234" name="Text Box 10"/>
            <p:cNvSpPr txBox="1">
              <a:spLocks noChangeArrowheads="1"/>
            </p:cNvSpPr>
            <p:nvPr/>
          </p:nvSpPr>
          <p:spPr bwMode="auto">
            <a:xfrm>
              <a:off x="4741863" y="2293938"/>
              <a:ext cx="15557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s-CO" b="1" dirty="0"/>
                <a:t>Formulación</a:t>
              </a:r>
            </a:p>
          </p:txBody>
        </p:sp>
        <p:sp>
          <p:nvSpPr>
            <p:cNvPr id="52235" name="Text Box 11"/>
            <p:cNvSpPr txBox="1">
              <a:spLocks noChangeArrowheads="1"/>
            </p:cNvSpPr>
            <p:nvPr/>
          </p:nvSpPr>
          <p:spPr bwMode="auto">
            <a:xfrm>
              <a:off x="1878013" y="4732338"/>
              <a:ext cx="1320800" cy="36988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s-CO" b="1" dirty="0"/>
                <a:t>Seguimiento</a:t>
              </a:r>
            </a:p>
          </p:txBody>
        </p:sp>
        <p:sp>
          <p:nvSpPr>
            <p:cNvPr id="52236" name="Text Box 12"/>
            <p:cNvSpPr txBox="1">
              <a:spLocks noChangeArrowheads="1"/>
            </p:cNvSpPr>
            <p:nvPr/>
          </p:nvSpPr>
          <p:spPr bwMode="auto">
            <a:xfrm>
              <a:off x="4805363" y="4732338"/>
              <a:ext cx="1458912" cy="36988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s-CO" b="1" dirty="0"/>
                <a:t>Programación</a:t>
              </a:r>
            </a:p>
          </p:txBody>
        </p:sp>
        <p:sp>
          <p:nvSpPr>
            <p:cNvPr id="52237" name="Text Box 13"/>
            <p:cNvSpPr txBox="1">
              <a:spLocks noChangeArrowheads="1"/>
            </p:cNvSpPr>
            <p:nvPr/>
          </p:nvSpPr>
          <p:spPr bwMode="auto">
            <a:xfrm>
              <a:off x="3662363" y="5661025"/>
              <a:ext cx="1081087" cy="3698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s-CO" b="1" dirty="0"/>
                <a:t>Ejecución</a:t>
              </a:r>
            </a:p>
          </p:txBody>
        </p:sp>
        <p:sp>
          <p:nvSpPr>
            <p:cNvPr id="52238" name="Text Box 14"/>
            <p:cNvSpPr txBox="1">
              <a:spLocks noChangeArrowheads="1"/>
            </p:cNvSpPr>
            <p:nvPr/>
          </p:nvSpPr>
          <p:spPr bwMode="auto">
            <a:xfrm>
              <a:off x="3233738" y="3625850"/>
              <a:ext cx="1841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endParaRPr lang="es-CO"/>
            </a:p>
          </p:txBody>
        </p:sp>
        <p:sp>
          <p:nvSpPr>
            <p:cNvPr id="52239" name="Text Box 15"/>
            <p:cNvSpPr txBox="1">
              <a:spLocks noChangeArrowheads="1"/>
            </p:cNvSpPr>
            <p:nvPr/>
          </p:nvSpPr>
          <p:spPr bwMode="auto">
            <a:xfrm>
              <a:off x="2787650" y="3284538"/>
              <a:ext cx="2428875" cy="14462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s-CO" sz="2200" b="1" dirty="0">
                  <a:solidFill>
                    <a:srgbClr val="A50021"/>
                  </a:solidFill>
                </a:rPr>
                <a:t>Sistema Nacional de</a:t>
              </a:r>
            </a:p>
            <a:p>
              <a:pPr>
                <a:defRPr/>
              </a:pPr>
              <a:r>
                <a:rPr lang="es-CO" sz="2200" b="1" dirty="0">
                  <a:solidFill>
                    <a:srgbClr val="A50021"/>
                  </a:solidFill>
                </a:rPr>
                <a:t> Inversiones</a:t>
              </a:r>
            </a:p>
            <a:p>
              <a:pPr>
                <a:defRPr/>
              </a:pPr>
              <a:r>
                <a:rPr lang="es-CO" sz="2200" b="1" dirty="0">
                  <a:solidFill>
                    <a:srgbClr val="A50021"/>
                  </a:solidFill>
                </a:rPr>
                <a:t>Públicas</a:t>
              </a:r>
            </a:p>
          </p:txBody>
        </p:sp>
        <p:sp>
          <p:nvSpPr>
            <p:cNvPr id="52241" name="AutoShape 17"/>
            <p:cNvSpPr>
              <a:spLocks noChangeArrowheads="1"/>
            </p:cNvSpPr>
            <p:nvPr/>
          </p:nvSpPr>
          <p:spPr bwMode="auto">
            <a:xfrm rot="4034941">
              <a:off x="5535613" y="3817938"/>
              <a:ext cx="1066800" cy="304800"/>
            </a:xfrm>
            <a:prstGeom prst="curvedDownArrow">
              <a:avLst>
                <a:gd name="adj1" fmla="val 70000"/>
                <a:gd name="adj2" fmla="val 140000"/>
                <a:gd name="adj3" fmla="val 33333"/>
              </a:avLst>
            </a:prstGeom>
            <a:solidFill>
              <a:schemeClr val="folHlink"/>
            </a:solidFill>
            <a:ln w="9525">
              <a:noFill/>
              <a:miter lim="800000"/>
              <a:headEnd/>
              <a:tailEnd/>
            </a:ln>
            <a:effectLst>
              <a:prstShdw prst="shdw17" dist="17961" dir="2700000">
                <a:schemeClr val="folHlink">
                  <a:gamma/>
                  <a:shade val="60000"/>
                  <a:invGamma/>
                </a:schemeClr>
              </a:prstShdw>
            </a:effectLst>
          </p:spPr>
          <p:txBody>
            <a:bodyPr wrap="none" anchor="ctr"/>
            <a:lstStyle/>
            <a:p>
              <a:pPr>
                <a:defRPr/>
              </a:pPr>
              <a:endParaRPr lang="en-US"/>
            </a:p>
          </p:txBody>
        </p:sp>
        <p:sp>
          <p:nvSpPr>
            <p:cNvPr id="13327" name="AutoShape 19"/>
            <p:cNvSpPr>
              <a:spLocks noChangeArrowheads="1"/>
            </p:cNvSpPr>
            <p:nvPr/>
          </p:nvSpPr>
          <p:spPr bwMode="auto">
            <a:xfrm rot="13488557">
              <a:off x="1954213" y="5570538"/>
              <a:ext cx="1066800" cy="304800"/>
            </a:xfrm>
            <a:prstGeom prst="curvedDownArrow">
              <a:avLst>
                <a:gd name="adj1" fmla="val 70000"/>
                <a:gd name="adj2" fmla="val 140000"/>
                <a:gd name="adj3" fmla="val 33333"/>
              </a:avLst>
            </a:prstGeom>
            <a:solidFill>
              <a:srgbClr val="3366FF"/>
            </a:solidFill>
            <a:ln w="9525">
              <a:noFill/>
              <a:miter lim="800000"/>
              <a:headEnd/>
              <a:tailEnd/>
            </a:ln>
            <a:effectLst>
              <a:prstShdw prst="shdw17" dist="17961" dir="2700000">
                <a:srgbClr val="1F3D99"/>
              </a:prstShdw>
            </a:effectLst>
          </p:spPr>
          <p:txBody>
            <a:bodyPr wrap="none" anchor="ctr"/>
            <a:lstStyle/>
            <a:p>
              <a:endParaRPr lang="en-US"/>
            </a:p>
          </p:txBody>
        </p:sp>
        <p:sp>
          <p:nvSpPr>
            <p:cNvPr id="13328" name="AutoShape 20"/>
            <p:cNvSpPr>
              <a:spLocks noChangeArrowheads="1"/>
            </p:cNvSpPr>
            <p:nvPr/>
          </p:nvSpPr>
          <p:spPr bwMode="auto">
            <a:xfrm rot="17086075">
              <a:off x="1573213" y="3741738"/>
              <a:ext cx="1066800" cy="304800"/>
            </a:xfrm>
            <a:prstGeom prst="curvedDownArrow">
              <a:avLst>
                <a:gd name="adj1" fmla="val 70000"/>
                <a:gd name="adj2" fmla="val 140000"/>
                <a:gd name="adj3" fmla="val 33333"/>
              </a:avLst>
            </a:prstGeom>
            <a:solidFill>
              <a:srgbClr val="00FF00"/>
            </a:solidFill>
            <a:ln w="9525">
              <a:noFill/>
              <a:miter lim="800000"/>
              <a:headEnd/>
              <a:tailEnd/>
            </a:ln>
            <a:effectLst>
              <a:prstShdw prst="shdw17" dist="17961" dir="2700000">
                <a:srgbClr val="009900"/>
              </a:prstShdw>
            </a:effectLst>
          </p:spPr>
          <p:txBody>
            <a:bodyPr wrap="none" anchor="ctr"/>
            <a:lstStyle/>
            <a:p>
              <a:endParaRPr lang="en-US"/>
            </a:p>
          </p:txBody>
        </p:sp>
        <p:sp>
          <p:nvSpPr>
            <p:cNvPr id="13329" name="AutoShape 21"/>
            <p:cNvSpPr>
              <a:spLocks noChangeArrowheads="1"/>
            </p:cNvSpPr>
            <p:nvPr/>
          </p:nvSpPr>
          <p:spPr bwMode="auto">
            <a:xfrm rot="21368780">
              <a:off x="3554413" y="2293938"/>
              <a:ext cx="1066800" cy="304800"/>
            </a:xfrm>
            <a:prstGeom prst="curvedDownArrow">
              <a:avLst>
                <a:gd name="adj1" fmla="val 70000"/>
                <a:gd name="adj2" fmla="val 140000"/>
                <a:gd name="adj3" fmla="val 33333"/>
              </a:avLst>
            </a:prstGeom>
            <a:solidFill>
              <a:srgbClr val="FFFF00"/>
            </a:solidFill>
            <a:ln w="9525">
              <a:noFill/>
              <a:miter lim="800000"/>
              <a:headEnd/>
              <a:tailEnd/>
            </a:ln>
            <a:effectLst>
              <a:prstShdw prst="shdw17" dist="17961" dir="2700000">
                <a:srgbClr val="999900"/>
              </a:prstShdw>
            </a:effectLst>
          </p:spPr>
          <p:txBody>
            <a:bodyPr wrap="none" anchor="ctr"/>
            <a:lstStyle/>
            <a:p>
              <a:endParaRPr lang="en-US"/>
            </a:p>
          </p:txBody>
        </p:sp>
      </p:grpSp>
      <p:sp>
        <p:nvSpPr>
          <p:cNvPr id="13316" name="AutoShape 6"/>
          <p:cNvSpPr>
            <a:spLocks noChangeArrowheads="1"/>
          </p:cNvSpPr>
          <p:nvPr/>
        </p:nvSpPr>
        <p:spPr bwMode="auto">
          <a:xfrm>
            <a:off x="5437238" y="2852936"/>
            <a:ext cx="1152128" cy="2743200"/>
          </a:xfrm>
          <a:prstGeom prst="rightArrow">
            <a:avLst>
              <a:gd name="adj1" fmla="val 50000"/>
              <a:gd name="adj2" fmla="val 25000"/>
            </a:avLst>
          </a:prstGeom>
          <a:gradFill rotWithShape="1">
            <a:gsLst>
              <a:gs pos="0">
                <a:srgbClr val="3366FF"/>
              </a:gs>
              <a:gs pos="100000">
                <a:srgbClr val="DDDDDD"/>
              </a:gs>
            </a:gsLst>
            <a:lin ang="5400000" scaled="1"/>
          </a:gradFill>
          <a:ln w="9525">
            <a:noFill/>
            <a:miter lim="800000"/>
            <a:headEnd/>
            <a:tailEnd/>
          </a:ln>
          <a:effectLst>
            <a:prstShdw prst="shdw17" dist="17961" dir="2700000">
              <a:srgbClr val="1F3D99"/>
            </a:prstShdw>
          </a:effectLst>
        </p:spPr>
        <p:txBody>
          <a:bodyPr wrap="none" anchor="ctr"/>
          <a:lstStyle/>
          <a:p>
            <a:endParaRPr lang="en-US"/>
          </a:p>
        </p:txBody>
      </p:sp>
      <p:sp>
        <p:nvSpPr>
          <p:cNvPr id="13317" name="Text Box 40"/>
          <p:cNvSpPr txBox="1">
            <a:spLocks noChangeArrowheads="1"/>
          </p:cNvSpPr>
          <p:nvPr/>
        </p:nvSpPr>
        <p:spPr bwMode="auto">
          <a:xfrm>
            <a:off x="6869758" y="3140968"/>
            <a:ext cx="1447800" cy="2225675"/>
          </a:xfrm>
          <a:prstGeom prst="rect">
            <a:avLst/>
          </a:prstGeom>
          <a:noFill/>
          <a:ln w="9525">
            <a:noFill/>
            <a:miter lim="800000"/>
            <a:headEnd/>
            <a:tailEnd/>
          </a:ln>
        </p:spPr>
        <p:txBody>
          <a:bodyPr>
            <a:spAutoFit/>
          </a:bodyPr>
          <a:lstStyle/>
          <a:p>
            <a:r>
              <a:rPr lang="es-ES" sz="2000" dirty="0"/>
              <a:t>Mayor calidad, oportunidad y efectividad de la inversión pública</a:t>
            </a:r>
          </a:p>
        </p:txBody>
      </p:sp>
      <p:sp>
        <p:nvSpPr>
          <p:cNvPr id="13326" name="AutoShape 18"/>
          <p:cNvSpPr>
            <a:spLocks noChangeArrowheads="1"/>
          </p:cNvSpPr>
          <p:nvPr/>
        </p:nvSpPr>
        <p:spPr bwMode="auto">
          <a:xfrm rot="8374375">
            <a:off x="3895398" y="5623001"/>
            <a:ext cx="1066800" cy="304800"/>
          </a:xfrm>
          <a:prstGeom prst="curvedDownArrow">
            <a:avLst>
              <a:gd name="adj1" fmla="val 70000"/>
              <a:gd name="adj2" fmla="val 140000"/>
              <a:gd name="adj3" fmla="val 33333"/>
            </a:avLst>
          </a:prstGeom>
          <a:solidFill>
            <a:srgbClr val="FF6600"/>
          </a:solidFill>
          <a:ln w="9525">
            <a:noFill/>
            <a:miter lim="800000"/>
            <a:headEnd/>
            <a:tailEnd/>
          </a:ln>
          <a:effectLst>
            <a:prstShdw prst="shdw17" dist="17961" dir="2700000">
              <a:srgbClr val="993D00"/>
            </a:prstShdw>
          </a:effectLst>
        </p:spPr>
        <p:txBody>
          <a:bodyPr wrap="none" anchor="ctr"/>
          <a:lstStyle/>
          <a:p>
            <a:endParaRPr lang="en-US"/>
          </a:p>
        </p:txBody>
      </p:sp>
      <p:sp>
        <p:nvSpPr>
          <p:cNvPr id="13330" name="Text Box 33"/>
          <p:cNvSpPr txBox="1">
            <a:spLocks noChangeArrowheads="1"/>
          </p:cNvSpPr>
          <p:nvPr/>
        </p:nvSpPr>
        <p:spPr bwMode="auto">
          <a:xfrm>
            <a:off x="468313" y="6237288"/>
            <a:ext cx="8215312" cy="584200"/>
          </a:xfrm>
          <a:prstGeom prst="rect">
            <a:avLst/>
          </a:prstGeom>
          <a:noFill/>
          <a:ln w="9525" algn="ctr">
            <a:noFill/>
            <a:miter lim="800000"/>
            <a:headEnd/>
            <a:tailEnd/>
          </a:ln>
        </p:spPr>
        <p:txBody>
          <a:bodyPr>
            <a:spAutoFit/>
          </a:bodyPr>
          <a:lstStyle/>
          <a:p>
            <a:pPr algn="just"/>
            <a:r>
              <a:rPr lang="es-CO" sz="1600"/>
              <a:t>El sistema de información está diseñado como apoyo a la toma de decisiones durante todo el ciclo de las inversiones, articulándolo a la gestión de las políticas públicas.</a:t>
            </a:r>
          </a:p>
        </p:txBody>
      </p:sp>
      <p:sp>
        <p:nvSpPr>
          <p:cNvPr id="13331" name="Line 3"/>
          <p:cNvSpPr>
            <a:spLocks noChangeShapeType="1"/>
          </p:cNvSpPr>
          <p:nvPr/>
        </p:nvSpPr>
        <p:spPr bwMode="auto">
          <a:xfrm flipV="1">
            <a:off x="971550" y="1989138"/>
            <a:ext cx="7632700" cy="0"/>
          </a:xfrm>
          <a:prstGeom prst="line">
            <a:avLst/>
          </a:prstGeom>
          <a:noFill/>
          <a:ln w="38100">
            <a:solidFill>
              <a:srgbClr val="969696"/>
            </a:solidFill>
            <a:round/>
            <a:headEnd/>
            <a:tailEnd/>
          </a:ln>
        </p:spPr>
        <p:txBody>
          <a:bodyPr/>
          <a:lstStyle/>
          <a:p>
            <a:endParaRPr lang="en-US"/>
          </a:p>
        </p:txBody>
      </p:sp>
      <p:sp>
        <p:nvSpPr>
          <p:cNvPr id="13332" name="Text Box 7"/>
          <p:cNvSpPr txBox="1">
            <a:spLocks noChangeArrowheads="1"/>
          </p:cNvSpPr>
          <p:nvPr/>
        </p:nvSpPr>
        <p:spPr bwMode="auto">
          <a:xfrm>
            <a:off x="1042988" y="1268413"/>
            <a:ext cx="7632700" cy="585787"/>
          </a:xfrm>
          <a:prstGeom prst="rect">
            <a:avLst/>
          </a:prstGeom>
          <a:noFill/>
          <a:ln w="9525">
            <a:noFill/>
            <a:miter lim="800000"/>
            <a:headEnd/>
            <a:tailEnd/>
          </a:ln>
        </p:spPr>
        <p:txBody>
          <a:bodyPr>
            <a:spAutoFit/>
          </a:bodyPr>
          <a:lstStyle/>
          <a:p>
            <a:pPr algn="r" fontAlgn="base">
              <a:spcBef>
                <a:spcPct val="0"/>
              </a:spcBef>
            </a:pPr>
            <a:r>
              <a:rPr lang="es-ES" sz="3200">
                <a:solidFill>
                  <a:srgbClr val="336699"/>
                </a:solidFill>
                <a:cs typeface="Arial" charset="0"/>
              </a:rPr>
              <a:t>Articulación del ciclo de la Inversión Pública</a:t>
            </a:r>
            <a:r>
              <a:rPr lang="es-ES" sz="3200">
                <a:solidFill>
                  <a:srgbClr val="336699"/>
                </a:solidFill>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ext Box 14"/>
          <p:cNvSpPr txBox="1">
            <a:spLocks noChangeArrowheads="1"/>
          </p:cNvSpPr>
          <p:nvPr/>
        </p:nvSpPr>
        <p:spPr bwMode="auto">
          <a:xfrm>
            <a:off x="611188" y="1620838"/>
            <a:ext cx="8143875" cy="584200"/>
          </a:xfrm>
          <a:prstGeom prst="rect">
            <a:avLst/>
          </a:prstGeom>
          <a:noFill/>
          <a:ln w="9525" algn="ctr">
            <a:noFill/>
            <a:miter lim="800000"/>
            <a:headEnd/>
            <a:tailEnd/>
          </a:ln>
        </p:spPr>
        <p:txBody>
          <a:bodyPr>
            <a:spAutoFit/>
          </a:bodyPr>
          <a:lstStyle/>
          <a:p>
            <a:pPr algn="r" fontAlgn="base"/>
            <a:r>
              <a:rPr lang="es-ES" sz="3200">
                <a:solidFill>
                  <a:srgbClr val="336699"/>
                </a:solidFill>
              </a:rPr>
              <a:t>La planificación a nivel de proyectos de inversión:</a:t>
            </a:r>
            <a:endParaRPr lang="es-ES" sz="2800"/>
          </a:p>
        </p:txBody>
      </p:sp>
      <p:sp>
        <p:nvSpPr>
          <p:cNvPr id="14339" name="Text Box 5"/>
          <p:cNvSpPr txBox="1">
            <a:spLocks noChangeArrowheads="1"/>
          </p:cNvSpPr>
          <p:nvPr/>
        </p:nvSpPr>
        <p:spPr bwMode="auto">
          <a:xfrm>
            <a:off x="6084888" y="5373688"/>
            <a:ext cx="2433637" cy="304800"/>
          </a:xfrm>
          <a:prstGeom prst="rect">
            <a:avLst/>
          </a:prstGeom>
          <a:noFill/>
          <a:ln w="9525">
            <a:noFill/>
            <a:miter lim="800000"/>
            <a:headEnd/>
            <a:tailEnd/>
          </a:ln>
        </p:spPr>
        <p:txBody>
          <a:bodyPr wrap="none">
            <a:spAutoFit/>
          </a:bodyPr>
          <a:lstStyle/>
          <a:p>
            <a:pPr algn="r" fontAlgn="base">
              <a:spcBef>
                <a:spcPct val="0"/>
              </a:spcBef>
            </a:pPr>
            <a:r>
              <a:rPr lang="es-ES" sz="1400" b="1" baseline="30000"/>
              <a:t>1 </a:t>
            </a:r>
            <a:r>
              <a:rPr lang="es-ES" sz="1400" b="1"/>
              <a:t>Artículo 3º Decreto 841 de 1990</a:t>
            </a:r>
            <a:endParaRPr lang="es-ES" sz="1400" b="1" baseline="30000"/>
          </a:p>
        </p:txBody>
      </p:sp>
      <p:sp>
        <p:nvSpPr>
          <p:cNvPr id="14340" name="Rectangle 6"/>
          <p:cNvSpPr>
            <a:spLocks noChangeArrowheads="1"/>
          </p:cNvSpPr>
          <p:nvPr/>
        </p:nvSpPr>
        <p:spPr bwMode="auto">
          <a:xfrm>
            <a:off x="827088" y="2852738"/>
            <a:ext cx="7777162" cy="2400300"/>
          </a:xfrm>
          <a:prstGeom prst="rect">
            <a:avLst/>
          </a:prstGeom>
          <a:noFill/>
          <a:ln w="28575">
            <a:noFill/>
            <a:miter lim="800000"/>
            <a:headEnd/>
            <a:tailEnd/>
          </a:ln>
        </p:spPr>
        <p:txBody>
          <a:bodyPr>
            <a:spAutoFit/>
          </a:bodyPr>
          <a:lstStyle/>
          <a:p>
            <a:pPr algn="just" fontAlgn="base">
              <a:spcBef>
                <a:spcPct val="0"/>
              </a:spcBef>
            </a:pPr>
            <a:r>
              <a:rPr lang="es-ES" sz="2500"/>
              <a:t>El</a:t>
            </a:r>
            <a:r>
              <a:rPr lang="es-ES" sz="2500" b="1"/>
              <a:t> Banco de Programas y Proyectos</a:t>
            </a:r>
            <a:r>
              <a:rPr lang="es-ES" sz="2500"/>
              <a:t> </a:t>
            </a:r>
            <a:r>
              <a:rPr lang="es-ES" sz="2500" b="1"/>
              <a:t>de Inversión Nacional </a:t>
            </a:r>
            <a:r>
              <a:rPr lang="es-ES" sz="2500"/>
              <a:t>es un sistema de información que registra proyectos de inversión seleccionados como viables, susceptibles de ser financiados con recursos del Presupuesto General de la Nación, previamente </a:t>
            </a:r>
            <a:r>
              <a:rPr lang="es-ES" sz="2500" b="1"/>
              <a:t>evaluados técnica, económica y socialmente</a:t>
            </a:r>
            <a:r>
              <a:rPr lang="es-ES" sz="2500"/>
              <a:t>, administrado por el Departamento Nacional de Planeación</a:t>
            </a:r>
            <a:r>
              <a:rPr lang="es-ES" sz="2500" baseline="30000"/>
              <a:t>1</a:t>
            </a:r>
            <a:r>
              <a:rPr lang="es-ES" sz="2500"/>
              <a:t>.</a:t>
            </a:r>
          </a:p>
        </p:txBody>
      </p:sp>
      <p:sp>
        <p:nvSpPr>
          <p:cNvPr id="14341" name="Line 3"/>
          <p:cNvSpPr>
            <a:spLocks noChangeShapeType="1"/>
          </p:cNvSpPr>
          <p:nvPr/>
        </p:nvSpPr>
        <p:spPr bwMode="auto">
          <a:xfrm>
            <a:off x="971550" y="2276475"/>
            <a:ext cx="7704138" cy="0"/>
          </a:xfrm>
          <a:prstGeom prst="line">
            <a:avLst/>
          </a:prstGeom>
          <a:noFill/>
          <a:ln w="38100">
            <a:solidFill>
              <a:srgbClr val="969696"/>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689725" y="-242888"/>
            <a:ext cx="268288" cy="457201"/>
          </a:xfrm>
          <a:prstGeom prst="rect">
            <a:avLst/>
          </a:prstGeom>
          <a:noFill/>
          <a:ln w="9525">
            <a:noFill/>
            <a:miter lim="800000"/>
            <a:headEnd/>
            <a:tailEnd/>
          </a:ln>
        </p:spPr>
        <p:txBody>
          <a:bodyPr wrap="none" lIns="92075" tIns="46038" rIns="92075" bIns="46038">
            <a:spAutoFit/>
          </a:bodyPr>
          <a:lstStyle/>
          <a:p>
            <a:r>
              <a:rPr lang="es-ES_tradnl" sz="2400"/>
              <a:t> </a:t>
            </a:r>
          </a:p>
        </p:txBody>
      </p:sp>
      <p:sp>
        <p:nvSpPr>
          <p:cNvPr id="15363" name="Rectangle 3"/>
          <p:cNvSpPr>
            <a:spLocks noChangeArrowheads="1"/>
          </p:cNvSpPr>
          <p:nvPr/>
        </p:nvSpPr>
        <p:spPr bwMode="auto">
          <a:xfrm>
            <a:off x="0" y="1593850"/>
            <a:ext cx="184150" cy="457200"/>
          </a:xfrm>
          <a:prstGeom prst="rect">
            <a:avLst/>
          </a:prstGeom>
          <a:noFill/>
          <a:ln w="9525">
            <a:noFill/>
            <a:miter lim="800000"/>
            <a:headEnd/>
            <a:tailEnd/>
          </a:ln>
        </p:spPr>
        <p:txBody>
          <a:bodyPr wrap="none" lIns="92075" tIns="46038" rIns="92075" bIns="46038" anchor="ctr">
            <a:spAutoFit/>
          </a:bodyPr>
          <a:lstStyle/>
          <a:p>
            <a:endParaRPr lang="es-CO" sz="2400">
              <a:latin typeface="Times New Roman" pitchFamily="18" charset="0"/>
            </a:endParaRPr>
          </a:p>
        </p:txBody>
      </p:sp>
      <p:sp>
        <p:nvSpPr>
          <p:cNvPr id="15364" name="Rectangle 4"/>
          <p:cNvSpPr>
            <a:spLocks noChangeArrowheads="1"/>
          </p:cNvSpPr>
          <p:nvPr/>
        </p:nvSpPr>
        <p:spPr bwMode="auto">
          <a:xfrm>
            <a:off x="395288" y="2492375"/>
            <a:ext cx="8299450" cy="3744913"/>
          </a:xfrm>
          <a:prstGeom prst="rect">
            <a:avLst/>
          </a:prstGeom>
          <a:noFill/>
          <a:ln w="9525">
            <a:noFill/>
            <a:miter lim="800000"/>
            <a:headEnd/>
            <a:tailEnd/>
          </a:ln>
        </p:spPr>
        <p:txBody>
          <a:bodyPr/>
          <a:lstStyle/>
          <a:p>
            <a:pPr algn="just" eaLnBrk="0" hangingPunct="0">
              <a:lnSpc>
                <a:spcPct val="90000"/>
              </a:lnSpc>
            </a:pPr>
            <a:endParaRPr lang="es-ES_tradnl" sz="2800" b="1"/>
          </a:p>
          <a:p>
            <a:pPr algn="just" eaLnBrk="0" hangingPunct="0">
              <a:lnSpc>
                <a:spcPct val="90000"/>
              </a:lnSpc>
              <a:buClr>
                <a:schemeClr val="accent2"/>
              </a:buClr>
            </a:pPr>
            <a:r>
              <a:rPr lang="es-ES_tradnl" sz="2400"/>
              <a:t>“</a:t>
            </a:r>
            <a:r>
              <a:rPr lang="es-ES" sz="2400"/>
              <a:t>Los proyectos de inversión pública contemplan actividades limitadas en el tiempo, que utilizan total o parcialmente recursos públicos, con el fin de crear, ampliar, mejorar, o recuperar la capacidad de producción o de provisión de bienes o servicios por parte del Estado.</a:t>
            </a:r>
            <a:r>
              <a:rPr lang="es-ES_tradnl" sz="2400"/>
              <a:t>”</a:t>
            </a:r>
            <a:r>
              <a:rPr lang="es-ES_tradnl" sz="2400" baseline="30000"/>
              <a:t>1</a:t>
            </a:r>
            <a:endParaRPr lang="es-ES_tradnl" sz="2400"/>
          </a:p>
          <a:p>
            <a:pPr eaLnBrk="0" hangingPunct="0">
              <a:lnSpc>
                <a:spcPct val="90000"/>
              </a:lnSpc>
            </a:pPr>
            <a:endParaRPr lang="es-ES_tradnl" sz="2400" b="1" baseline="30000"/>
          </a:p>
          <a:p>
            <a:pPr algn="l" eaLnBrk="0" hangingPunct="0">
              <a:lnSpc>
                <a:spcPct val="90000"/>
              </a:lnSpc>
            </a:pPr>
            <a:r>
              <a:rPr lang="es-ES_tradnl" sz="1400" b="1" baseline="30000"/>
              <a:t>1 </a:t>
            </a:r>
            <a:r>
              <a:rPr lang="es-ES_tradnl" sz="1400"/>
              <a:t>Decreto 2844 de 2010</a:t>
            </a:r>
            <a:endParaRPr lang="es-CO" sz="1400"/>
          </a:p>
        </p:txBody>
      </p:sp>
      <p:sp>
        <p:nvSpPr>
          <p:cNvPr id="15365" name="Text Box 5"/>
          <p:cNvSpPr txBox="1">
            <a:spLocks noChangeArrowheads="1"/>
          </p:cNvSpPr>
          <p:nvPr/>
        </p:nvSpPr>
        <p:spPr bwMode="auto">
          <a:xfrm>
            <a:off x="2411413" y="5949950"/>
            <a:ext cx="6578600" cy="423863"/>
          </a:xfrm>
          <a:prstGeom prst="rect">
            <a:avLst/>
          </a:prstGeom>
          <a:noFill/>
          <a:ln w="57150">
            <a:solidFill>
              <a:schemeClr val="accent2"/>
            </a:solidFill>
            <a:miter lim="800000"/>
            <a:headEnd type="none" w="sm" len="sm"/>
            <a:tailEnd type="none" w="sm" len="sm"/>
          </a:ln>
        </p:spPr>
        <p:txBody>
          <a:bodyPr wrap="none">
            <a:spAutoFit/>
          </a:bodyPr>
          <a:lstStyle/>
          <a:p>
            <a:pPr eaLnBrk="0" hangingPunct="0">
              <a:lnSpc>
                <a:spcPct val="90000"/>
              </a:lnSpc>
              <a:buClr>
                <a:schemeClr val="accent2"/>
              </a:buClr>
            </a:pPr>
            <a:r>
              <a:rPr lang="es-ES_tradnl" sz="2000" b="1"/>
              <a:t>Intención de hacer algo o plan que se idea para poderlo realizar.</a:t>
            </a:r>
            <a:endParaRPr lang="es-ES" sz="2000"/>
          </a:p>
        </p:txBody>
      </p:sp>
      <p:sp>
        <p:nvSpPr>
          <p:cNvPr id="15366" name="Line 3"/>
          <p:cNvSpPr>
            <a:spLocks noChangeShapeType="1"/>
          </p:cNvSpPr>
          <p:nvPr/>
        </p:nvSpPr>
        <p:spPr bwMode="auto">
          <a:xfrm>
            <a:off x="971550" y="1989138"/>
            <a:ext cx="7343775" cy="7937"/>
          </a:xfrm>
          <a:prstGeom prst="line">
            <a:avLst/>
          </a:prstGeom>
          <a:noFill/>
          <a:ln w="38100">
            <a:solidFill>
              <a:srgbClr val="969696"/>
            </a:solidFill>
            <a:round/>
            <a:headEnd/>
            <a:tailEnd/>
          </a:ln>
        </p:spPr>
        <p:txBody>
          <a:bodyPr/>
          <a:lstStyle/>
          <a:p>
            <a:endParaRPr lang="en-US"/>
          </a:p>
        </p:txBody>
      </p:sp>
      <p:sp>
        <p:nvSpPr>
          <p:cNvPr id="15367" name="Text Box 7"/>
          <p:cNvSpPr txBox="1">
            <a:spLocks noChangeArrowheads="1"/>
          </p:cNvSpPr>
          <p:nvPr/>
        </p:nvSpPr>
        <p:spPr bwMode="auto">
          <a:xfrm>
            <a:off x="1330325" y="1412875"/>
            <a:ext cx="6985000" cy="584200"/>
          </a:xfrm>
          <a:prstGeom prst="rect">
            <a:avLst/>
          </a:prstGeom>
          <a:noFill/>
          <a:ln w="9525">
            <a:noFill/>
            <a:miter lim="800000"/>
            <a:headEnd/>
            <a:tailEnd/>
          </a:ln>
        </p:spPr>
        <p:txBody>
          <a:bodyPr>
            <a:spAutoFit/>
          </a:bodyPr>
          <a:lstStyle/>
          <a:p>
            <a:pPr algn="r" fontAlgn="base">
              <a:spcBef>
                <a:spcPct val="0"/>
              </a:spcBef>
            </a:pPr>
            <a:r>
              <a:rPr lang="es-ES" sz="3200">
                <a:solidFill>
                  <a:srgbClr val="336699"/>
                </a:solidFill>
              </a:rPr>
              <a:t>Proyecto de inversión pública:</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3"/>
          <p:cNvSpPr>
            <a:spLocks noChangeShapeType="1"/>
          </p:cNvSpPr>
          <p:nvPr/>
        </p:nvSpPr>
        <p:spPr bwMode="auto">
          <a:xfrm>
            <a:off x="1187450" y="2205038"/>
            <a:ext cx="7056438" cy="0"/>
          </a:xfrm>
          <a:prstGeom prst="line">
            <a:avLst/>
          </a:prstGeom>
          <a:noFill/>
          <a:ln w="38100">
            <a:solidFill>
              <a:srgbClr val="969696"/>
            </a:solidFill>
            <a:round/>
            <a:headEnd/>
            <a:tailEnd/>
          </a:ln>
        </p:spPr>
        <p:txBody>
          <a:bodyPr/>
          <a:lstStyle/>
          <a:p>
            <a:endParaRPr lang="en-US"/>
          </a:p>
        </p:txBody>
      </p:sp>
      <p:sp>
        <p:nvSpPr>
          <p:cNvPr id="16387" name="Text Box 7"/>
          <p:cNvSpPr txBox="1">
            <a:spLocks noChangeArrowheads="1"/>
          </p:cNvSpPr>
          <p:nvPr/>
        </p:nvSpPr>
        <p:spPr bwMode="auto">
          <a:xfrm>
            <a:off x="1258888" y="1547813"/>
            <a:ext cx="6985000" cy="585787"/>
          </a:xfrm>
          <a:prstGeom prst="rect">
            <a:avLst/>
          </a:prstGeom>
          <a:noFill/>
          <a:ln w="9525">
            <a:noFill/>
            <a:miter lim="800000"/>
            <a:headEnd/>
            <a:tailEnd/>
          </a:ln>
        </p:spPr>
        <p:txBody>
          <a:bodyPr>
            <a:spAutoFit/>
          </a:bodyPr>
          <a:lstStyle/>
          <a:p>
            <a:pPr algn="r" fontAlgn="base">
              <a:spcBef>
                <a:spcPct val="0"/>
              </a:spcBef>
            </a:pPr>
            <a:r>
              <a:rPr lang="es-ES" sz="3200">
                <a:solidFill>
                  <a:srgbClr val="336699"/>
                </a:solidFill>
              </a:rPr>
              <a:t>Contenido:</a:t>
            </a:r>
          </a:p>
        </p:txBody>
      </p:sp>
      <p:sp>
        <p:nvSpPr>
          <p:cNvPr id="16388" name="4 CuadroTexto"/>
          <p:cNvSpPr txBox="1">
            <a:spLocks noChangeArrowheads="1"/>
          </p:cNvSpPr>
          <p:nvPr/>
        </p:nvSpPr>
        <p:spPr bwMode="auto">
          <a:xfrm>
            <a:off x="900113" y="2349500"/>
            <a:ext cx="7272337" cy="4554538"/>
          </a:xfrm>
          <a:prstGeom prst="rect">
            <a:avLst/>
          </a:prstGeom>
          <a:noFill/>
          <a:ln w="9525">
            <a:noFill/>
            <a:miter lim="800000"/>
            <a:headEnd/>
            <a:tailEnd/>
          </a:ln>
        </p:spPr>
        <p:txBody>
          <a:bodyPr>
            <a:spAutoFit/>
          </a:bodyPr>
          <a:lstStyle/>
          <a:p>
            <a:pPr marL="271463" indent="-271463" algn="just">
              <a:buClr>
                <a:srgbClr val="336699"/>
              </a:buClr>
              <a:buFont typeface="Arial" charset="0"/>
              <a:buChar char="•"/>
            </a:pPr>
            <a:r>
              <a:rPr lang="es-CO" sz="2500" dirty="0">
                <a:solidFill>
                  <a:schemeClr val="bg1">
                    <a:lumMod val="75000"/>
                  </a:schemeClr>
                </a:solidFill>
              </a:rPr>
              <a:t>Objetivo de la reunión</a:t>
            </a:r>
          </a:p>
          <a:p>
            <a:pPr marL="271463" indent="-271463" algn="just">
              <a:buClr>
                <a:srgbClr val="336699"/>
              </a:buClr>
              <a:buFont typeface="Arial" charset="0"/>
              <a:buChar char="•"/>
            </a:pPr>
            <a:r>
              <a:rPr lang="es-CO" sz="2500" dirty="0">
                <a:solidFill>
                  <a:schemeClr val="bg1">
                    <a:lumMod val="75000"/>
                  </a:schemeClr>
                </a:solidFill>
              </a:rPr>
              <a:t>Estructura general  de la inversión pública</a:t>
            </a:r>
            <a:r>
              <a:rPr lang="es-ES" sz="2500" dirty="0">
                <a:solidFill>
                  <a:schemeClr val="bg1">
                    <a:lumMod val="75000"/>
                  </a:schemeClr>
                </a:solidFill>
              </a:rPr>
              <a:t> y su relación con los proyectos de inversión.</a:t>
            </a:r>
          </a:p>
          <a:p>
            <a:pPr marL="271463" indent="-271463" algn="just">
              <a:buClr>
                <a:srgbClr val="336699"/>
              </a:buClr>
              <a:buFont typeface="Arial" charset="0"/>
              <a:buChar char="•"/>
            </a:pPr>
            <a:r>
              <a:rPr lang="es-ES" sz="2500" b="1" dirty="0"/>
              <a:t>El Sistema Unificado de Inversión y Finanzas Públicas SUIFP.</a:t>
            </a:r>
          </a:p>
          <a:p>
            <a:pPr marL="271463" indent="-271463" algn="just">
              <a:buClr>
                <a:srgbClr val="336699"/>
              </a:buClr>
              <a:buFont typeface="Arial" charset="0"/>
              <a:buChar char="•"/>
            </a:pPr>
            <a:r>
              <a:rPr lang="es-ES" sz="2500" dirty="0">
                <a:solidFill>
                  <a:schemeClr val="bg1">
                    <a:lumMod val="75000"/>
                  </a:schemeClr>
                </a:solidFill>
              </a:rPr>
              <a:t>Aspectos importantes sobre TIC</a:t>
            </a:r>
          </a:p>
          <a:p>
            <a:pPr marL="271463" indent="-271463" algn="just">
              <a:buClr>
                <a:srgbClr val="336699"/>
              </a:buClr>
              <a:buFont typeface="Arial" charset="0"/>
              <a:buChar char="•"/>
            </a:pPr>
            <a:r>
              <a:rPr lang="es-ES" sz="2500" dirty="0">
                <a:solidFill>
                  <a:schemeClr val="bg1">
                    <a:lumMod val="75000"/>
                  </a:schemeClr>
                </a:solidFill>
              </a:rPr>
              <a:t>Procesos a desarrollar para las vigencias 2011-2012</a:t>
            </a:r>
          </a:p>
          <a:p>
            <a:pPr marL="271463" indent="-271463" algn="just">
              <a:buClr>
                <a:srgbClr val="336699"/>
              </a:buClr>
              <a:buFont typeface="Arial" charset="0"/>
              <a:buChar char="•"/>
            </a:pPr>
            <a:r>
              <a:rPr lang="es-ES" sz="2600" dirty="0">
                <a:solidFill>
                  <a:schemeClr val="bg1">
                    <a:lumMod val="75000"/>
                  </a:schemeClr>
                </a:solidFill>
              </a:rPr>
              <a:t>Recomendaciones para el efectivo desarrollo de los procesos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9" name="Text Box 12"/>
          <p:cNvSpPr txBox="1">
            <a:spLocks noChangeArrowheads="1"/>
          </p:cNvSpPr>
          <p:nvPr/>
        </p:nvSpPr>
        <p:spPr bwMode="auto">
          <a:xfrm>
            <a:off x="374650" y="2217738"/>
            <a:ext cx="3411538" cy="4493538"/>
          </a:xfrm>
          <a:prstGeom prst="rect">
            <a:avLst/>
          </a:prstGeom>
          <a:noFill/>
          <a:ln w="9525">
            <a:noFill/>
            <a:miter lim="800000"/>
            <a:headEnd/>
            <a:tailEnd/>
          </a:ln>
        </p:spPr>
        <p:txBody>
          <a:bodyPr>
            <a:spAutoFit/>
          </a:bodyPr>
          <a:lstStyle/>
          <a:p>
            <a:pPr algn="just" fontAlgn="base">
              <a:spcBef>
                <a:spcPct val="0"/>
              </a:spcBef>
            </a:pPr>
            <a:r>
              <a:rPr lang="es-CO" sz="2200" dirty="0" smtClean="0"/>
              <a:t>Es un sistema de información que integra los procesos asociados a cada una de las fases del ciclo de la inversión pública, acompañando los proyectos de inversión desde su formulación hasta la entrega de los productos, articulándolos con los programas de gobierno y las políticas públicas. </a:t>
            </a:r>
          </a:p>
          <a:p>
            <a:pPr fontAlgn="base">
              <a:spcBef>
                <a:spcPct val="0"/>
              </a:spcBef>
            </a:pPr>
            <a:r>
              <a:rPr lang="es-CO" sz="2200" b="1" dirty="0" smtClean="0"/>
              <a:t>“Garantiza interoperabilidad entre los sistemas existentes.”</a:t>
            </a:r>
            <a:endParaRPr lang="es-ES" sz="2200" b="1" dirty="0"/>
          </a:p>
        </p:txBody>
      </p:sp>
      <p:sp>
        <p:nvSpPr>
          <p:cNvPr id="17420" name="Line 3"/>
          <p:cNvSpPr>
            <a:spLocks noChangeShapeType="1"/>
          </p:cNvSpPr>
          <p:nvPr/>
        </p:nvSpPr>
        <p:spPr bwMode="auto">
          <a:xfrm>
            <a:off x="971550" y="2060575"/>
            <a:ext cx="7632700" cy="0"/>
          </a:xfrm>
          <a:prstGeom prst="line">
            <a:avLst/>
          </a:prstGeom>
          <a:noFill/>
          <a:ln w="38100">
            <a:solidFill>
              <a:srgbClr val="969696"/>
            </a:solidFill>
            <a:round/>
            <a:headEnd/>
            <a:tailEnd/>
          </a:ln>
        </p:spPr>
        <p:txBody>
          <a:bodyPr/>
          <a:lstStyle/>
          <a:p>
            <a:endParaRPr lang="en-US"/>
          </a:p>
        </p:txBody>
      </p:sp>
      <p:sp>
        <p:nvSpPr>
          <p:cNvPr id="17421" name="Text Box 7"/>
          <p:cNvSpPr txBox="1">
            <a:spLocks noChangeArrowheads="1"/>
          </p:cNvSpPr>
          <p:nvPr/>
        </p:nvSpPr>
        <p:spPr bwMode="auto">
          <a:xfrm>
            <a:off x="179388" y="1106488"/>
            <a:ext cx="8496300" cy="954087"/>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cs typeface="Arial" charset="0"/>
              </a:rPr>
              <a:t>Sistema Unificado de Inversiones</a:t>
            </a:r>
          </a:p>
          <a:p>
            <a:pPr algn="r" fontAlgn="base">
              <a:spcBef>
                <a:spcPct val="0"/>
              </a:spcBef>
            </a:pPr>
            <a:r>
              <a:rPr lang="es-ES" sz="2800">
                <a:solidFill>
                  <a:srgbClr val="336699"/>
                </a:solidFill>
                <a:cs typeface="Arial" charset="0"/>
              </a:rPr>
              <a:t> y Finanzas Públicas, SUIFP</a:t>
            </a:r>
            <a:r>
              <a:rPr lang="es-ES" sz="2800">
                <a:solidFill>
                  <a:srgbClr val="336699"/>
                </a:solidFill>
              </a:rPr>
              <a:t>:</a:t>
            </a:r>
          </a:p>
        </p:txBody>
      </p:sp>
      <p:pic>
        <p:nvPicPr>
          <p:cNvPr id="12" name="Picture 2"/>
          <p:cNvPicPr>
            <a:picLocks noChangeAspect="1" noChangeArrowheads="1"/>
          </p:cNvPicPr>
          <p:nvPr/>
        </p:nvPicPr>
        <p:blipFill>
          <a:blip r:embed="rId3" cstate="print"/>
          <a:srcRect/>
          <a:stretch>
            <a:fillRect/>
          </a:stretch>
        </p:blipFill>
        <p:spPr bwMode="auto">
          <a:xfrm>
            <a:off x="4139952" y="2420888"/>
            <a:ext cx="4392488" cy="3960440"/>
          </a:xfrm>
          <a:prstGeom prst="rect">
            <a:avLst/>
          </a:prstGeom>
          <a:noFill/>
          <a:ln w="28575">
            <a:solidFill>
              <a:srgbClr val="00B050"/>
            </a:solid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7 Rectángulo"/>
          <p:cNvSpPr>
            <a:spLocks noChangeArrowheads="1"/>
          </p:cNvSpPr>
          <p:nvPr/>
        </p:nvSpPr>
        <p:spPr bwMode="auto">
          <a:xfrm>
            <a:off x="250825" y="2065338"/>
            <a:ext cx="8286750" cy="931862"/>
          </a:xfrm>
          <a:prstGeom prst="rect">
            <a:avLst/>
          </a:prstGeom>
          <a:noFill/>
          <a:ln w="9525">
            <a:noFill/>
            <a:miter lim="800000"/>
            <a:headEnd/>
            <a:tailEnd/>
          </a:ln>
        </p:spPr>
        <p:txBody>
          <a:bodyPr>
            <a:spAutoFit/>
          </a:bodyPr>
          <a:lstStyle/>
          <a:p>
            <a:pPr algn="just">
              <a:lnSpc>
                <a:spcPct val="90000"/>
              </a:lnSpc>
            </a:pPr>
            <a:r>
              <a:rPr lang="es-ES" sz="2000"/>
              <a:t>Garantizar la consistencia de la información en las distintas fases que componen el ciclo de la inversión pública y así asegurar la coherencia entre la formulación, la programación, la ejecución y el seguimiento a los proyectos de inversión. </a:t>
            </a:r>
            <a:endParaRPr lang="es-MX" sz="2000">
              <a:solidFill>
                <a:srgbClr val="1C1C1C"/>
              </a:solidFill>
            </a:endParaRPr>
          </a:p>
        </p:txBody>
      </p:sp>
      <p:grpSp>
        <p:nvGrpSpPr>
          <p:cNvPr id="18435" name="Group 12"/>
          <p:cNvGrpSpPr>
            <a:grpSpLocks/>
          </p:cNvGrpSpPr>
          <p:nvPr/>
        </p:nvGrpSpPr>
        <p:grpSpPr bwMode="auto">
          <a:xfrm>
            <a:off x="1643063" y="4003675"/>
            <a:ext cx="4357687" cy="865188"/>
            <a:chOff x="238" y="2523"/>
            <a:chExt cx="4847" cy="952"/>
          </a:xfrm>
        </p:grpSpPr>
        <p:sp>
          <p:nvSpPr>
            <p:cNvPr id="18459" name="AutoShape 13"/>
            <p:cNvSpPr>
              <a:spLocks noChangeArrowheads="1"/>
            </p:cNvSpPr>
            <p:nvPr/>
          </p:nvSpPr>
          <p:spPr bwMode="auto">
            <a:xfrm>
              <a:off x="703" y="2795"/>
              <a:ext cx="907" cy="453"/>
            </a:xfrm>
            <a:prstGeom prst="flowChartMagneticDrum">
              <a:avLst/>
            </a:prstGeom>
            <a:solidFill>
              <a:srgbClr val="E9C4B5"/>
            </a:solidFill>
            <a:ln w="9525">
              <a:solidFill>
                <a:schemeClr val="tx1"/>
              </a:solidFill>
              <a:round/>
              <a:headEnd/>
              <a:tailEnd/>
            </a:ln>
          </p:spPr>
          <p:txBody>
            <a:bodyPr wrap="none" anchor="ctr"/>
            <a:lstStyle/>
            <a:p>
              <a:endParaRPr lang="es-CO"/>
            </a:p>
          </p:txBody>
        </p:sp>
        <p:sp>
          <p:nvSpPr>
            <p:cNvPr id="18460" name="AutoShape 14"/>
            <p:cNvSpPr>
              <a:spLocks noChangeArrowheads="1"/>
            </p:cNvSpPr>
            <p:nvPr/>
          </p:nvSpPr>
          <p:spPr bwMode="auto">
            <a:xfrm>
              <a:off x="1429" y="2795"/>
              <a:ext cx="907" cy="453"/>
            </a:xfrm>
            <a:prstGeom prst="flowChartMagneticDrum">
              <a:avLst/>
            </a:prstGeom>
            <a:solidFill>
              <a:srgbClr val="EAE2B4"/>
            </a:solidFill>
            <a:ln w="9525">
              <a:solidFill>
                <a:schemeClr val="tx1"/>
              </a:solidFill>
              <a:round/>
              <a:headEnd/>
              <a:tailEnd/>
            </a:ln>
          </p:spPr>
          <p:txBody>
            <a:bodyPr wrap="none" anchor="ctr"/>
            <a:lstStyle/>
            <a:p>
              <a:endParaRPr lang="es-CO"/>
            </a:p>
          </p:txBody>
        </p:sp>
        <p:sp>
          <p:nvSpPr>
            <p:cNvPr id="18461" name="AutoShape 15"/>
            <p:cNvSpPr>
              <a:spLocks noChangeArrowheads="1"/>
            </p:cNvSpPr>
            <p:nvPr/>
          </p:nvSpPr>
          <p:spPr bwMode="auto">
            <a:xfrm>
              <a:off x="2155" y="2795"/>
              <a:ext cx="907" cy="453"/>
            </a:xfrm>
            <a:prstGeom prst="flowChartMagneticDrum">
              <a:avLst/>
            </a:prstGeom>
            <a:solidFill>
              <a:srgbClr val="A7A9EB"/>
            </a:solidFill>
            <a:ln w="9525">
              <a:solidFill>
                <a:schemeClr val="tx1"/>
              </a:solidFill>
              <a:round/>
              <a:headEnd/>
              <a:tailEnd/>
            </a:ln>
          </p:spPr>
          <p:txBody>
            <a:bodyPr wrap="none" anchor="ctr"/>
            <a:lstStyle/>
            <a:p>
              <a:endParaRPr lang="es-CO"/>
            </a:p>
          </p:txBody>
        </p:sp>
        <p:sp>
          <p:nvSpPr>
            <p:cNvPr id="18462" name="AutoShape 16"/>
            <p:cNvSpPr>
              <a:spLocks noChangeArrowheads="1"/>
            </p:cNvSpPr>
            <p:nvPr/>
          </p:nvSpPr>
          <p:spPr bwMode="auto">
            <a:xfrm>
              <a:off x="2880" y="2795"/>
              <a:ext cx="907" cy="453"/>
            </a:xfrm>
            <a:prstGeom prst="flowChartMagneticDrum">
              <a:avLst/>
            </a:prstGeom>
            <a:solidFill>
              <a:schemeClr val="accent1"/>
            </a:solidFill>
            <a:ln w="9525">
              <a:solidFill>
                <a:schemeClr val="tx1"/>
              </a:solidFill>
              <a:round/>
              <a:headEnd/>
              <a:tailEnd/>
            </a:ln>
          </p:spPr>
          <p:txBody>
            <a:bodyPr wrap="none" anchor="ctr"/>
            <a:lstStyle/>
            <a:p>
              <a:endParaRPr lang="es-CO"/>
            </a:p>
          </p:txBody>
        </p:sp>
        <p:sp>
          <p:nvSpPr>
            <p:cNvPr id="18463" name="AutoShape 17"/>
            <p:cNvSpPr>
              <a:spLocks noChangeArrowheads="1"/>
            </p:cNvSpPr>
            <p:nvPr/>
          </p:nvSpPr>
          <p:spPr bwMode="auto">
            <a:xfrm>
              <a:off x="3606" y="2795"/>
              <a:ext cx="907" cy="453"/>
            </a:xfrm>
            <a:prstGeom prst="flowChartMagneticDrum">
              <a:avLst/>
            </a:prstGeom>
            <a:solidFill>
              <a:schemeClr val="folHlink"/>
            </a:solidFill>
            <a:ln w="9525">
              <a:solidFill>
                <a:schemeClr val="tx1"/>
              </a:solidFill>
              <a:round/>
              <a:headEnd/>
              <a:tailEnd/>
            </a:ln>
          </p:spPr>
          <p:txBody>
            <a:bodyPr wrap="none" anchor="ctr"/>
            <a:lstStyle/>
            <a:p>
              <a:endParaRPr lang="es-CO"/>
            </a:p>
          </p:txBody>
        </p:sp>
        <p:sp>
          <p:nvSpPr>
            <p:cNvPr id="14" name="Rectangle 18"/>
            <p:cNvSpPr>
              <a:spLocks noChangeArrowheads="1"/>
            </p:cNvSpPr>
            <p:nvPr/>
          </p:nvSpPr>
          <p:spPr bwMode="auto">
            <a:xfrm>
              <a:off x="238" y="2523"/>
              <a:ext cx="4847" cy="952"/>
            </a:xfrm>
            <a:prstGeom prst="rect">
              <a:avLst/>
            </a:prstGeom>
            <a:gradFill rotWithShape="1">
              <a:gsLst>
                <a:gs pos="0">
                  <a:schemeClr val="accent1">
                    <a:gamma/>
                    <a:shade val="0"/>
                    <a:invGamma/>
                    <a:alpha val="35001"/>
                  </a:schemeClr>
                </a:gs>
                <a:gs pos="50000">
                  <a:schemeClr val="accent1">
                    <a:alpha val="41000"/>
                  </a:schemeClr>
                </a:gs>
                <a:gs pos="100000">
                  <a:schemeClr val="accent1">
                    <a:gamma/>
                    <a:shade val="0"/>
                    <a:invGamma/>
                    <a:alpha val="35001"/>
                  </a:schemeClr>
                </a:gs>
              </a:gsLst>
              <a:lin ang="5400000" scaled="1"/>
            </a:gradFill>
            <a:ln w="9525">
              <a:solidFill>
                <a:schemeClr val="tx1"/>
              </a:solidFill>
              <a:miter lim="800000"/>
              <a:headEnd/>
              <a:tailEnd/>
            </a:ln>
            <a:effectLst/>
          </p:spPr>
          <p:txBody>
            <a:bodyPr wrap="none" anchor="ctr"/>
            <a:lstStyle/>
            <a:p>
              <a:pPr>
                <a:defRPr/>
              </a:pPr>
              <a:r>
                <a:rPr lang="es-MX" sz="2000" b="1" dirty="0"/>
                <a:t>PROGRAMACIÓN PRESUPUESTAL</a:t>
              </a:r>
              <a:endParaRPr lang="es-ES" sz="2000" b="1" dirty="0"/>
            </a:p>
          </p:txBody>
        </p:sp>
      </p:grpSp>
      <p:grpSp>
        <p:nvGrpSpPr>
          <p:cNvPr id="18436" name="Group 19"/>
          <p:cNvGrpSpPr>
            <a:grpSpLocks/>
          </p:cNvGrpSpPr>
          <p:nvPr/>
        </p:nvGrpSpPr>
        <p:grpSpPr bwMode="auto">
          <a:xfrm>
            <a:off x="2987675" y="4940300"/>
            <a:ext cx="4286250" cy="865188"/>
            <a:chOff x="476" y="2523"/>
            <a:chExt cx="4515" cy="952"/>
          </a:xfrm>
        </p:grpSpPr>
        <p:sp>
          <p:nvSpPr>
            <p:cNvPr id="18453" name="AutoShape 20"/>
            <p:cNvSpPr>
              <a:spLocks noChangeArrowheads="1"/>
            </p:cNvSpPr>
            <p:nvPr/>
          </p:nvSpPr>
          <p:spPr bwMode="auto">
            <a:xfrm>
              <a:off x="703" y="2795"/>
              <a:ext cx="907" cy="453"/>
            </a:xfrm>
            <a:prstGeom prst="flowChartMagneticDrum">
              <a:avLst/>
            </a:prstGeom>
            <a:solidFill>
              <a:srgbClr val="E9C4B5"/>
            </a:solidFill>
            <a:ln w="9525">
              <a:solidFill>
                <a:schemeClr val="tx1"/>
              </a:solidFill>
              <a:round/>
              <a:headEnd/>
              <a:tailEnd/>
            </a:ln>
          </p:spPr>
          <p:txBody>
            <a:bodyPr wrap="none" anchor="ctr"/>
            <a:lstStyle/>
            <a:p>
              <a:endParaRPr lang="es-CO"/>
            </a:p>
          </p:txBody>
        </p:sp>
        <p:sp>
          <p:nvSpPr>
            <p:cNvPr id="18454" name="AutoShape 21"/>
            <p:cNvSpPr>
              <a:spLocks noChangeArrowheads="1"/>
            </p:cNvSpPr>
            <p:nvPr/>
          </p:nvSpPr>
          <p:spPr bwMode="auto">
            <a:xfrm>
              <a:off x="1429" y="2795"/>
              <a:ext cx="907" cy="453"/>
            </a:xfrm>
            <a:prstGeom prst="flowChartMagneticDrum">
              <a:avLst/>
            </a:prstGeom>
            <a:solidFill>
              <a:srgbClr val="EAE2B4"/>
            </a:solidFill>
            <a:ln w="9525">
              <a:solidFill>
                <a:schemeClr val="tx1"/>
              </a:solidFill>
              <a:round/>
              <a:headEnd/>
              <a:tailEnd/>
            </a:ln>
          </p:spPr>
          <p:txBody>
            <a:bodyPr wrap="none" anchor="ctr"/>
            <a:lstStyle/>
            <a:p>
              <a:endParaRPr lang="es-CO"/>
            </a:p>
          </p:txBody>
        </p:sp>
        <p:sp>
          <p:nvSpPr>
            <p:cNvPr id="18455" name="AutoShape 22"/>
            <p:cNvSpPr>
              <a:spLocks noChangeArrowheads="1"/>
            </p:cNvSpPr>
            <p:nvPr/>
          </p:nvSpPr>
          <p:spPr bwMode="auto">
            <a:xfrm>
              <a:off x="2155" y="2795"/>
              <a:ext cx="907" cy="453"/>
            </a:xfrm>
            <a:prstGeom prst="flowChartMagneticDrum">
              <a:avLst/>
            </a:prstGeom>
            <a:solidFill>
              <a:srgbClr val="A7A9EB"/>
            </a:solidFill>
            <a:ln w="9525">
              <a:solidFill>
                <a:schemeClr val="tx1"/>
              </a:solidFill>
              <a:round/>
              <a:headEnd/>
              <a:tailEnd/>
            </a:ln>
          </p:spPr>
          <p:txBody>
            <a:bodyPr wrap="none" anchor="ctr"/>
            <a:lstStyle/>
            <a:p>
              <a:endParaRPr lang="es-CO"/>
            </a:p>
          </p:txBody>
        </p:sp>
        <p:sp>
          <p:nvSpPr>
            <p:cNvPr id="18456" name="AutoShape 23"/>
            <p:cNvSpPr>
              <a:spLocks noChangeArrowheads="1"/>
            </p:cNvSpPr>
            <p:nvPr/>
          </p:nvSpPr>
          <p:spPr bwMode="auto">
            <a:xfrm>
              <a:off x="2880" y="2795"/>
              <a:ext cx="907" cy="453"/>
            </a:xfrm>
            <a:prstGeom prst="flowChartMagneticDrum">
              <a:avLst/>
            </a:prstGeom>
            <a:solidFill>
              <a:schemeClr val="accent1"/>
            </a:solidFill>
            <a:ln w="9525">
              <a:solidFill>
                <a:schemeClr val="tx1"/>
              </a:solidFill>
              <a:round/>
              <a:headEnd/>
              <a:tailEnd/>
            </a:ln>
          </p:spPr>
          <p:txBody>
            <a:bodyPr wrap="none" anchor="ctr"/>
            <a:lstStyle/>
            <a:p>
              <a:endParaRPr lang="es-CO"/>
            </a:p>
          </p:txBody>
        </p:sp>
        <p:sp>
          <p:nvSpPr>
            <p:cNvPr id="18457" name="AutoShape 24"/>
            <p:cNvSpPr>
              <a:spLocks noChangeArrowheads="1"/>
            </p:cNvSpPr>
            <p:nvPr/>
          </p:nvSpPr>
          <p:spPr bwMode="auto">
            <a:xfrm>
              <a:off x="3606" y="2795"/>
              <a:ext cx="907" cy="453"/>
            </a:xfrm>
            <a:prstGeom prst="flowChartMagneticDrum">
              <a:avLst/>
            </a:prstGeom>
            <a:solidFill>
              <a:schemeClr val="folHlink"/>
            </a:solidFill>
            <a:ln w="9525">
              <a:solidFill>
                <a:schemeClr val="tx1"/>
              </a:solidFill>
              <a:round/>
              <a:headEnd/>
              <a:tailEnd/>
            </a:ln>
          </p:spPr>
          <p:txBody>
            <a:bodyPr wrap="none" anchor="ctr"/>
            <a:lstStyle/>
            <a:p>
              <a:endParaRPr lang="es-CO"/>
            </a:p>
          </p:txBody>
        </p:sp>
        <p:sp>
          <p:nvSpPr>
            <p:cNvPr id="21" name="Rectangle 25"/>
            <p:cNvSpPr>
              <a:spLocks noChangeArrowheads="1"/>
            </p:cNvSpPr>
            <p:nvPr/>
          </p:nvSpPr>
          <p:spPr bwMode="auto">
            <a:xfrm>
              <a:off x="476" y="2523"/>
              <a:ext cx="4515" cy="952"/>
            </a:xfrm>
            <a:prstGeom prst="rect">
              <a:avLst/>
            </a:prstGeom>
            <a:gradFill rotWithShape="1">
              <a:gsLst>
                <a:gs pos="0">
                  <a:schemeClr val="accent1">
                    <a:gamma/>
                    <a:shade val="0"/>
                    <a:invGamma/>
                    <a:alpha val="35001"/>
                  </a:schemeClr>
                </a:gs>
                <a:gs pos="50000">
                  <a:schemeClr val="accent1">
                    <a:alpha val="41000"/>
                  </a:schemeClr>
                </a:gs>
                <a:gs pos="100000">
                  <a:schemeClr val="accent1">
                    <a:gamma/>
                    <a:shade val="0"/>
                    <a:invGamma/>
                    <a:alpha val="35001"/>
                  </a:schemeClr>
                </a:gs>
              </a:gsLst>
              <a:lin ang="5400000" scaled="1"/>
            </a:gradFill>
            <a:ln w="9525">
              <a:solidFill>
                <a:schemeClr val="tx1"/>
              </a:solidFill>
              <a:miter lim="800000"/>
              <a:headEnd/>
              <a:tailEnd/>
            </a:ln>
            <a:effectLst/>
          </p:spPr>
          <p:txBody>
            <a:bodyPr wrap="none" anchor="ctr"/>
            <a:lstStyle/>
            <a:p>
              <a:pPr>
                <a:defRPr/>
              </a:pPr>
              <a:r>
                <a:rPr lang="es-MX" sz="2000" b="1" dirty="0"/>
                <a:t>EJECUCIÓN   PRESUPUESTAL</a:t>
              </a:r>
              <a:endParaRPr lang="es-ES" sz="2000" b="1" dirty="0"/>
            </a:p>
          </p:txBody>
        </p:sp>
      </p:grpSp>
      <p:grpSp>
        <p:nvGrpSpPr>
          <p:cNvPr id="18437" name="Group 26"/>
          <p:cNvGrpSpPr>
            <a:grpSpLocks/>
          </p:cNvGrpSpPr>
          <p:nvPr/>
        </p:nvGrpSpPr>
        <p:grpSpPr bwMode="auto">
          <a:xfrm>
            <a:off x="357188" y="3068638"/>
            <a:ext cx="4714875" cy="865187"/>
            <a:chOff x="476" y="2523"/>
            <a:chExt cx="4400" cy="952"/>
          </a:xfrm>
        </p:grpSpPr>
        <p:sp>
          <p:nvSpPr>
            <p:cNvPr id="18447" name="AutoShape 27"/>
            <p:cNvSpPr>
              <a:spLocks noChangeArrowheads="1"/>
            </p:cNvSpPr>
            <p:nvPr/>
          </p:nvSpPr>
          <p:spPr bwMode="auto">
            <a:xfrm>
              <a:off x="703" y="2795"/>
              <a:ext cx="907" cy="453"/>
            </a:xfrm>
            <a:prstGeom prst="flowChartMagneticDrum">
              <a:avLst/>
            </a:prstGeom>
            <a:solidFill>
              <a:srgbClr val="E9C4B5"/>
            </a:solidFill>
            <a:ln w="9525">
              <a:solidFill>
                <a:schemeClr val="tx1"/>
              </a:solidFill>
              <a:round/>
              <a:headEnd/>
              <a:tailEnd/>
            </a:ln>
          </p:spPr>
          <p:txBody>
            <a:bodyPr wrap="none" anchor="ctr"/>
            <a:lstStyle/>
            <a:p>
              <a:endParaRPr lang="es-CO"/>
            </a:p>
          </p:txBody>
        </p:sp>
        <p:sp>
          <p:nvSpPr>
            <p:cNvPr id="18448" name="AutoShape 28"/>
            <p:cNvSpPr>
              <a:spLocks noChangeArrowheads="1"/>
            </p:cNvSpPr>
            <p:nvPr/>
          </p:nvSpPr>
          <p:spPr bwMode="auto">
            <a:xfrm>
              <a:off x="1429" y="2795"/>
              <a:ext cx="907" cy="453"/>
            </a:xfrm>
            <a:prstGeom prst="flowChartMagneticDrum">
              <a:avLst/>
            </a:prstGeom>
            <a:solidFill>
              <a:srgbClr val="EAE2B4"/>
            </a:solidFill>
            <a:ln w="9525">
              <a:solidFill>
                <a:schemeClr val="tx1"/>
              </a:solidFill>
              <a:round/>
              <a:headEnd/>
              <a:tailEnd/>
            </a:ln>
          </p:spPr>
          <p:txBody>
            <a:bodyPr wrap="none" anchor="ctr"/>
            <a:lstStyle/>
            <a:p>
              <a:endParaRPr lang="es-CO"/>
            </a:p>
          </p:txBody>
        </p:sp>
        <p:sp>
          <p:nvSpPr>
            <p:cNvPr id="18449" name="AutoShape 29"/>
            <p:cNvSpPr>
              <a:spLocks noChangeArrowheads="1"/>
            </p:cNvSpPr>
            <p:nvPr/>
          </p:nvSpPr>
          <p:spPr bwMode="auto">
            <a:xfrm>
              <a:off x="2155" y="2795"/>
              <a:ext cx="907" cy="453"/>
            </a:xfrm>
            <a:prstGeom prst="flowChartMagneticDrum">
              <a:avLst/>
            </a:prstGeom>
            <a:solidFill>
              <a:srgbClr val="A7A9EB"/>
            </a:solidFill>
            <a:ln w="9525">
              <a:solidFill>
                <a:schemeClr val="tx1"/>
              </a:solidFill>
              <a:round/>
              <a:headEnd/>
              <a:tailEnd/>
            </a:ln>
          </p:spPr>
          <p:txBody>
            <a:bodyPr wrap="none" anchor="ctr"/>
            <a:lstStyle/>
            <a:p>
              <a:endParaRPr lang="es-CO"/>
            </a:p>
          </p:txBody>
        </p:sp>
        <p:sp>
          <p:nvSpPr>
            <p:cNvPr id="18450" name="AutoShape 30"/>
            <p:cNvSpPr>
              <a:spLocks noChangeArrowheads="1"/>
            </p:cNvSpPr>
            <p:nvPr/>
          </p:nvSpPr>
          <p:spPr bwMode="auto">
            <a:xfrm>
              <a:off x="2880" y="2795"/>
              <a:ext cx="907" cy="453"/>
            </a:xfrm>
            <a:prstGeom prst="flowChartMagneticDrum">
              <a:avLst/>
            </a:prstGeom>
            <a:solidFill>
              <a:schemeClr val="accent1"/>
            </a:solidFill>
            <a:ln w="9525">
              <a:solidFill>
                <a:schemeClr val="tx1"/>
              </a:solidFill>
              <a:round/>
              <a:headEnd/>
              <a:tailEnd/>
            </a:ln>
          </p:spPr>
          <p:txBody>
            <a:bodyPr wrap="none" anchor="ctr"/>
            <a:lstStyle/>
            <a:p>
              <a:endParaRPr lang="es-CO"/>
            </a:p>
          </p:txBody>
        </p:sp>
        <p:sp>
          <p:nvSpPr>
            <p:cNvPr id="18451" name="AutoShape 31"/>
            <p:cNvSpPr>
              <a:spLocks noChangeArrowheads="1"/>
            </p:cNvSpPr>
            <p:nvPr/>
          </p:nvSpPr>
          <p:spPr bwMode="auto">
            <a:xfrm>
              <a:off x="3606" y="2795"/>
              <a:ext cx="907" cy="453"/>
            </a:xfrm>
            <a:prstGeom prst="flowChartMagneticDrum">
              <a:avLst/>
            </a:prstGeom>
            <a:solidFill>
              <a:schemeClr val="folHlink"/>
            </a:solidFill>
            <a:ln w="9525">
              <a:solidFill>
                <a:schemeClr val="tx1"/>
              </a:solidFill>
              <a:round/>
              <a:headEnd/>
              <a:tailEnd/>
            </a:ln>
          </p:spPr>
          <p:txBody>
            <a:bodyPr wrap="none" anchor="ctr"/>
            <a:lstStyle/>
            <a:p>
              <a:endParaRPr lang="es-CO"/>
            </a:p>
          </p:txBody>
        </p:sp>
        <p:sp>
          <p:nvSpPr>
            <p:cNvPr id="28" name="Rectangle 32"/>
            <p:cNvSpPr>
              <a:spLocks noChangeArrowheads="1"/>
            </p:cNvSpPr>
            <p:nvPr/>
          </p:nvSpPr>
          <p:spPr bwMode="auto">
            <a:xfrm>
              <a:off x="476" y="2523"/>
              <a:ext cx="4400" cy="952"/>
            </a:xfrm>
            <a:prstGeom prst="rect">
              <a:avLst/>
            </a:prstGeom>
            <a:gradFill rotWithShape="1">
              <a:gsLst>
                <a:gs pos="0">
                  <a:schemeClr val="accent1">
                    <a:gamma/>
                    <a:shade val="0"/>
                    <a:invGamma/>
                    <a:alpha val="35001"/>
                  </a:schemeClr>
                </a:gs>
                <a:gs pos="50000">
                  <a:schemeClr val="accent1">
                    <a:alpha val="41000"/>
                  </a:schemeClr>
                </a:gs>
                <a:gs pos="100000">
                  <a:schemeClr val="accent1">
                    <a:gamma/>
                    <a:shade val="0"/>
                    <a:invGamma/>
                    <a:alpha val="35001"/>
                  </a:schemeClr>
                </a:gs>
              </a:gsLst>
              <a:lin ang="5400000" scaled="1"/>
            </a:gradFill>
            <a:ln w="9525">
              <a:solidFill>
                <a:schemeClr val="tx1"/>
              </a:solidFill>
              <a:miter lim="800000"/>
              <a:headEnd/>
              <a:tailEnd/>
            </a:ln>
            <a:effectLst/>
          </p:spPr>
          <p:txBody>
            <a:bodyPr wrap="none" anchor="ctr"/>
            <a:lstStyle/>
            <a:p>
              <a:pPr>
                <a:defRPr/>
              </a:pPr>
              <a:r>
                <a:rPr lang="es-MX" sz="2000" b="1" dirty="0"/>
                <a:t>FORMULACIÓN     PROYECTOS</a:t>
              </a:r>
              <a:endParaRPr lang="es-ES" sz="2000" b="1" dirty="0"/>
            </a:p>
          </p:txBody>
        </p:sp>
      </p:grpSp>
      <p:grpSp>
        <p:nvGrpSpPr>
          <p:cNvPr id="18438" name="Group 33"/>
          <p:cNvGrpSpPr>
            <a:grpSpLocks/>
          </p:cNvGrpSpPr>
          <p:nvPr/>
        </p:nvGrpSpPr>
        <p:grpSpPr bwMode="auto">
          <a:xfrm>
            <a:off x="4359275" y="5894388"/>
            <a:ext cx="4100513" cy="847725"/>
            <a:chOff x="56" y="2523"/>
            <a:chExt cx="4820" cy="952"/>
          </a:xfrm>
        </p:grpSpPr>
        <p:sp>
          <p:nvSpPr>
            <p:cNvPr id="18441" name="AutoShape 34"/>
            <p:cNvSpPr>
              <a:spLocks noChangeArrowheads="1"/>
            </p:cNvSpPr>
            <p:nvPr/>
          </p:nvSpPr>
          <p:spPr bwMode="auto">
            <a:xfrm>
              <a:off x="703" y="2795"/>
              <a:ext cx="907" cy="453"/>
            </a:xfrm>
            <a:prstGeom prst="flowChartMagneticDrum">
              <a:avLst/>
            </a:prstGeom>
            <a:solidFill>
              <a:srgbClr val="E9C4B5"/>
            </a:solidFill>
            <a:ln w="9525">
              <a:solidFill>
                <a:schemeClr val="tx1"/>
              </a:solidFill>
              <a:round/>
              <a:headEnd/>
              <a:tailEnd/>
            </a:ln>
          </p:spPr>
          <p:txBody>
            <a:bodyPr wrap="none" anchor="ctr"/>
            <a:lstStyle/>
            <a:p>
              <a:endParaRPr lang="es-CO"/>
            </a:p>
          </p:txBody>
        </p:sp>
        <p:sp>
          <p:nvSpPr>
            <p:cNvPr id="18442" name="AutoShape 35"/>
            <p:cNvSpPr>
              <a:spLocks noChangeArrowheads="1"/>
            </p:cNvSpPr>
            <p:nvPr/>
          </p:nvSpPr>
          <p:spPr bwMode="auto">
            <a:xfrm>
              <a:off x="1429" y="2795"/>
              <a:ext cx="907" cy="453"/>
            </a:xfrm>
            <a:prstGeom prst="flowChartMagneticDrum">
              <a:avLst/>
            </a:prstGeom>
            <a:solidFill>
              <a:srgbClr val="EAE2B4"/>
            </a:solidFill>
            <a:ln w="9525">
              <a:solidFill>
                <a:schemeClr val="tx1"/>
              </a:solidFill>
              <a:round/>
              <a:headEnd/>
              <a:tailEnd/>
            </a:ln>
          </p:spPr>
          <p:txBody>
            <a:bodyPr wrap="none" anchor="ctr"/>
            <a:lstStyle/>
            <a:p>
              <a:endParaRPr lang="es-CO"/>
            </a:p>
          </p:txBody>
        </p:sp>
        <p:sp>
          <p:nvSpPr>
            <p:cNvPr id="18443" name="AutoShape 36"/>
            <p:cNvSpPr>
              <a:spLocks noChangeArrowheads="1"/>
            </p:cNvSpPr>
            <p:nvPr/>
          </p:nvSpPr>
          <p:spPr bwMode="auto">
            <a:xfrm>
              <a:off x="2155" y="2795"/>
              <a:ext cx="907" cy="453"/>
            </a:xfrm>
            <a:prstGeom prst="flowChartMagneticDrum">
              <a:avLst/>
            </a:prstGeom>
            <a:solidFill>
              <a:srgbClr val="A7A9EB"/>
            </a:solidFill>
            <a:ln w="9525">
              <a:solidFill>
                <a:schemeClr val="tx1"/>
              </a:solidFill>
              <a:round/>
              <a:headEnd/>
              <a:tailEnd/>
            </a:ln>
          </p:spPr>
          <p:txBody>
            <a:bodyPr wrap="none" anchor="ctr"/>
            <a:lstStyle/>
            <a:p>
              <a:endParaRPr lang="es-CO"/>
            </a:p>
          </p:txBody>
        </p:sp>
        <p:sp>
          <p:nvSpPr>
            <p:cNvPr id="18444" name="AutoShape 37"/>
            <p:cNvSpPr>
              <a:spLocks noChangeArrowheads="1"/>
            </p:cNvSpPr>
            <p:nvPr/>
          </p:nvSpPr>
          <p:spPr bwMode="auto">
            <a:xfrm>
              <a:off x="2880" y="2795"/>
              <a:ext cx="907" cy="453"/>
            </a:xfrm>
            <a:prstGeom prst="flowChartMagneticDrum">
              <a:avLst/>
            </a:prstGeom>
            <a:solidFill>
              <a:schemeClr val="accent1"/>
            </a:solidFill>
            <a:ln w="9525">
              <a:solidFill>
                <a:schemeClr val="tx1"/>
              </a:solidFill>
              <a:round/>
              <a:headEnd/>
              <a:tailEnd/>
            </a:ln>
          </p:spPr>
          <p:txBody>
            <a:bodyPr wrap="none" anchor="ctr"/>
            <a:lstStyle/>
            <a:p>
              <a:endParaRPr lang="es-CO"/>
            </a:p>
          </p:txBody>
        </p:sp>
        <p:sp>
          <p:nvSpPr>
            <p:cNvPr id="18445" name="AutoShape 38"/>
            <p:cNvSpPr>
              <a:spLocks noChangeArrowheads="1"/>
            </p:cNvSpPr>
            <p:nvPr/>
          </p:nvSpPr>
          <p:spPr bwMode="auto">
            <a:xfrm>
              <a:off x="3606" y="2795"/>
              <a:ext cx="907" cy="453"/>
            </a:xfrm>
            <a:prstGeom prst="flowChartMagneticDrum">
              <a:avLst/>
            </a:prstGeom>
            <a:solidFill>
              <a:schemeClr val="folHlink"/>
            </a:solidFill>
            <a:ln w="9525">
              <a:solidFill>
                <a:schemeClr val="tx1"/>
              </a:solidFill>
              <a:round/>
              <a:headEnd/>
              <a:tailEnd/>
            </a:ln>
          </p:spPr>
          <p:txBody>
            <a:bodyPr wrap="none" anchor="ctr"/>
            <a:lstStyle/>
            <a:p>
              <a:endParaRPr lang="es-CO"/>
            </a:p>
          </p:txBody>
        </p:sp>
        <p:sp>
          <p:nvSpPr>
            <p:cNvPr id="35" name="Rectangle 39"/>
            <p:cNvSpPr>
              <a:spLocks noChangeArrowheads="1"/>
            </p:cNvSpPr>
            <p:nvPr/>
          </p:nvSpPr>
          <p:spPr bwMode="auto">
            <a:xfrm>
              <a:off x="56" y="2523"/>
              <a:ext cx="4820" cy="952"/>
            </a:xfrm>
            <a:prstGeom prst="rect">
              <a:avLst/>
            </a:prstGeom>
            <a:gradFill rotWithShape="1">
              <a:gsLst>
                <a:gs pos="0">
                  <a:schemeClr val="accent1">
                    <a:gamma/>
                    <a:shade val="0"/>
                    <a:invGamma/>
                    <a:alpha val="35001"/>
                  </a:schemeClr>
                </a:gs>
                <a:gs pos="50000">
                  <a:schemeClr val="accent1">
                    <a:alpha val="41000"/>
                  </a:schemeClr>
                </a:gs>
                <a:gs pos="100000">
                  <a:schemeClr val="accent1">
                    <a:gamma/>
                    <a:shade val="0"/>
                    <a:invGamma/>
                    <a:alpha val="35001"/>
                  </a:schemeClr>
                </a:gs>
              </a:gsLst>
              <a:lin ang="5400000" scaled="1"/>
            </a:gradFill>
            <a:ln w="9525">
              <a:solidFill>
                <a:schemeClr val="tx1"/>
              </a:solidFill>
              <a:miter lim="800000"/>
              <a:headEnd/>
              <a:tailEnd/>
            </a:ln>
            <a:effectLst/>
          </p:spPr>
          <p:txBody>
            <a:bodyPr wrap="none" anchor="ctr"/>
            <a:lstStyle/>
            <a:p>
              <a:pPr>
                <a:defRPr/>
              </a:pPr>
              <a:r>
                <a:rPr lang="es-MX" sz="2000" b="1" dirty="0"/>
                <a:t>SEGUIMIENTO  PROYECTOS</a:t>
              </a:r>
              <a:endParaRPr lang="es-ES" sz="2000" b="1" dirty="0"/>
            </a:p>
          </p:txBody>
        </p:sp>
      </p:grpSp>
      <p:sp>
        <p:nvSpPr>
          <p:cNvPr id="18439" name="Line 3"/>
          <p:cNvSpPr>
            <a:spLocks noChangeShapeType="1"/>
          </p:cNvSpPr>
          <p:nvPr/>
        </p:nvSpPr>
        <p:spPr bwMode="auto">
          <a:xfrm>
            <a:off x="971550" y="1844675"/>
            <a:ext cx="7632700" cy="0"/>
          </a:xfrm>
          <a:prstGeom prst="line">
            <a:avLst/>
          </a:prstGeom>
          <a:noFill/>
          <a:ln w="38100">
            <a:solidFill>
              <a:srgbClr val="969696"/>
            </a:solidFill>
            <a:round/>
            <a:headEnd/>
            <a:tailEnd/>
          </a:ln>
        </p:spPr>
        <p:txBody>
          <a:bodyPr/>
          <a:lstStyle/>
          <a:p>
            <a:endParaRPr lang="en-US"/>
          </a:p>
        </p:txBody>
      </p:sp>
      <p:sp>
        <p:nvSpPr>
          <p:cNvPr id="18440" name="Text Box 7"/>
          <p:cNvSpPr txBox="1">
            <a:spLocks noChangeArrowheads="1"/>
          </p:cNvSpPr>
          <p:nvPr/>
        </p:nvSpPr>
        <p:spPr bwMode="auto">
          <a:xfrm>
            <a:off x="179388" y="1268413"/>
            <a:ext cx="8496300" cy="523875"/>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cs typeface="Arial" charset="0"/>
              </a:rPr>
              <a:t>Propósito del SUIFP</a:t>
            </a:r>
            <a:r>
              <a:rPr lang="es-ES" sz="2800">
                <a:solidFill>
                  <a:srgbClr val="336699"/>
                </a:solidFill>
              </a:rPr>
              <a: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07950" y="1990725"/>
            <a:ext cx="7940675" cy="430213"/>
          </a:xfrm>
          <a:prstGeom prst="rect">
            <a:avLst/>
          </a:prstGeom>
          <a:noFill/>
          <a:ln w="9525">
            <a:noFill/>
            <a:miter lim="800000"/>
            <a:headEnd/>
            <a:tailEnd/>
          </a:ln>
        </p:spPr>
        <p:txBody>
          <a:bodyPr>
            <a:spAutoFit/>
          </a:bodyPr>
          <a:lstStyle/>
          <a:p>
            <a:pPr algn="just" fontAlgn="base">
              <a:spcBef>
                <a:spcPct val="0"/>
              </a:spcBef>
            </a:pPr>
            <a:r>
              <a:rPr lang="es-CO" sz="2200"/>
              <a:t>Estructuralmente el sistema se divide en cuatro módulos:</a:t>
            </a:r>
          </a:p>
        </p:txBody>
      </p:sp>
      <p:sp>
        <p:nvSpPr>
          <p:cNvPr id="47109" name="Text Box 6"/>
          <p:cNvSpPr txBox="1">
            <a:spLocks noChangeArrowheads="1"/>
          </p:cNvSpPr>
          <p:nvPr/>
        </p:nvSpPr>
        <p:spPr bwMode="auto">
          <a:xfrm>
            <a:off x="107950" y="3981233"/>
            <a:ext cx="2303463" cy="2031325"/>
          </a:xfrm>
          <a:prstGeom prst="rect">
            <a:avLst/>
          </a:prstGeom>
          <a:solidFill>
            <a:srgbClr val="DDDDDD">
              <a:alpha val="39999"/>
            </a:srgbClr>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a:spAutoFit/>
          </a:bodyPr>
          <a:lstStyle/>
          <a:p>
            <a:pPr algn="l" fontAlgn="base">
              <a:spcBef>
                <a:spcPct val="0"/>
              </a:spcBef>
              <a:defRPr/>
            </a:pPr>
            <a:r>
              <a:rPr lang="es-ES" sz="1400" b="1" u="sng" dirty="0"/>
              <a:t>Formulación y evaluación (BPIN)</a:t>
            </a:r>
          </a:p>
          <a:p>
            <a:pPr algn="just" fontAlgn="base">
              <a:spcBef>
                <a:spcPct val="0"/>
              </a:spcBef>
              <a:defRPr/>
            </a:pPr>
            <a:r>
              <a:rPr lang="es-ES" sz="1400" dirty="0"/>
              <a:t>Centrado en capturar la información requerida para que un proyecto concurse por recursos públicos.</a:t>
            </a:r>
          </a:p>
          <a:p>
            <a:pPr algn="l" fontAlgn="base">
              <a:spcBef>
                <a:spcPct val="0"/>
              </a:spcBef>
              <a:defRPr/>
            </a:pPr>
            <a:endParaRPr lang="es-ES" sz="1400" dirty="0"/>
          </a:p>
          <a:p>
            <a:pPr algn="l" fontAlgn="base">
              <a:spcBef>
                <a:spcPct val="0"/>
              </a:spcBef>
              <a:defRPr/>
            </a:pPr>
            <a:r>
              <a:rPr lang="es-ES" sz="1400" b="1" dirty="0"/>
              <a:t>Producto central</a:t>
            </a:r>
            <a:r>
              <a:rPr lang="es-ES" sz="1400" dirty="0"/>
              <a:t>: </a:t>
            </a:r>
          </a:p>
          <a:p>
            <a:pPr marL="266700" lvl="1" indent="-84138" algn="l" fontAlgn="base">
              <a:spcBef>
                <a:spcPct val="0"/>
              </a:spcBef>
              <a:buFontTx/>
              <a:buChar char="•"/>
              <a:defRPr/>
            </a:pPr>
            <a:r>
              <a:rPr lang="es-ES" sz="1400" dirty="0"/>
              <a:t>Proyecto Registrado</a:t>
            </a:r>
          </a:p>
        </p:txBody>
      </p:sp>
      <p:sp>
        <p:nvSpPr>
          <p:cNvPr id="47110" name="Text Box 7"/>
          <p:cNvSpPr txBox="1">
            <a:spLocks noChangeArrowheads="1"/>
          </p:cNvSpPr>
          <p:nvPr/>
        </p:nvSpPr>
        <p:spPr bwMode="auto">
          <a:xfrm>
            <a:off x="2484438" y="4290796"/>
            <a:ext cx="2592387" cy="2031325"/>
          </a:xfrm>
          <a:prstGeom prst="rect">
            <a:avLst/>
          </a:prstGeom>
          <a:solidFill>
            <a:srgbClr val="DDDDDD">
              <a:alpha val="50195"/>
            </a:srgbClr>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a:spAutoFit/>
          </a:bodyPr>
          <a:lstStyle/>
          <a:p>
            <a:pPr algn="l" fontAlgn="base">
              <a:spcBef>
                <a:spcPct val="0"/>
              </a:spcBef>
              <a:defRPr/>
            </a:pPr>
            <a:r>
              <a:rPr lang="es-ES" sz="1400" b="1" u="sng" dirty="0"/>
              <a:t>Programación</a:t>
            </a:r>
          </a:p>
          <a:p>
            <a:pPr algn="just" fontAlgn="base">
              <a:spcBef>
                <a:spcPct val="0"/>
              </a:spcBef>
              <a:defRPr/>
            </a:pPr>
            <a:r>
              <a:rPr lang="es-ES" sz="1400" dirty="0"/>
              <a:t>Centrado en asignar los recursos a los proyectos.</a:t>
            </a:r>
          </a:p>
          <a:p>
            <a:pPr algn="l" fontAlgn="base">
              <a:spcBef>
                <a:spcPct val="0"/>
              </a:spcBef>
              <a:defRPr/>
            </a:pPr>
            <a:endParaRPr lang="es-ES" sz="1400" dirty="0"/>
          </a:p>
          <a:p>
            <a:pPr algn="l" fontAlgn="base">
              <a:spcBef>
                <a:spcPct val="0"/>
              </a:spcBef>
              <a:defRPr/>
            </a:pPr>
            <a:r>
              <a:rPr lang="es-ES" sz="1400" b="1" dirty="0"/>
              <a:t>Productos centrales</a:t>
            </a:r>
            <a:r>
              <a:rPr lang="es-ES" sz="1400" dirty="0"/>
              <a:t>: </a:t>
            </a:r>
          </a:p>
          <a:p>
            <a:pPr marL="266700" lvl="1" indent="-87313" algn="l" fontAlgn="base">
              <a:spcBef>
                <a:spcPct val="0"/>
              </a:spcBef>
              <a:buFontTx/>
              <a:buChar char="•"/>
              <a:defRPr/>
            </a:pPr>
            <a:r>
              <a:rPr lang="es-ES" sz="1400" dirty="0"/>
              <a:t>POAI</a:t>
            </a:r>
          </a:p>
          <a:p>
            <a:pPr marL="266700" lvl="1" indent="-87313" algn="l" fontAlgn="base">
              <a:spcBef>
                <a:spcPct val="0"/>
              </a:spcBef>
              <a:buFontTx/>
              <a:buChar char="•"/>
              <a:defRPr/>
            </a:pPr>
            <a:r>
              <a:rPr lang="es-ES" sz="1400" dirty="0"/>
              <a:t>Presupuesto General de la Nación (Anexo Decreto de Liquidación)</a:t>
            </a:r>
          </a:p>
        </p:txBody>
      </p:sp>
      <p:sp>
        <p:nvSpPr>
          <p:cNvPr id="47111" name="Text Box 8"/>
          <p:cNvSpPr txBox="1">
            <a:spLocks noChangeArrowheads="1"/>
          </p:cNvSpPr>
          <p:nvPr/>
        </p:nvSpPr>
        <p:spPr bwMode="auto">
          <a:xfrm>
            <a:off x="5148263" y="4900396"/>
            <a:ext cx="2160587" cy="1600438"/>
          </a:xfrm>
          <a:prstGeom prst="rect">
            <a:avLst/>
          </a:prstGeom>
          <a:solidFill>
            <a:srgbClr val="DDDDDD">
              <a:alpha val="50195"/>
            </a:srgbClr>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a:spAutoFit/>
          </a:bodyPr>
          <a:lstStyle/>
          <a:p>
            <a:pPr algn="l" fontAlgn="base">
              <a:spcBef>
                <a:spcPct val="0"/>
              </a:spcBef>
              <a:defRPr/>
            </a:pPr>
            <a:r>
              <a:rPr lang="es-ES" sz="1400" b="1" u="sng"/>
              <a:t>Ejecución</a:t>
            </a:r>
          </a:p>
          <a:p>
            <a:pPr algn="just" fontAlgn="base">
              <a:spcBef>
                <a:spcPct val="0"/>
              </a:spcBef>
              <a:defRPr/>
            </a:pPr>
            <a:r>
              <a:rPr lang="es-ES" sz="1400"/>
              <a:t>Centrado en administrar los recursos asignados a los proyectos</a:t>
            </a:r>
          </a:p>
          <a:p>
            <a:pPr algn="l" fontAlgn="base">
              <a:spcBef>
                <a:spcPct val="0"/>
              </a:spcBef>
              <a:defRPr/>
            </a:pPr>
            <a:endParaRPr lang="es-ES" sz="1400"/>
          </a:p>
          <a:p>
            <a:pPr algn="l" fontAlgn="base">
              <a:spcBef>
                <a:spcPct val="0"/>
              </a:spcBef>
              <a:defRPr/>
            </a:pPr>
            <a:r>
              <a:rPr lang="es-ES" sz="1400" b="1"/>
              <a:t>Producto central</a:t>
            </a:r>
            <a:r>
              <a:rPr lang="es-ES" sz="1400"/>
              <a:t>: </a:t>
            </a:r>
          </a:p>
          <a:p>
            <a:pPr marL="266700" lvl="1" indent="-84138" algn="l" fontAlgn="base">
              <a:spcBef>
                <a:spcPct val="0"/>
              </a:spcBef>
              <a:buFontTx/>
              <a:buChar char="•"/>
              <a:defRPr/>
            </a:pPr>
            <a:r>
              <a:rPr lang="es-ES" sz="1400"/>
              <a:t>Tramites Presupuestales</a:t>
            </a:r>
          </a:p>
        </p:txBody>
      </p:sp>
      <p:sp>
        <p:nvSpPr>
          <p:cNvPr id="95240" name="Text Box 9"/>
          <p:cNvSpPr txBox="1">
            <a:spLocks noChangeArrowheads="1"/>
          </p:cNvSpPr>
          <p:nvPr/>
        </p:nvSpPr>
        <p:spPr bwMode="auto">
          <a:xfrm>
            <a:off x="6443663" y="3543083"/>
            <a:ext cx="2592387" cy="1600438"/>
          </a:xfrm>
          <a:prstGeom prst="rect">
            <a:avLst/>
          </a:prstGeom>
          <a:solidFill>
            <a:srgbClr val="DDDDDD">
              <a:alpha val="50195"/>
            </a:srgbClr>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a:spAutoFit/>
          </a:bodyPr>
          <a:lstStyle/>
          <a:p>
            <a:pPr algn="l" fontAlgn="base">
              <a:spcBef>
                <a:spcPct val="0"/>
              </a:spcBef>
              <a:defRPr/>
            </a:pPr>
            <a:r>
              <a:rPr lang="es-ES" sz="1400" b="1" u="sng" dirty="0"/>
              <a:t>Seguimiento (SPI)</a:t>
            </a:r>
          </a:p>
          <a:p>
            <a:pPr algn="just" fontAlgn="base">
              <a:spcBef>
                <a:spcPct val="0"/>
              </a:spcBef>
              <a:defRPr/>
            </a:pPr>
            <a:r>
              <a:rPr lang="es-ES" sz="1400" dirty="0"/>
              <a:t>Centrado en monitorear el comportamiento mensual de cada proyecto</a:t>
            </a:r>
          </a:p>
          <a:p>
            <a:pPr algn="l" fontAlgn="base">
              <a:spcBef>
                <a:spcPct val="0"/>
              </a:spcBef>
              <a:defRPr/>
            </a:pPr>
            <a:endParaRPr lang="es-ES" sz="1400" b="1" u="sng" dirty="0"/>
          </a:p>
          <a:p>
            <a:pPr algn="l" fontAlgn="base">
              <a:spcBef>
                <a:spcPct val="0"/>
              </a:spcBef>
              <a:defRPr/>
            </a:pPr>
            <a:r>
              <a:rPr lang="es-ES" sz="1400" b="1" u="sng" dirty="0"/>
              <a:t>Producto central: </a:t>
            </a:r>
          </a:p>
          <a:p>
            <a:pPr marL="266700" lvl="1" indent="-84138" algn="l" fontAlgn="base">
              <a:spcBef>
                <a:spcPct val="0"/>
              </a:spcBef>
              <a:buFontTx/>
              <a:buChar char="•"/>
              <a:defRPr/>
            </a:pPr>
            <a:r>
              <a:rPr lang="es-ES" sz="1400" dirty="0"/>
              <a:t>Seguimiento mensual</a:t>
            </a:r>
          </a:p>
        </p:txBody>
      </p:sp>
      <p:sp>
        <p:nvSpPr>
          <p:cNvPr id="19472" name="Rectangle 10"/>
          <p:cNvSpPr>
            <a:spLocks noChangeArrowheads="1"/>
          </p:cNvSpPr>
          <p:nvPr/>
        </p:nvSpPr>
        <p:spPr bwMode="auto">
          <a:xfrm>
            <a:off x="2482850" y="3182938"/>
            <a:ext cx="576263" cy="144462"/>
          </a:xfrm>
          <a:prstGeom prst="rect">
            <a:avLst/>
          </a:prstGeom>
          <a:noFill/>
          <a:ln w="9525">
            <a:noFill/>
            <a:miter lim="800000"/>
            <a:headEnd/>
            <a:tailEnd/>
          </a:ln>
        </p:spPr>
        <p:txBody>
          <a:bodyPr wrap="none" anchor="ctr"/>
          <a:lstStyle/>
          <a:p>
            <a:pPr fontAlgn="base">
              <a:spcBef>
                <a:spcPct val="0"/>
              </a:spcBef>
            </a:pPr>
            <a:endParaRPr lang="es-CO" b="1"/>
          </a:p>
        </p:txBody>
      </p:sp>
      <p:sp>
        <p:nvSpPr>
          <p:cNvPr id="19473" name="Rectangle 11"/>
          <p:cNvSpPr>
            <a:spLocks noChangeArrowheads="1"/>
          </p:cNvSpPr>
          <p:nvPr/>
        </p:nvSpPr>
        <p:spPr bwMode="auto">
          <a:xfrm>
            <a:off x="3419475" y="3182938"/>
            <a:ext cx="576263" cy="144462"/>
          </a:xfrm>
          <a:prstGeom prst="rect">
            <a:avLst/>
          </a:prstGeom>
          <a:noFill/>
          <a:ln w="9525">
            <a:noFill/>
            <a:miter lim="800000"/>
            <a:headEnd/>
            <a:tailEnd/>
          </a:ln>
        </p:spPr>
        <p:txBody>
          <a:bodyPr wrap="none" anchor="ctr"/>
          <a:lstStyle/>
          <a:p>
            <a:pPr fontAlgn="base">
              <a:spcBef>
                <a:spcPct val="0"/>
              </a:spcBef>
            </a:pPr>
            <a:endParaRPr lang="es-CO" b="1"/>
          </a:p>
        </p:txBody>
      </p:sp>
      <p:sp>
        <p:nvSpPr>
          <p:cNvPr id="19474" name="Rectangle 12"/>
          <p:cNvSpPr>
            <a:spLocks noChangeArrowheads="1"/>
          </p:cNvSpPr>
          <p:nvPr/>
        </p:nvSpPr>
        <p:spPr bwMode="auto">
          <a:xfrm>
            <a:off x="4356100" y="3182938"/>
            <a:ext cx="576263" cy="144462"/>
          </a:xfrm>
          <a:prstGeom prst="rect">
            <a:avLst/>
          </a:prstGeom>
          <a:noFill/>
          <a:ln w="9525">
            <a:noFill/>
            <a:miter lim="800000"/>
            <a:headEnd/>
            <a:tailEnd/>
          </a:ln>
        </p:spPr>
        <p:txBody>
          <a:bodyPr wrap="none" anchor="ctr"/>
          <a:lstStyle/>
          <a:p>
            <a:pPr fontAlgn="base">
              <a:spcBef>
                <a:spcPct val="0"/>
              </a:spcBef>
            </a:pPr>
            <a:endParaRPr lang="es-CO" b="1"/>
          </a:p>
        </p:txBody>
      </p:sp>
      <p:sp>
        <p:nvSpPr>
          <p:cNvPr id="19475" name="Rectangle 13"/>
          <p:cNvSpPr>
            <a:spLocks noChangeArrowheads="1"/>
          </p:cNvSpPr>
          <p:nvPr/>
        </p:nvSpPr>
        <p:spPr bwMode="auto">
          <a:xfrm>
            <a:off x="5219700" y="3182938"/>
            <a:ext cx="576263" cy="144462"/>
          </a:xfrm>
          <a:prstGeom prst="rect">
            <a:avLst/>
          </a:prstGeom>
          <a:noFill/>
          <a:ln w="9525">
            <a:noFill/>
            <a:miter lim="800000"/>
            <a:headEnd/>
            <a:tailEnd/>
          </a:ln>
        </p:spPr>
        <p:txBody>
          <a:bodyPr wrap="none" anchor="ctr"/>
          <a:lstStyle/>
          <a:p>
            <a:pPr fontAlgn="base">
              <a:spcBef>
                <a:spcPct val="0"/>
              </a:spcBef>
            </a:pPr>
            <a:endParaRPr lang="es-CO" b="1"/>
          </a:p>
        </p:txBody>
      </p:sp>
      <p:cxnSp>
        <p:nvCxnSpPr>
          <p:cNvPr id="19476" name="AutoShape 14"/>
          <p:cNvCxnSpPr>
            <a:cxnSpLocks noChangeShapeType="1"/>
          </p:cNvCxnSpPr>
          <p:nvPr/>
        </p:nvCxnSpPr>
        <p:spPr bwMode="auto">
          <a:xfrm rot="10800000" flipV="1">
            <a:off x="1260475" y="3357563"/>
            <a:ext cx="882650" cy="623887"/>
          </a:xfrm>
          <a:prstGeom prst="straightConnector1">
            <a:avLst/>
          </a:prstGeom>
          <a:noFill/>
          <a:ln w="9525">
            <a:solidFill>
              <a:schemeClr val="tx1"/>
            </a:solidFill>
            <a:round/>
            <a:headEnd type="none" w="med" len="med"/>
            <a:tailEnd type="triangle" w="med" len="med"/>
          </a:ln>
        </p:spPr>
      </p:cxnSp>
      <p:cxnSp>
        <p:nvCxnSpPr>
          <p:cNvPr id="19477" name="AutoShape 15"/>
          <p:cNvCxnSpPr>
            <a:cxnSpLocks noChangeShapeType="1"/>
          </p:cNvCxnSpPr>
          <p:nvPr/>
        </p:nvCxnSpPr>
        <p:spPr bwMode="auto">
          <a:xfrm rot="16200000" flipH="1">
            <a:off x="3268663" y="3732213"/>
            <a:ext cx="893762" cy="144462"/>
          </a:xfrm>
          <a:prstGeom prst="straightConnector1">
            <a:avLst/>
          </a:prstGeom>
          <a:noFill/>
          <a:ln w="9525">
            <a:solidFill>
              <a:schemeClr val="tx1"/>
            </a:solidFill>
            <a:round/>
            <a:headEnd type="none" w="med" len="med"/>
            <a:tailEnd type="triangle" w="med" len="med"/>
          </a:ln>
        </p:spPr>
      </p:cxnSp>
      <p:cxnSp>
        <p:nvCxnSpPr>
          <p:cNvPr id="19478" name="AutoShape 16"/>
          <p:cNvCxnSpPr>
            <a:cxnSpLocks noChangeShapeType="1"/>
          </p:cNvCxnSpPr>
          <p:nvPr/>
        </p:nvCxnSpPr>
        <p:spPr bwMode="auto">
          <a:xfrm rot="16200000" flipH="1">
            <a:off x="4699794" y="3372644"/>
            <a:ext cx="1543050" cy="1512888"/>
          </a:xfrm>
          <a:prstGeom prst="straightConnector1">
            <a:avLst/>
          </a:prstGeom>
          <a:noFill/>
          <a:ln w="9525">
            <a:solidFill>
              <a:schemeClr val="tx1"/>
            </a:solidFill>
            <a:round/>
            <a:headEnd type="none" w="med" len="med"/>
            <a:tailEnd type="triangle" w="med" len="med"/>
          </a:ln>
        </p:spPr>
      </p:cxnSp>
      <p:cxnSp>
        <p:nvCxnSpPr>
          <p:cNvPr id="19479" name="AutoShape 17"/>
          <p:cNvCxnSpPr>
            <a:cxnSpLocks noChangeShapeType="1"/>
          </p:cNvCxnSpPr>
          <p:nvPr/>
        </p:nvCxnSpPr>
        <p:spPr bwMode="auto">
          <a:xfrm>
            <a:off x="5929313" y="3357563"/>
            <a:ext cx="1811337" cy="185737"/>
          </a:xfrm>
          <a:prstGeom prst="straightConnector1">
            <a:avLst/>
          </a:prstGeom>
          <a:noFill/>
          <a:ln w="9525">
            <a:solidFill>
              <a:schemeClr val="tx1"/>
            </a:solidFill>
            <a:round/>
            <a:headEnd type="none" w="med" len="med"/>
            <a:tailEnd type="triangle" w="med" len="med"/>
          </a:ln>
        </p:spPr>
      </p:cxnSp>
      <p:sp>
        <p:nvSpPr>
          <p:cNvPr id="19480" name="Text Box 18"/>
          <p:cNvSpPr txBox="1">
            <a:spLocks noChangeArrowheads="1"/>
          </p:cNvSpPr>
          <p:nvPr/>
        </p:nvSpPr>
        <p:spPr bwMode="auto">
          <a:xfrm>
            <a:off x="1527175" y="6521450"/>
            <a:ext cx="5475288" cy="369888"/>
          </a:xfrm>
          <a:prstGeom prst="rect">
            <a:avLst/>
          </a:prstGeom>
          <a:noFill/>
          <a:ln w="9525">
            <a:noFill/>
            <a:miter lim="800000"/>
            <a:headEnd/>
            <a:tailEnd/>
          </a:ln>
        </p:spPr>
        <p:txBody>
          <a:bodyPr wrap="none">
            <a:spAutoFit/>
          </a:bodyPr>
          <a:lstStyle/>
          <a:p>
            <a:pPr algn="just" fontAlgn="base">
              <a:spcBef>
                <a:spcPct val="0"/>
              </a:spcBef>
            </a:pPr>
            <a:r>
              <a:rPr lang="es-CO" b="1">
                <a:solidFill>
                  <a:srgbClr val="333399"/>
                </a:solidFill>
              </a:rPr>
              <a:t>Apoyo para la toma de decisiones en materia de inversión.</a:t>
            </a:r>
          </a:p>
        </p:txBody>
      </p:sp>
      <p:sp>
        <p:nvSpPr>
          <p:cNvPr id="19481" name="Line 3"/>
          <p:cNvSpPr>
            <a:spLocks noChangeShapeType="1"/>
          </p:cNvSpPr>
          <p:nvPr/>
        </p:nvSpPr>
        <p:spPr bwMode="auto">
          <a:xfrm>
            <a:off x="971550" y="1844675"/>
            <a:ext cx="7632700" cy="0"/>
          </a:xfrm>
          <a:prstGeom prst="line">
            <a:avLst/>
          </a:prstGeom>
          <a:noFill/>
          <a:ln w="38100">
            <a:solidFill>
              <a:srgbClr val="969696"/>
            </a:solidFill>
            <a:round/>
            <a:headEnd/>
            <a:tailEnd/>
          </a:ln>
        </p:spPr>
        <p:txBody>
          <a:bodyPr/>
          <a:lstStyle/>
          <a:p>
            <a:endParaRPr lang="en-US"/>
          </a:p>
        </p:txBody>
      </p:sp>
      <p:sp>
        <p:nvSpPr>
          <p:cNvPr id="19482" name="Text Box 7"/>
          <p:cNvSpPr txBox="1">
            <a:spLocks noChangeArrowheads="1"/>
          </p:cNvSpPr>
          <p:nvPr/>
        </p:nvSpPr>
        <p:spPr bwMode="auto">
          <a:xfrm>
            <a:off x="179388" y="1268413"/>
            <a:ext cx="8496300" cy="523875"/>
          </a:xfrm>
          <a:prstGeom prst="rect">
            <a:avLst/>
          </a:prstGeom>
          <a:noFill/>
          <a:ln w="9525">
            <a:noFill/>
            <a:miter lim="800000"/>
            <a:headEnd/>
            <a:tailEnd/>
          </a:ln>
        </p:spPr>
        <p:txBody>
          <a:bodyPr>
            <a:spAutoFit/>
          </a:bodyPr>
          <a:lstStyle/>
          <a:p>
            <a:pPr algn="r" fontAlgn="base">
              <a:spcBef>
                <a:spcPct val="0"/>
              </a:spcBef>
            </a:pPr>
            <a:r>
              <a:rPr lang="es-ES" sz="2800" dirty="0">
                <a:solidFill>
                  <a:srgbClr val="336699"/>
                </a:solidFill>
                <a:cs typeface="Arial" charset="0"/>
              </a:rPr>
              <a:t>Visión general del </a:t>
            </a:r>
            <a:r>
              <a:rPr lang="es-ES" sz="2800" dirty="0" smtClean="0">
                <a:solidFill>
                  <a:srgbClr val="336699"/>
                </a:solidFill>
                <a:cs typeface="Arial" charset="0"/>
              </a:rPr>
              <a:t>SUIFP</a:t>
            </a:r>
            <a:r>
              <a:rPr lang="es-ES" sz="2800" dirty="0" smtClean="0">
                <a:solidFill>
                  <a:srgbClr val="336699"/>
                </a:solidFill>
              </a:rPr>
              <a:t>:</a:t>
            </a:r>
            <a:endParaRPr lang="es-ES" sz="2800" dirty="0">
              <a:solidFill>
                <a:srgbClr val="336699"/>
              </a:solidFill>
            </a:endParaRPr>
          </a:p>
        </p:txBody>
      </p:sp>
      <p:pic>
        <p:nvPicPr>
          <p:cNvPr id="19483" name="Picture 27"/>
          <p:cNvPicPr>
            <a:picLocks noChangeAspect="1" noChangeArrowheads="1"/>
          </p:cNvPicPr>
          <p:nvPr/>
        </p:nvPicPr>
        <p:blipFill>
          <a:blip r:embed="rId2" cstate="print"/>
          <a:srcRect/>
          <a:stretch>
            <a:fillRect/>
          </a:stretch>
        </p:blipFill>
        <p:spPr bwMode="auto">
          <a:xfrm>
            <a:off x="971600" y="2395339"/>
            <a:ext cx="7200800" cy="961653"/>
          </a:xfrm>
          <a:prstGeom prst="rect">
            <a:avLst/>
          </a:prstGeom>
          <a:noFill/>
          <a:ln w="9525" cap="flat" cmpd="sng" algn="ctr">
            <a:noFill/>
            <a:prstDash val="solid"/>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11188" y="2781300"/>
            <a:ext cx="7777162" cy="3946525"/>
          </a:xfrm>
          <a:prstGeom prst="rect">
            <a:avLst/>
          </a:prstGeom>
          <a:noFill/>
          <a:ln w="9525">
            <a:noFill/>
            <a:miter lim="800000"/>
            <a:headEnd/>
            <a:tailEnd/>
          </a:ln>
        </p:spPr>
        <p:txBody>
          <a:bodyPr lIns="108000" tIns="0" rIns="0" bIns="0" anchor="ctr" anchorCtr="1">
            <a:spAutoFit/>
          </a:bodyPr>
          <a:lstStyle/>
          <a:p>
            <a:pPr marL="180975" indent="-180975" algn="just" fontAlgn="base">
              <a:lnSpc>
                <a:spcPct val="150000"/>
              </a:lnSpc>
              <a:spcBef>
                <a:spcPct val="0"/>
              </a:spcBef>
              <a:buClr>
                <a:srgbClr val="336699"/>
              </a:buClr>
              <a:buFontTx/>
              <a:buChar char="•"/>
            </a:pPr>
            <a:r>
              <a:rPr lang="es-CO" sz="1900"/>
              <a:t>La unidad de trabajo es el proyecto de inversión</a:t>
            </a:r>
          </a:p>
          <a:p>
            <a:pPr marL="180975" indent="-180975" algn="just" fontAlgn="base">
              <a:lnSpc>
                <a:spcPct val="150000"/>
              </a:lnSpc>
              <a:spcBef>
                <a:spcPct val="0"/>
              </a:spcBef>
              <a:buClr>
                <a:srgbClr val="336699"/>
              </a:buClr>
              <a:buFontTx/>
              <a:buChar char="•"/>
            </a:pPr>
            <a:r>
              <a:rPr lang="es-CO" sz="1900"/>
              <a:t>La dimensión total de análisis es todo el horizonte de evaluación del proyecto</a:t>
            </a:r>
          </a:p>
          <a:p>
            <a:pPr marL="180975" indent="-180975" algn="just" fontAlgn="base">
              <a:lnSpc>
                <a:spcPct val="150000"/>
              </a:lnSpc>
              <a:spcBef>
                <a:spcPct val="0"/>
              </a:spcBef>
              <a:buClr>
                <a:srgbClr val="336699"/>
              </a:buClr>
              <a:buFontTx/>
              <a:buChar char="•"/>
            </a:pPr>
            <a:r>
              <a:rPr lang="es-CO" sz="1900"/>
              <a:t>El responsable de suministrar la información es el “Gerente del Proyecto”</a:t>
            </a:r>
            <a:endParaRPr lang="es-ES" sz="1900"/>
          </a:p>
          <a:p>
            <a:pPr marL="180975" indent="-180975" algn="just" fontAlgn="base">
              <a:lnSpc>
                <a:spcPct val="150000"/>
              </a:lnSpc>
              <a:spcBef>
                <a:spcPct val="0"/>
              </a:spcBef>
              <a:buClr>
                <a:srgbClr val="336699"/>
              </a:buClr>
              <a:buFontTx/>
              <a:buChar char="•"/>
            </a:pPr>
            <a:r>
              <a:rPr lang="es-CO" sz="1900"/>
              <a:t>La información es avalada por los diferentes actores en la cadena de toma de decisión de la inversión</a:t>
            </a:r>
          </a:p>
          <a:p>
            <a:pPr marL="180975" indent="-180975" algn="just" fontAlgn="base">
              <a:lnSpc>
                <a:spcPct val="150000"/>
              </a:lnSpc>
              <a:spcBef>
                <a:spcPct val="0"/>
              </a:spcBef>
              <a:buClr>
                <a:srgbClr val="336699"/>
              </a:buClr>
              <a:buFontTx/>
              <a:buChar char="•"/>
            </a:pPr>
            <a:r>
              <a:rPr lang="es-CO" sz="1900"/>
              <a:t>El uso de la información ayuda a mejorar la calidad de la misma.</a:t>
            </a:r>
            <a:endParaRPr lang="es-ES" sz="1900"/>
          </a:p>
          <a:p>
            <a:pPr marL="180975" indent="-180975" algn="just" fontAlgn="base">
              <a:lnSpc>
                <a:spcPct val="150000"/>
              </a:lnSpc>
              <a:spcBef>
                <a:spcPct val="0"/>
              </a:spcBef>
              <a:buClr>
                <a:srgbClr val="336699"/>
              </a:buClr>
              <a:buFontTx/>
              <a:buChar char="•"/>
            </a:pPr>
            <a:r>
              <a:rPr lang="es-CO" sz="1900"/>
              <a:t>Existen proyectos que contribuyen al desarrollo de políticas transversales (TIC, ACTI, Red Juntos, PNC, Desplazados).</a:t>
            </a:r>
            <a:endParaRPr lang="es-ES" sz="1900"/>
          </a:p>
          <a:p>
            <a:pPr marL="180975" indent="-180975" algn="just" fontAlgn="base">
              <a:lnSpc>
                <a:spcPct val="150000"/>
              </a:lnSpc>
              <a:spcBef>
                <a:spcPct val="0"/>
              </a:spcBef>
              <a:buClr>
                <a:srgbClr val="336699"/>
              </a:buClr>
              <a:buFontTx/>
              <a:buChar char="•"/>
            </a:pPr>
            <a:r>
              <a:rPr lang="es-CO" sz="1900"/>
              <a:t>El seguimiento se hace mensual, centrado en: avance financiero, físico y cronológico</a:t>
            </a:r>
            <a:endParaRPr lang="es-ES" sz="1900"/>
          </a:p>
        </p:txBody>
      </p:sp>
      <p:sp>
        <p:nvSpPr>
          <p:cNvPr id="20483" name="Text Box 2"/>
          <p:cNvSpPr txBox="1">
            <a:spLocks noChangeArrowheads="1"/>
          </p:cNvSpPr>
          <p:nvPr/>
        </p:nvSpPr>
        <p:spPr bwMode="auto">
          <a:xfrm>
            <a:off x="609600" y="2011363"/>
            <a:ext cx="7848600" cy="769937"/>
          </a:xfrm>
          <a:prstGeom prst="rect">
            <a:avLst/>
          </a:prstGeom>
          <a:noFill/>
          <a:ln w="9525">
            <a:noFill/>
            <a:miter lim="800000"/>
            <a:headEnd/>
            <a:tailEnd/>
          </a:ln>
        </p:spPr>
        <p:txBody>
          <a:bodyPr>
            <a:spAutoFit/>
          </a:bodyPr>
          <a:lstStyle/>
          <a:p>
            <a:pPr algn="just" fontAlgn="base">
              <a:spcBef>
                <a:spcPct val="0"/>
              </a:spcBef>
            </a:pPr>
            <a:r>
              <a:rPr lang="es-CO" sz="2200" b="1"/>
              <a:t>Para una adecuada lectura de la información del sistema, se debe tener presente:</a:t>
            </a:r>
            <a:endParaRPr lang="es-ES" sz="2200" b="1"/>
          </a:p>
        </p:txBody>
      </p:sp>
      <p:sp>
        <p:nvSpPr>
          <p:cNvPr id="20484" name="Line 3"/>
          <p:cNvSpPr>
            <a:spLocks noChangeShapeType="1"/>
          </p:cNvSpPr>
          <p:nvPr/>
        </p:nvSpPr>
        <p:spPr bwMode="auto">
          <a:xfrm>
            <a:off x="971550" y="1844675"/>
            <a:ext cx="7632700" cy="0"/>
          </a:xfrm>
          <a:prstGeom prst="line">
            <a:avLst/>
          </a:prstGeom>
          <a:noFill/>
          <a:ln w="38100">
            <a:solidFill>
              <a:srgbClr val="969696"/>
            </a:solidFill>
            <a:round/>
            <a:headEnd/>
            <a:tailEnd/>
          </a:ln>
        </p:spPr>
        <p:txBody>
          <a:bodyPr/>
          <a:lstStyle/>
          <a:p>
            <a:endParaRPr lang="en-US"/>
          </a:p>
        </p:txBody>
      </p:sp>
      <p:sp>
        <p:nvSpPr>
          <p:cNvPr id="20485" name="Text Box 7"/>
          <p:cNvSpPr txBox="1">
            <a:spLocks noChangeArrowheads="1"/>
          </p:cNvSpPr>
          <p:nvPr/>
        </p:nvSpPr>
        <p:spPr bwMode="auto">
          <a:xfrm>
            <a:off x="179388" y="1268413"/>
            <a:ext cx="8496300" cy="523875"/>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cs typeface="Arial" charset="0"/>
              </a:rPr>
              <a:t>Consideraciones generales</a:t>
            </a:r>
            <a:r>
              <a:rPr lang="es-ES" sz="2800">
                <a:solidFill>
                  <a:srgbClr val="336699"/>
                </a:solidFill>
              </a:rPr>
              <a: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357333" y="1354244"/>
          <a:ext cx="8673718" cy="5387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3 CuadroTexto"/>
          <p:cNvSpPr txBox="1">
            <a:spLocks noChangeArrowheads="1"/>
          </p:cNvSpPr>
          <p:nvPr/>
        </p:nvSpPr>
        <p:spPr bwMode="auto">
          <a:xfrm rot="-5400000">
            <a:off x="3003550" y="5934075"/>
            <a:ext cx="981075" cy="581025"/>
          </a:xfrm>
          <a:prstGeom prst="rect">
            <a:avLst/>
          </a:prstGeom>
          <a:noFill/>
          <a:ln w="9525">
            <a:noFill/>
            <a:miter lim="800000"/>
            <a:headEnd/>
            <a:tailEnd/>
          </a:ln>
        </p:spPr>
        <p:txBody>
          <a:bodyPr>
            <a:spAutoFit/>
          </a:bodyPr>
          <a:lstStyle/>
          <a:p>
            <a:pPr algn="ctr"/>
            <a:r>
              <a:rPr lang="es-CO" sz="1600"/>
              <a:t>29 de julio</a:t>
            </a:r>
          </a:p>
        </p:txBody>
      </p:sp>
      <p:sp>
        <p:nvSpPr>
          <p:cNvPr id="6" name="4 CuadroTexto"/>
          <p:cNvSpPr txBox="1">
            <a:spLocks noChangeArrowheads="1"/>
          </p:cNvSpPr>
          <p:nvPr/>
        </p:nvSpPr>
        <p:spPr bwMode="auto">
          <a:xfrm rot="-5400000">
            <a:off x="133350" y="5581650"/>
            <a:ext cx="1500188" cy="338138"/>
          </a:xfrm>
          <a:prstGeom prst="rect">
            <a:avLst/>
          </a:prstGeom>
          <a:noFill/>
          <a:ln w="9525">
            <a:noFill/>
            <a:miter lim="800000"/>
            <a:headEnd/>
            <a:tailEnd/>
          </a:ln>
        </p:spPr>
        <p:txBody>
          <a:bodyPr>
            <a:spAutoFit/>
          </a:bodyPr>
          <a:lstStyle/>
          <a:p>
            <a:pPr algn="ctr"/>
            <a:r>
              <a:rPr lang="es-CO" sz="1600"/>
              <a:t>15 de Julio</a:t>
            </a:r>
          </a:p>
        </p:txBody>
      </p:sp>
      <p:sp>
        <p:nvSpPr>
          <p:cNvPr id="7" name="6 CuadroTexto"/>
          <p:cNvSpPr txBox="1">
            <a:spLocks noChangeArrowheads="1"/>
          </p:cNvSpPr>
          <p:nvPr/>
        </p:nvSpPr>
        <p:spPr bwMode="auto">
          <a:xfrm rot="-5400000">
            <a:off x="-223837" y="3581400"/>
            <a:ext cx="2214562" cy="338138"/>
          </a:xfrm>
          <a:prstGeom prst="rect">
            <a:avLst/>
          </a:prstGeom>
          <a:noFill/>
          <a:ln w="9525">
            <a:noFill/>
            <a:miter lim="800000"/>
            <a:headEnd/>
            <a:tailEnd/>
          </a:ln>
        </p:spPr>
        <p:txBody>
          <a:bodyPr>
            <a:spAutoFit/>
          </a:bodyPr>
          <a:lstStyle/>
          <a:p>
            <a:pPr algn="ctr"/>
            <a:r>
              <a:rPr lang="es-CO" sz="1600"/>
              <a:t>Abril, Mayo y Junio</a:t>
            </a:r>
          </a:p>
        </p:txBody>
      </p:sp>
      <p:sp>
        <p:nvSpPr>
          <p:cNvPr id="8" name="7 CuadroTexto"/>
          <p:cNvSpPr txBox="1">
            <a:spLocks noChangeArrowheads="1"/>
          </p:cNvSpPr>
          <p:nvPr/>
        </p:nvSpPr>
        <p:spPr bwMode="auto">
          <a:xfrm rot="-5400000">
            <a:off x="2867025" y="3189288"/>
            <a:ext cx="1298575" cy="336550"/>
          </a:xfrm>
          <a:prstGeom prst="rect">
            <a:avLst/>
          </a:prstGeom>
          <a:noFill/>
          <a:ln w="9525">
            <a:noFill/>
            <a:miter lim="800000"/>
            <a:headEnd/>
            <a:tailEnd/>
          </a:ln>
        </p:spPr>
        <p:txBody>
          <a:bodyPr>
            <a:spAutoFit/>
          </a:bodyPr>
          <a:lstStyle/>
          <a:p>
            <a:r>
              <a:rPr lang="es-CO" sz="1600"/>
              <a:t>15 de Sept.</a:t>
            </a:r>
          </a:p>
        </p:txBody>
      </p:sp>
      <p:sp>
        <p:nvSpPr>
          <p:cNvPr id="9" name="9 CuadroTexto"/>
          <p:cNvSpPr txBox="1">
            <a:spLocks noChangeArrowheads="1"/>
          </p:cNvSpPr>
          <p:nvPr/>
        </p:nvSpPr>
        <p:spPr bwMode="auto">
          <a:xfrm rot="-5400000">
            <a:off x="7807326" y="2930525"/>
            <a:ext cx="1357312" cy="338137"/>
          </a:xfrm>
          <a:prstGeom prst="rect">
            <a:avLst/>
          </a:prstGeom>
          <a:noFill/>
          <a:ln w="9525">
            <a:noFill/>
            <a:miter lim="800000"/>
            <a:headEnd/>
            <a:tailEnd/>
          </a:ln>
        </p:spPr>
        <p:txBody>
          <a:bodyPr>
            <a:spAutoFit/>
          </a:bodyPr>
          <a:lstStyle/>
          <a:p>
            <a:r>
              <a:rPr lang="es-CO" sz="1600"/>
              <a:t>20 de Oct.</a:t>
            </a:r>
          </a:p>
        </p:txBody>
      </p:sp>
      <p:sp>
        <p:nvSpPr>
          <p:cNvPr id="10" name="10 CuadroTexto"/>
          <p:cNvSpPr txBox="1">
            <a:spLocks noChangeArrowheads="1"/>
          </p:cNvSpPr>
          <p:nvPr/>
        </p:nvSpPr>
        <p:spPr bwMode="auto">
          <a:xfrm rot="-5400000">
            <a:off x="7878763" y="5667375"/>
            <a:ext cx="1357312" cy="338138"/>
          </a:xfrm>
          <a:prstGeom prst="rect">
            <a:avLst/>
          </a:prstGeom>
          <a:noFill/>
          <a:ln w="9525">
            <a:noFill/>
            <a:miter lim="800000"/>
            <a:headEnd/>
            <a:tailEnd/>
          </a:ln>
        </p:spPr>
        <p:txBody>
          <a:bodyPr>
            <a:spAutoFit/>
          </a:bodyPr>
          <a:lstStyle/>
          <a:p>
            <a:r>
              <a:rPr lang="es-CO" sz="1600"/>
              <a:t>31 de Dic.</a:t>
            </a:r>
          </a:p>
        </p:txBody>
      </p:sp>
      <p:sp>
        <p:nvSpPr>
          <p:cNvPr id="11" name="11 CuadroTexto"/>
          <p:cNvSpPr txBox="1">
            <a:spLocks noChangeArrowheads="1"/>
          </p:cNvSpPr>
          <p:nvPr/>
        </p:nvSpPr>
        <p:spPr bwMode="auto">
          <a:xfrm rot="-5400000">
            <a:off x="251619" y="1750804"/>
            <a:ext cx="1446213" cy="338554"/>
          </a:xfrm>
          <a:prstGeom prst="rect">
            <a:avLst/>
          </a:prstGeom>
          <a:noFill/>
          <a:ln w="9525">
            <a:noFill/>
            <a:miter lim="800000"/>
            <a:headEnd/>
            <a:tailEnd/>
          </a:ln>
        </p:spPr>
        <p:txBody>
          <a:bodyPr>
            <a:spAutoFit/>
          </a:bodyPr>
          <a:lstStyle/>
          <a:p>
            <a:pPr algn="ctr"/>
            <a:r>
              <a:rPr lang="es-CO" sz="1600" dirty="0"/>
              <a:t>1 Ene. – </a:t>
            </a:r>
            <a:r>
              <a:rPr lang="es-CO" sz="1600" dirty="0" smtClean="0"/>
              <a:t>1 </a:t>
            </a:r>
            <a:r>
              <a:rPr lang="es-CO" sz="1600" dirty="0"/>
              <a:t>Junio</a:t>
            </a:r>
          </a:p>
        </p:txBody>
      </p:sp>
      <p:sp>
        <p:nvSpPr>
          <p:cNvPr id="12" name="8 CuadroTexto"/>
          <p:cNvSpPr txBox="1">
            <a:spLocks noChangeArrowheads="1"/>
          </p:cNvSpPr>
          <p:nvPr/>
        </p:nvSpPr>
        <p:spPr bwMode="auto">
          <a:xfrm rot="-5400000">
            <a:off x="2838451" y="1778000"/>
            <a:ext cx="1357312" cy="338137"/>
          </a:xfrm>
          <a:prstGeom prst="rect">
            <a:avLst/>
          </a:prstGeom>
          <a:noFill/>
          <a:ln w="9525">
            <a:noFill/>
            <a:miter lim="800000"/>
            <a:headEnd/>
            <a:tailEnd/>
          </a:ln>
        </p:spPr>
        <p:txBody>
          <a:bodyPr>
            <a:spAutoFit/>
          </a:bodyPr>
          <a:lstStyle/>
          <a:p>
            <a:r>
              <a:rPr lang="es-CO" sz="1600"/>
              <a:t>30  de Sept.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3"/>
          <p:cNvSpPr>
            <a:spLocks noChangeShapeType="1"/>
          </p:cNvSpPr>
          <p:nvPr/>
        </p:nvSpPr>
        <p:spPr bwMode="auto">
          <a:xfrm>
            <a:off x="1187450" y="2205038"/>
            <a:ext cx="7056438" cy="0"/>
          </a:xfrm>
          <a:prstGeom prst="line">
            <a:avLst/>
          </a:prstGeom>
          <a:noFill/>
          <a:ln w="38100">
            <a:solidFill>
              <a:srgbClr val="969696"/>
            </a:solidFill>
            <a:round/>
            <a:headEnd/>
            <a:tailEnd/>
          </a:ln>
        </p:spPr>
        <p:txBody>
          <a:bodyPr/>
          <a:lstStyle/>
          <a:p>
            <a:endParaRPr lang="en-US"/>
          </a:p>
        </p:txBody>
      </p:sp>
      <p:sp>
        <p:nvSpPr>
          <p:cNvPr id="4099" name="Text Box 7"/>
          <p:cNvSpPr txBox="1">
            <a:spLocks noChangeArrowheads="1"/>
          </p:cNvSpPr>
          <p:nvPr/>
        </p:nvSpPr>
        <p:spPr bwMode="auto">
          <a:xfrm>
            <a:off x="1258888" y="1547813"/>
            <a:ext cx="6985000" cy="585787"/>
          </a:xfrm>
          <a:prstGeom prst="rect">
            <a:avLst/>
          </a:prstGeom>
          <a:noFill/>
          <a:ln w="9525">
            <a:noFill/>
            <a:miter lim="800000"/>
            <a:headEnd/>
            <a:tailEnd/>
          </a:ln>
        </p:spPr>
        <p:txBody>
          <a:bodyPr>
            <a:spAutoFit/>
          </a:bodyPr>
          <a:lstStyle/>
          <a:p>
            <a:pPr algn="r" fontAlgn="base">
              <a:spcBef>
                <a:spcPct val="0"/>
              </a:spcBef>
            </a:pPr>
            <a:r>
              <a:rPr lang="es-ES" sz="3200">
                <a:solidFill>
                  <a:srgbClr val="336699"/>
                </a:solidFill>
              </a:rPr>
              <a:t>Contenido:</a:t>
            </a:r>
          </a:p>
        </p:txBody>
      </p:sp>
      <p:sp>
        <p:nvSpPr>
          <p:cNvPr id="4100" name="4 CuadroTexto"/>
          <p:cNvSpPr txBox="1">
            <a:spLocks noChangeArrowheads="1"/>
          </p:cNvSpPr>
          <p:nvPr/>
        </p:nvSpPr>
        <p:spPr bwMode="auto">
          <a:xfrm>
            <a:off x="900113" y="2349500"/>
            <a:ext cx="7272337" cy="4554538"/>
          </a:xfrm>
          <a:prstGeom prst="rect">
            <a:avLst/>
          </a:prstGeom>
          <a:noFill/>
          <a:ln w="9525">
            <a:noFill/>
            <a:miter lim="800000"/>
            <a:headEnd/>
            <a:tailEnd/>
          </a:ln>
        </p:spPr>
        <p:txBody>
          <a:bodyPr>
            <a:spAutoFit/>
          </a:bodyPr>
          <a:lstStyle/>
          <a:p>
            <a:pPr marL="271463" indent="-271463" algn="just">
              <a:buClr>
                <a:srgbClr val="336699"/>
              </a:buClr>
              <a:buFont typeface="Arial" charset="0"/>
              <a:buChar char="•"/>
            </a:pPr>
            <a:r>
              <a:rPr lang="es-CO" sz="2500" dirty="0"/>
              <a:t>Objetivo de la reunión</a:t>
            </a:r>
          </a:p>
          <a:p>
            <a:pPr marL="271463" indent="-271463" algn="just">
              <a:buClr>
                <a:srgbClr val="336699"/>
              </a:buClr>
              <a:buFont typeface="Arial" charset="0"/>
              <a:buChar char="•"/>
            </a:pPr>
            <a:r>
              <a:rPr lang="es-CO" sz="2500" dirty="0"/>
              <a:t>Estructura general  de la inversión pública</a:t>
            </a:r>
            <a:r>
              <a:rPr lang="es-ES" sz="2500" dirty="0"/>
              <a:t> y su relación con los proyectos de inversión.</a:t>
            </a:r>
          </a:p>
          <a:p>
            <a:pPr marL="271463" indent="-271463" algn="just">
              <a:buClr>
                <a:srgbClr val="336699"/>
              </a:buClr>
              <a:buFont typeface="Arial" charset="0"/>
              <a:buChar char="•"/>
            </a:pPr>
            <a:r>
              <a:rPr lang="es-ES" sz="2500" dirty="0"/>
              <a:t>El Sistema Unificado de Inversión y Finanzas Públicas SUIFP.</a:t>
            </a:r>
          </a:p>
          <a:p>
            <a:pPr marL="271463" indent="-271463" algn="just">
              <a:buClr>
                <a:srgbClr val="336699"/>
              </a:buClr>
              <a:buFont typeface="Arial" charset="0"/>
              <a:buChar char="•"/>
            </a:pPr>
            <a:r>
              <a:rPr lang="es-ES" sz="2500" dirty="0"/>
              <a:t>Aspectos importantes sobre TIC</a:t>
            </a:r>
          </a:p>
          <a:p>
            <a:pPr marL="271463" indent="-271463" algn="just">
              <a:buClr>
                <a:srgbClr val="336699"/>
              </a:buClr>
              <a:buFont typeface="Arial" charset="0"/>
              <a:buChar char="•"/>
            </a:pPr>
            <a:r>
              <a:rPr lang="es-ES" sz="2500" dirty="0"/>
              <a:t>Procesos a desarrollar para las vigencias 2011-2012</a:t>
            </a:r>
          </a:p>
          <a:p>
            <a:pPr marL="271463" indent="-271463" algn="just">
              <a:buClr>
                <a:srgbClr val="336699"/>
              </a:buClr>
              <a:buFont typeface="Arial" charset="0"/>
              <a:buChar char="•"/>
            </a:pPr>
            <a:r>
              <a:rPr lang="es-ES" sz="2600" dirty="0"/>
              <a:t>Recomendaciones para el efectivo desarrollo de los procesos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7"/>
          <p:cNvSpPr txBox="1">
            <a:spLocks noChangeArrowheads="1"/>
          </p:cNvSpPr>
          <p:nvPr/>
        </p:nvSpPr>
        <p:spPr bwMode="auto">
          <a:xfrm>
            <a:off x="34925" y="1314450"/>
            <a:ext cx="2376488" cy="274638"/>
          </a:xfrm>
          <a:prstGeom prst="rect">
            <a:avLst/>
          </a:prstGeom>
          <a:noFill/>
          <a:ln w="9525">
            <a:noFill/>
            <a:miter lim="800000"/>
            <a:headEnd/>
            <a:tailEnd/>
          </a:ln>
        </p:spPr>
        <p:txBody>
          <a:bodyPr>
            <a:spAutoFit/>
          </a:bodyPr>
          <a:lstStyle/>
          <a:p>
            <a:r>
              <a:rPr lang="es-CO" sz="1200" b="1"/>
              <a:t>Entidad  Responsable</a:t>
            </a:r>
          </a:p>
        </p:txBody>
      </p:sp>
      <p:sp>
        <p:nvSpPr>
          <p:cNvPr id="22531" name="Text Box 8"/>
          <p:cNvSpPr txBox="1">
            <a:spLocks noChangeArrowheads="1"/>
          </p:cNvSpPr>
          <p:nvPr/>
        </p:nvSpPr>
        <p:spPr bwMode="auto">
          <a:xfrm>
            <a:off x="2627313" y="1228725"/>
            <a:ext cx="2087562" cy="457200"/>
          </a:xfrm>
          <a:prstGeom prst="rect">
            <a:avLst/>
          </a:prstGeom>
          <a:noFill/>
          <a:ln w="9525">
            <a:noFill/>
            <a:miter lim="800000"/>
            <a:headEnd/>
            <a:tailEnd/>
          </a:ln>
        </p:spPr>
        <p:txBody>
          <a:bodyPr>
            <a:spAutoFit/>
          </a:bodyPr>
          <a:lstStyle/>
          <a:p>
            <a:r>
              <a:rPr lang="es-CO" sz="1200" b="1" dirty="0"/>
              <a:t>Entidad   Ejecutora o Financiadora</a:t>
            </a:r>
          </a:p>
        </p:txBody>
      </p:sp>
      <p:sp>
        <p:nvSpPr>
          <p:cNvPr id="4" name="3 Rectángulo redondeado"/>
          <p:cNvSpPr/>
          <p:nvPr/>
        </p:nvSpPr>
        <p:spPr>
          <a:xfrm>
            <a:off x="429700" y="2552169"/>
            <a:ext cx="1589651" cy="49446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200" b="1" dirty="0">
                <a:solidFill>
                  <a:schemeClr val="tx1"/>
                </a:solidFill>
              </a:rPr>
              <a:t>ACTUALIZACION   * </a:t>
            </a:r>
            <a:r>
              <a:rPr lang="es-ES" sz="1200" b="1" dirty="0">
                <a:solidFill>
                  <a:srgbClr val="FF0000"/>
                </a:solidFill>
              </a:rPr>
              <a:t>FICHA</a:t>
            </a:r>
          </a:p>
        </p:txBody>
      </p:sp>
      <p:sp>
        <p:nvSpPr>
          <p:cNvPr id="2" name="3 Rectángulo redondeado">
            <a:hlinkClick r:id="rId3" action="ppaction://hlinksldjump"/>
          </p:cNvPr>
          <p:cNvSpPr/>
          <p:nvPr/>
        </p:nvSpPr>
        <p:spPr>
          <a:xfrm>
            <a:off x="426697" y="4496857"/>
            <a:ext cx="1450958" cy="49446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400" b="1">
                <a:solidFill>
                  <a:schemeClr val="tx1"/>
                </a:solidFill>
              </a:rPr>
              <a:t>FILTROS</a:t>
            </a:r>
          </a:p>
        </p:txBody>
      </p:sp>
      <p:sp>
        <p:nvSpPr>
          <p:cNvPr id="3" name="3 Rectángulo redondeado"/>
          <p:cNvSpPr/>
          <p:nvPr/>
        </p:nvSpPr>
        <p:spPr>
          <a:xfrm>
            <a:off x="428215" y="5377755"/>
            <a:ext cx="1521067" cy="80589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200" b="1" dirty="0">
                <a:solidFill>
                  <a:srgbClr val="FF0000"/>
                </a:solidFill>
              </a:rPr>
              <a:t>PROYECTOS REGISTRADO - ACTUALIZADO</a:t>
            </a:r>
          </a:p>
        </p:txBody>
      </p:sp>
      <p:sp>
        <p:nvSpPr>
          <p:cNvPr id="5" name="3 Rectángulo redondeado"/>
          <p:cNvSpPr/>
          <p:nvPr/>
        </p:nvSpPr>
        <p:spPr>
          <a:xfrm>
            <a:off x="2599261" y="2484222"/>
            <a:ext cx="2004211" cy="55729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200" b="1" dirty="0">
                <a:solidFill>
                  <a:srgbClr val="FF0000"/>
                </a:solidFill>
              </a:rPr>
              <a:t>PROYECTOS REGISTRADO - ACTUALIZADO</a:t>
            </a:r>
          </a:p>
        </p:txBody>
      </p:sp>
      <p:cxnSp>
        <p:nvCxnSpPr>
          <p:cNvPr id="69662" name="AutoShape 30"/>
          <p:cNvCxnSpPr>
            <a:cxnSpLocks noChangeShapeType="1"/>
          </p:cNvCxnSpPr>
          <p:nvPr/>
        </p:nvCxnSpPr>
        <p:spPr bwMode="auto">
          <a:xfrm flipV="1">
            <a:off x="1979613" y="2776538"/>
            <a:ext cx="576262" cy="3024187"/>
          </a:xfrm>
          <a:prstGeom prst="bentConnector3">
            <a:avLst>
              <a:gd name="adj1" fmla="val 49861"/>
            </a:avLst>
          </a:prstGeom>
          <a:noFill/>
          <a:ln w="9525">
            <a:solidFill>
              <a:schemeClr val="tx1"/>
            </a:solidFill>
            <a:miter lim="800000"/>
            <a:headEnd/>
            <a:tailEnd type="triangle" w="med" len="med"/>
          </a:ln>
        </p:spPr>
      </p:cxnSp>
      <p:sp>
        <p:nvSpPr>
          <p:cNvPr id="69666" name="Text Box 34"/>
          <p:cNvSpPr txBox="1">
            <a:spLocks noChangeArrowheads="1"/>
          </p:cNvSpPr>
          <p:nvPr/>
        </p:nvSpPr>
        <p:spPr bwMode="auto">
          <a:xfrm>
            <a:off x="2484438" y="3100388"/>
            <a:ext cx="2449512" cy="517525"/>
          </a:xfrm>
          <a:prstGeom prst="rect">
            <a:avLst/>
          </a:prstGeom>
          <a:noFill/>
          <a:ln w="9525">
            <a:noFill/>
            <a:miter lim="800000"/>
            <a:headEnd/>
            <a:tailEnd/>
          </a:ln>
        </p:spPr>
        <p:txBody>
          <a:bodyPr>
            <a:spAutoFit/>
          </a:bodyPr>
          <a:lstStyle/>
          <a:p>
            <a:r>
              <a:rPr lang="es-CO" sz="1400"/>
              <a:t>Candidatos para Asignación Recursos</a:t>
            </a:r>
          </a:p>
        </p:txBody>
      </p:sp>
      <p:sp>
        <p:nvSpPr>
          <p:cNvPr id="6" name="3 Rectángulo redondeado"/>
          <p:cNvSpPr/>
          <p:nvPr/>
        </p:nvSpPr>
        <p:spPr>
          <a:xfrm>
            <a:off x="2536798" y="3715088"/>
            <a:ext cx="2418770" cy="68159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200" b="1" dirty="0">
                <a:solidFill>
                  <a:schemeClr val="tx1"/>
                </a:solidFill>
              </a:rPr>
              <a:t>ELABORACION ANTEPROYECTO (entidad) </a:t>
            </a:r>
            <a:r>
              <a:rPr lang="es-ES" sz="1200" b="1" dirty="0" err="1">
                <a:solidFill>
                  <a:schemeClr val="tx1"/>
                </a:solidFill>
              </a:rPr>
              <a:t>Distrib</a:t>
            </a:r>
            <a:r>
              <a:rPr lang="es-ES" sz="1200" b="1" dirty="0">
                <a:solidFill>
                  <a:schemeClr val="tx1"/>
                </a:solidFill>
              </a:rPr>
              <a:t>, Fuentes, Regional.</a:t>
            </a:r>
          </a:p>
        </p:txBody>
      </p:sp>
      <p:sp>
        <p:nvSpPr>
          <p:cNvPr id="7" name="3 Rectángulo redondeado"/>
          <p:cNvSpPr/>
          <p:nvPr/>
        </p:nvSpPr>
        <p:spPr>
          <a:xfrm>
            <a:off x="2468261" y="4709343"/>
            <a:ext cx="2460930" cy="43299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200" b="1" dirty="0">
                <a:solidFill>
                  <a:schemeClr val="tx1"/>
                </a:solidFill>
              </a:rPr>
              <a:t>REVISION ANTEPROYECTO Y ELABORACION POAI (DNP)</a:t>
            </a:r>
          </a:p>
        </p:txBody>
      </p:sp>
      <p:sp>
        <p:nvSpPr>
          <p:cNvPr id="69673" name="Text Box 41"/>
          <p:cNvSpPr txBox="1">
            <a:spLocks noChangeArrowheads="1"/>
          </p:cNvSpPr>
          <p:nvPr/>
        </p:nvSpPr>
        <p:spPr bwMode="auto">
          <a:xfrm>
            <a:off x="2411413" y="5260975"/>
            <a:ext cx="2736850" cy="517525"/>
          </a:xfrm>
          <a:prstGeom prst="rect">
            <a:avLst/>
          </a:prstGeom>
          <a:noFill/>
          <a:ln w="9525">
            <a:noFill/>
            <a:miter lim="800000"/>
            <a:headEnd/>
            <a:tailEnd/>
          </a:ln>
        </p:spPr>
        <p:txBody>
          <a:bodyPr>
            <a:spAutoFit/>
          </a:bodyPr>
          <a:lstStyle/>
          <a:p>
            <a:r>
              <a:rPr lang="es-CO" sz="1400"/>
              <a:t>Cód-Pres y envio Hacienda Congreso</a:t>
            </a:r>
          </a:p>
        </p:txBody>
      </p:sp>
      <p:sp>
        <p:nvSpPr>
          <p:cNvPr id="8" name="3 Rectángulo redondeado"/>
          <p:cNvSpPr/>
          <p:nvPr/>
        </p:nvSpPr>
        <p:spPr>
          <a:xfrm>
            <a:off x="2882112" y="5787016"/>
            <a:ext cx="1796931" cy="371532"/>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200" b="1">
                <a:solidFill>
                  <a:schemeClr val="tx1"/>
                </a:solidFill>
              </a:rPr>
              <a:t>MODIFICACIONES LEY-DECRETO</a:t>
            </a:r>
          </a:p>
        </p:txBody>
      </p:sp>
      <p:sp>
        <p:nvSpPr>
          <p:cNvPr id="9" name="3 Rectángulo redondeado"/>
          <p:cNvSpPr/>
          <p:nvPr/>
        </p:nvSpPr>
        <p:spPr>
          <a:xfrm>
            <a:off x="2953652" y="6431302"/>
            <a:ext cx="1728346" cy="31006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400" b="1" dirty="0">
                <a:solidFill>
                  <a:srgbClr val="FF0000"/>
                </a:solidFill>
              </a:rPr>
              <a:t>DECRETO</a:t>
            </a:r>
          </a:p>
        </p:txBody>
      </p:sp>
      <p:sp>
        <p:nvSpPr>
          <p:cNvPr id="10" name="3 Rectángulo redondeado"/>
          <p:cNvSpPr/>
          <p:nvPr/>
        </p:nvSpPr>
        <p:spPr>
          <a:xfrm>
            <a:off x="5471529" y="2477318"/>
            <a:ext cx="1659762" cy="43299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400" b="1">
                <a:solidFill>
                  <a:srgbClr val="FF0000"/>
                </a:solidFill>
              </a:rPr>
              <a:t>PROYECTOS DECRETO</a:t>
            </a:r>
          </a:p>
        </p:txBody>
      </p:sp>
      <p:cxnSp>
        <p:nvCxnSpPr>
          <p:cNvPr id="69683" name="AutoShape 51"/>
          <p:cNvCxnSpPr>
            <a:cxnSpLocks noChangeShapeType="1"/>
          </p:cNvCxnSpPr>
          <p:nvPr/>
        </p:nvCxnSpPr>
        <p:spPr bwMode="auto">
          <a:xfrm flipV="1">
            <a:off x="4660900" y="2705100"/>
            <a:ext cx="774700" cy="3881438"/>
          </a:xfrm>
          <a:prstGeom prst="bentConnector3">
            <a:avLst>
              <a:gd name="adj1" fmla="val 50000"/>
            </a:avLst>
          </a:prstGeom>
          <a:noFill/>
          <a:ln w="9525">
            <a:solidFill>
              <a:schemeClr val="tx1"/>
            </a:solidFill>
            <a:miter lim="800000"/>
            <a:headEnd/>
            <a:tailEnd type="triangle" w="med" len="med"/>
          </a:ln>
        </p:spPr>
      </p:cxnSp>
      <p:sp>
        <p:nvSpPr>
          <p:cNvPr id="11" name="3 Rectángulo redondeado"/>
          <p:cNvSpPr/>
          <p:nvPr/>
        </p:nvSpPr>
        <p:spPr>
          <a:xfrm>
            <a:off x="5429256" y="3604205"/>
            <a:ext cx="1935626" cy="812493"/>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200" b="1">
                <a:solidFill>
                  <a:schemeClr val="tx1"/>
                </a:solidFill>
              </a:rPr>
              <a:t>MODIFICACIONES AL PRESUPUESTO</a:t>
            </a:r>
          </a:p>
        </p:txBody>
      </p:sp>
      <p:sp>
        <p:nvSpPr>
          <p:cNvPr id="69687" name="Text Box 55"/>
          <p:cNvSpPr txBox="1">
            <a:spLocks noChangeArrowheads="1"/>
          </p:cNvSpPr>
          <p:nvPr/>
        </p:nvSpPr>
        <p:spPr bwMode="auto">
          <a:xfrm>
            <a:off x="395288" y="3748088"/>
            <a:ext cx="1511300" cy="517525"/>
          </a:xfrm>
          <a:prstGeom prst="rect">
            <a:avLst/>
          </a:prstGeom>
          <a:noFill/>
          <a:ln w="9525">
            <a:noFill/>
            <a:miter lim="800000"/>
            <a:headEnd/>
            <a:tailEnd/>
          </a:ln>
        </p:spPr>
        <p:txBody>
          <a:bodyPr>
            <a:spAutoFit/>
          </a:bodyPr>
          <a:lstStyle/>
          <a:p>
            <a:r>
              <a:rPr lang="es-CO" sz="1400" b="1">
                <a:solidFill>
                  <a:srgbClr val="0066CC"/>
                </a:solidFill>
              </a:rPr>
              <a:t>* Con trámites presup.</a:t>
            </a:r>
          </a:p>
        </p:txBody>
      </p:sp>
      <p:sp>
        <p:nvSpPr>
          <p:cNvPr id="69688" name="Text Box 56"/>
          <p:cNvSpPr txBox="1">
            <a:spLocks noChangeArrowheads="1"/>
          </p:cNvSpPr>
          <p:nvPr/>
        </p:nvSpPr>
        <p:spPr bwMode="auto">
          <a:xfrm>
            <a:off x="250825" y="3244850"/>
            <a:ext cx="1836738" cy="304800"/>
          </a:xfrm>
          <a:prstGeom prst="rect">
            <a:avLst/>
          </a:prstGeom>
          <a:noFill/>
          <a:ln w="9525">
            <a:noFill/>
            <a:miter lim="800000"/>
            <a:headEnd/>
            <a:tailEnd/>
          </a:ln>
        </p:spPr>
        <p:txBody>
          <a:bodyPr>
            <a:spAutoFit/>
          </a:bodyPr>
          <a:lstStyle/>
          <a:p>
            <a:r>
              <a:rPr lang="es-CO" sz="1400"/>
              <a:t>Sin trámites presup.</a:t>
            </a:r>
          </a:p>
        </p:txBody>
      </p:sp>
      <p:sp>
        <p:nvSpPr>
          <p:cNvPr id="69693" name="Text Box 61"/>
          <p:cNvSpPr txBox="1">
            <a:spLocks noChangeArrowheads="1"/>
          </p:cNvSpPr>
          <p:nvPr/>
        </p:nvSpPr>
        <p:spPr bwMode="auto">
          <a:xfrm>
            <a:off x="7523163" y="4318000"/>
            <a:ext cx="1512887" cy="942975"/>
          </a:xfrm>
          <a:prstGeom prst="rect">
            <a:avLst/>
          </a:prstGeom>
          <a:noFill/>
          <a:ln w="9525">
            <a:noFill/>
            <a:miter lim="800000"/>
            <a:headEnd/>
            <a:tailEnd/>
          </a:ln>
        </p:spPr>
        <p:txBody>
          <a:bodyPr>
            <a:spAutoFit/>
          </a:bodyPr>
          <a:lstStyle/>
          <a:p>
            <a:r>
              <a:rPr lang="es-CO" sz="1400"/>
              <a:t>Actividades</a:t>
            </a:r>
          </a:p>
          <a:p>
            <a:r>
              <a:rPr lang="es-CO" sz="1400"/>
              <a:t>Indicadores</a:t>
            </a:r>
          </a:p>
          <a:p>
            <a:r>
              <a:rPr lang="es-CO" sz="1400"/>
              <a:t>Regionalización</a:t>
            </a:r>
          </a:p>
        </p:txBody>
      </p:sp>
      <p:sp>
        <p:nvSpPr>
          <p:cNvPr id="12" name="3 Rectángulo redondeado"/>
          <p:cNvSpPr/>
          <p:nvPr/>
        </p:nvSpPr>
        <p:spPr>
          <a:xfrm>
            <a:off x="7483167" y="2477318"/>
            <a:ext cx="1452482" cy="43299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400" b="1">
                <a:solidFill>
                  <a:srgbClr val="FF0000"/>
                </a:solidFill>
              </a:rPr>
              <a:t>PROYECTOS DECRETO</a:t>
            </a:r>
          </a:p>
        </p:txBody>
      </p:sp>
      <p:cxnSp>
        <p:nvCxnSpPr>
          <p:cNvPr id="22572" name="AutoShape 65"/>
          <p:cNvCxnSpPr>
            <a:cxnSpLocks noChangeShapeType="1"/>
          </p:cNvCxnSpPr>
          <p:nvPr/>
        </p:nvCxnSpPr>
        <p:spPr bwMode="auto">
          <a:xfrm>
            <a:off x="7164388" y="2705100"/>
            <a:ext cx="287337" cy="0"/>
          </a:xfrm>
          <a:prstGeom prst="straightConnector1">
            <a:avLst/>
          </a:prstGeom>
          <a:noFill/>
          <a:ln w="9525">
            <a:solidFill>
              <a:schemeClr val="tx1"/>
            </a:solidFill>
            <a:round/>
            <a:headEnd/>
            <a:tailEnd type="triangle" w="med" len="med"/>
          </a:ln>
        </p:spPr>
      </p:cxnSp>
      <p:cxnSp>
        <p:nvCxnSpPr>
          <p:cNvPr id="22573" name="AutoShape 66"/>
          <p:cNvCxnSpPr>
            <a:cxnSpLocks noChangeShapeType="1"/>
            <a:endCxn id="69693" idx="0"/>
          </p:cNvCxnSpPr>
          <p:nvPr/>
        </p:nvCxnSpPr>
        <p:spPr bwMode="auto">
          <a:xfrm rot="16200000" flipH="1">
            <a:off x="7563644" y="3601244"/>
            <a:ext cx="1362075" cy="71437"/>
          </a:xfrm>
          <a:prstGeom prst="bentConnector3">
            <a:avLst>
              <a:gd name="adj1" fmla="val 50000"/>
            </a:avLst>
          </a:prstGeom>
          <a:noFill/>
          <a:ln w="9525">
            <a:solidFill>
              <a:schemeClr val="tx1"/>
            </a:solidFill>
            <a:miter lim="800000"/>
            <a:headEnd/>
            <a:tailEnd type="triangle" w="med" len="med"/>
          </a:ln>
        </p:spPr>
      </p:cxnSp>
      <p:sp>
        <p:nvSpPr>
          <p:cNvPr id="22574" name="Text Box 72"/>
          <p:cNvSpPr txBox="1">
            <a:spLocks noChangeArrowheads="1"/>
          </p:cNvSpPr>
          <p:nvPr/>
        </p:nvSpPr>
        <p:spPr bwMode="auto">
          <a:xfrm>
            <a:off x="4932363" y="1228725"/>
            <a:ext cx="2087562" cy="457200"/>
          </a:xfrm>
          <a:prstGeom prst="rect">
            <a:avLst/>
          </a:prstGeom>
          <a:noFill/>
          <a:ln w="9525">
            <a:noFill/>
            <a:miter lim="800000"/>
            <a:headEnd/>
            <a:tailEnd/>
          </a:ln>
        </p:spPr>
        <p:txBody>
          <a:bodyPr>
            <a:spAutoFit/>
          </a:bodyPr>
          <a:lstStyle/>
          <a:p>
            <a:r>
              <a:rPr lang="es-CO" sz="1200" b="1"/>
              <a:t>Entidad   Ejecutora o Financiadora</a:t>
            </a:r>
          </a:p>
        </p:txBody>
      </p:sp>
      <p:cxnSp>
        <p:nvCxnSpPr>
          <p:cNvPr id="69705" name="AutoShape 73"/>
          <p:cNvCxnSpPr>
            <a:cxnSpLocks noChangeShapeType="1"/>
            <a:stCxn id="69687" idx="1"/>
          </p:cNvCxnSpPr>
          <p:nvPr/>
        </p:nvCxnSpPr>
        <p:spPr bwMode="auto">
          <a:xfrm rot="10800000" flipH="1" flipV="1">
            <a:off x="395288" y="4006850"/>
            <a:ext cx="5976937" cy="461963"/>
          </a:xfrm>
          <a:prstGeom prst="bentConnector4">
            <a:avLst>
              <a:gd name="adj1" fmla="val -3824"/>
              <a:gd name="adj2" fmla="val 604810"/>
            </a:avLst>
          </a:prstGeom>
          <a:noFill/>
          <a:ln w="19050">
            <a:solidFill>
              <a:srgbClr val="0000FF"/>
            </a:solidFill>
            <a:prstDash val="dash"/>
            <a:miter lim="800000"/>
            <a:headEnd/>
            <a:tailEnd type="triangle" w="med" len="med"/>
          </a:ln>
        </p:spPr>
      </p:cxnSp>
      <p:cxnSp>
        <p:nvCxnSpPr>
          <p:cNvPr id="22576" name="AutoShape 74"/>
          <p:cNvCxnSpPr>
            <a:cxnSpLocks noChangeShapeType="1"/>
          </p:cNvCxnSpPr>
          <p:nvPr/>
        </p:nvCxnSpPr>
        <p:spPr bwMode="auto">
          <a:xfrm rot="16200000" flipH="1">
            <a:off x="1024731" y="5169695"/>
            <a:ext cx="288925" cy="36512"/>
          </a:xfrm>
          <a:prstGeom prst="bentConnector3">
            <a:avLst>
              <a:gd name="adj1" fmla="val 50000"/>
            </a:avLst>
          </a:prstGeom>
          <a:noFill/>
          <a:ln w="9525">
            <a:solidFill>
              <a:schemeClr val="tx1"/>
            </a:solidFill>
            <a:miter lim="800000"/>
            <a:headEnd/>
            <a:tailEnd type="triangle" w="med" len="med"/>
          </a:ln>
        </p:spPr>
      </p:cxnSp>
      <p:cxnSp>
        <p:nvCxnSpPr>
          <p:cNvPr id="22577" name="AutoShape 75"/>
          <p:cNvCxnSpPr>
            <a:cxnSpLocks noChangeShapeType="1"/>
          </p:cNvCxnSpPr>
          <p:nvPr/>
        </p:nvCxnSpPr>
        <p:spPr bwMode="auto">
          <a:xfrm rot="5400000">
            <a:off x="989807" y="2255044"/>
            <a:ext cx="503237" cy="34925"/>
          </a:xfrm>
          <a:prstGeom prst="bentConnector3">
            <a:avLst>
              <a:gd name="adj1" fmla="val 49843"/>
            </a:avLst>
          </a:prstGeom>
          <a:noFill/>
          <a:ln w="9525">
            <a:solidFill>
              <a:schemeClr val="tx1"/>
            </a:solidFill>
            <a:miter lim="800000"/>
            <a:headEnd/>
            <a:tailEnd type="triangle" w="med" len="med"/>
          </a:ln>
        </p:spPr>
      </p:cxnSp>
      <p:cxnSp>
        <p:nvCxnSpPr>
          <p:cNvPr id="22578" name="AutoShape 79"/>
          <p:cNvCxnSpPr>
            <a:cxnSpLocks noChangeShapeType="1"/>
          </p:cNvCxnSpPr>
          <p:nvPr/>
        </p:nvCxnSpPr>
        <p:spPr bwMode="auto">
          <a:xfrm rot="16200000" flipH="1">
            <a:off x="3690144" y="6287294"/>
            <a:ext cx="215900" cy="36512"/>
          </a:xfrm>
          <a:prstGeom prst="bentConnector3">
            <a:avLst>
              <a:gd name="adj1" fmla="val 50000"/>
            </a:avLst>
          </a:prstGeom>
          <a:noFill/>
          <a:ln w="9525">
            <a:solidFill>
              <a:schemeClr val="tx1"/>
            </a:solidFill>
            <a:miter lim="800000"/>
            <a:headEnd/>
            <a:tailEnd type="triangle" w="med" len="med"/>
          </a:ln>
        </p:spPr>
      </p:cxnSp>
      <p:cxnSp>
        <p:nvCxnSpPr>
          <p:cNvPr id="22579" name="AutoShape 80"/>
          <p:cNvCxnSpPr>
            <a:cxnSpLocks noChangeShapeType="1"/>
          </p:cNvCxnSpPr>
          <p:nvPr/>
        </p:nvCxnSpPr>
        <p:spPr bwMode="auto">
          <a:xfrm rot="5400000">
            <a:off x="3402013" y="2219325"/>
            <a:ext cx="431800" cy="34925"/>
          </a:xfrm>
          <a:prstGeom prst="bentConnector3">
            <a:avLst>
              <a:gd name="adj1" fmla="val 50000"/>
            </a:avLst>
          </a:prstGeom>
          <a:noFill/>
          <a:ln w="9525">
            <a:solidFill>
              <a:schemeClr val="tx1"/>
            </a:solidFill>
            <a:miter lim="800000"/>
            <a:headEnd/>
            <a:tailEnd type="triangle" w="med" len="med"/>
          </a:ln>
        </p:spPr>
      </p:cxnSp>
      <p:cxnSp>
        <p:nvCxnSpPr>
          <p:cNvPr id="22580" name="AutoShape 81"/>
          <p:cNvCxnSpPr>
            <a:cxnSpLocks noChangeShapeType="1"/>
          </p:cNvCxnSpPr>
          <p:nvPr/>
        </p:nvCxnSpPr>
        <p:spPr bwMode="auto">
          <a:xfrm rot="16200000" flipH="1">
            <a:off x="3580606" y="4528344"/>
            <a:ext cx="366713" cy="34925"/>
          </a:xfrm>
          <a:prstGeom prst="bentConnector3">
            <a:avLst>
              <a:gd name="adj1" fmla="val 49782"/>
            </a:avLst>
          </a:prstGeom>
          <a:noFill/>
          <a:ln w="9525">
            <a:solidFill>
              <a:schemeClr val="tx1"/>
            </a:solidFill>
            <a:miter lim="800000"/>
            <a:headEnd/>
            <a:tailEnd type="triangle" w="med" len="med"/>
          </a:ln>
        </p:spPr>
      </p:cxnSp>
      <p:cxnSp>
        <p:nvCxnSpPr>
          <p:cNvPr id="69716" name="AutoShape 84"/>
          <p:cNvCxnSpPr>
            <a:cxnSpLocks noChangeShapeType="1"/>
            <a:endCxn id="69693" idx="2"/>
          </p:cNvCxnSpPr>
          <p:nvPr/>
        </p:nvCxnSpPr>
        <p:spPr bwMode="auto">
          <a:xfrm rot="10800000" flipH="1" flipV="1">
            <a:off x="395288" y="2811463"/>
            <a:ext cx="7885112" cy="2449512"/>
          </a:xfrm>
          <a:prstGeom prst="bentConnector4">
            <a:avLst>
              <a:gd name="adj1" fmla="val -4231"/>
              <a:gd name="adj2" fmla="val 160009"/>
            </a:avLst>
          </a:prstGeom>
          <a:noFill/>
          <a:ln w="19050">
            <a:solidFill>
              <a:srgbClr val="FF0000"/>
            </a:solidFill>
            <a:prstDash val="dash"/>
            <a:miter lim="800000"/>
            <a:headEnd/>
            <a:tailEnd type="triangle" w="med" len="med"/>
          </a:ln>
        </p:spPr>
      </p:cxnSp>
      <p:sp>
        <p:nvSpPr>
          <p:cNvPr id="22582" name="Text Box 85"/>
          <p:cNvSpPr txBox="1">
            <a:spLocks noChangeArrowheads="1"/>
          </p:cNvSpPr>
          <p:nvPr/>
        </p:nvSpPr>
        <p:spPr bwMode="auto">
          <a:xfrm>
            <a:off x="7092950" y="1300163"/>
            <a:ext cx="1800225" cy="274637"/>
          </a:xfrm>
          <a:prstGeom prst="rect">
            <a:avLst/>
          </a:prstGeom>
          <a:noFill/>
          <a:ln w="9525">
            <a:noFill/>
            <a:miter lim="800000"/>
            <a:headEnd/>
            <a:tailEnd/>
          </a:ln>
        </p:spPr>
        <p:txBody>
          <a:bodyPr>
            <a:spAutoFit/>
          </a:bodyPr>
          <a:lstStyle/>
          <a:p>
            <a:r>
              <a:rPr lang="es-CO" sz="1200" b="1"/>
              <a:t>Entidad  Responsable</a:t>
            </a:r>
          </a:p>
        </p:txBody>
      </p:sp>
      <p:cxnSp>
        <p:nvCxnSpPr>
          <p:cNvPr id="22583" name="AutoShape 86"/>
          <p:cNvCxnSpPr>
            <a:cxnSpLocks noChangeShapeType="1"/>
          </p:cNvCxnSpPr>
          <p:nvPr/>
        </p:nvCxnSpPr>
        <p:spPr bwMode="auto">
          <a:xfrm rot="16200000" flipH="1">
            <a:off x="6048375" y="3208338"/>
            <a:ext cx="576263" cy="71437"/>
          </a:xfrm>
          <a:prstGeom prst="bentConnector3">
            <a:avLst>
              <a:gd name="adj1" fmla="val 49861"/>
            </a:avLst>
          </a:prstGeom>
          <a:noFill/>
          <a:ln w="9525">
            <a:solidFill>
              <a:schemeClr val="tx1"/>
            </a:solidFill>
            <a:miter lim="800000"/>
            <a:headEnd/>
            <a:tailEnd type="triangle" w="med" len="med"/>
          </a:ln>
        </p:spPr>
      </p:cxnSp>
      <p:cxnSp>
        <p:nvCxnSpPr>
          <p:cNvPr id="22584" name="AutoShape 87"/>
          <p:cNvCxnSpPr>
            <a:cxnSpLocks noChangeShapeType="1"/>
          </p:cNvCxnSpPr>
          <p:nvPr/>
        </p:nvCxnSpPr>
        <p:spPr bwMode="auto">
          <a:xfrm rot="16200000" flipH="1">
            <a:off x="6048376" y="2200275"/>
            <a:ext cx="431800" cy="73025"/>
          </a:xfrm>
          <a:prstGeom prst="bentConnector3">
            <a:avLst>
              <a:gd name="adj1" fmla="val 50000"/>
            </a:avLst>
          </a:prstGeom>
          <a:noFill/>
          <a:ln w="9525">
            <a:solidFill>
              <a:schemeClr val="tx1"/>
            </a:solidFill>
            <a:miter lim="800000"/>
            <a:headEnd/>
            <a:tailEnd type="triangle" w="med" len="med"/>
          </a:ln>
        </p:spPr>
      </p:cxnSp>
      <p:cxnSp>
        <p:nvCxnSpPr>
          <p:cNvPr id="22585" name="AutoShape 88"/>
          <p:cNvCxnSpPr>
            <a:cxnSpLocks noChangeShapeType="1"/>
          </p:cNvCxnSpPr>
          <p:nvPr/>
        </p:nvCxnSpPr>
        <p:spPr bwMode="auto">
          <a:xfrm rot="16200000" flipH="1">
            <a:off x="7939088" y="2182813"/>
            <a:ext cx="431800" cy="107950"/>
          </a:xfrm>
          <a:prstGeom prst="bentConnector3">
            <a:avLst>
              <a:gd name="adj1" fmla="val 50000"/>
            </a:avLst>
          </a:prstGeom>
          <a:noFill/>
          <a:ln w="9525">
            <a:solidFill>
              <a:schemeClr val="tx1"/>
            </a:solidFill>
            <a:miter lim="800000"/>
            <a:headEnd/>
            <a:tailEnd type="triangle" w="med" len="med"/>
          </a:ln>
        </p:spPr>
      </p:cxnSp>
      <p:sp>
        <p:nvSpPr>
          <p:cNvPr id="19514" name="Oval 90"/>
          <p:cNvSpPr>
            <a:spLocks noChangeArrowheads="1"/>
          </p:cNvSpPr>
          <p:nvPr/>
        </p:nvSpPr>
        <p:spPr bwMode="auto">
          <a:xfrm>
            <a:off x="179388" y="2092904"/>
            <a:ext cx="649287" cy="287338"/>
          </a:xfrm>
          <a:prstGeom prst="ellipse">
            <a:avLst/>
          </a:prstGeom>
          <a:solidFill>
            <a:schemeClr val="accent1"/>
          </a:solidFill>
          <a:ln w="9525">
            <a:solidFill>
              <a:schemeClr val="tx1"/>
            </a:solidFill>
            <a:round/>
            <a:headEnd/>
            <a:tailEnd/>
          </a:ln>
          <a:scene3d>
            <a:camera prst="orthographicFront"/>
            <a:lightRig rig="threePt" dir="t"/>
          </a:scene3d>
          <a:sp3d>
            <a:bevelT/>
          </a:sp3d>
        </p:spPr>
        <p:txBody>
          <a:bodyPr wrap="none" anchor="ctr"/>
          <a:lstStyle/>
          <a:p>
            <a:pPr>
              <a:defRPr/>
            </a:pPr>
            <a:r>
              <a:rPr lang="es-CO" sz="1200" b="1" dirty="0"/>
              <a:t>MGA</a:t>
            </a:r>
          </a:p>
        </p:txBody>
      </p:sp>
      <p:pic>
        <p:nvPicPr>
          <p:cNvPr id="22589" name="Picture 91"/>
          <p:cNvPicPr>
            <a:picLocks noGrp="1" noChangeAspect="1" noChangeArrowheads="1"/>
          </p:cNvPicPr>
          <p:nvPr>
            <p:ph/>
          </p:nvPr>
        </p:nvPicPr>
        <p:blipFill>
          <a:blip r:embed="rId4" cstate="print"/>
          <a:srcRect/>
          <a:stretch>
            <a:fillRect/>
          </a:stretch>
        </p:blipFill>
        <p:spPr bwMode="auto">
          <a:xfrm>
            <a:off x="107950" y="1660525"/>
            <a:ext cx="8785225" cy="360363"/>
          </a:xfrm>
          <a:noFill/>
          <a:ln>
            <a:miter lim="800000"/>
            <a:headEnd/>
            <a:tailEnd/>
          </a:ln>
        </p:spPr>
      </p:pic>
      <p:cxnSp>
        <p:nvCxnSpPr>
          <p:cNvPr id="22590" name="AutoShape 94"/>
          <p:cNvCxnSpPr>
            <a:cxnSpLocks noChangeShapeType="1"/>
          </p:cNvCxnSpPr>
          <p:nvPr/>
        </p:nvCxnSpPr>
        <p:spPr bwMode="auto">
          <a:xfrm flipV="1">
            <a:off x="828675" y="2166938"/>
            <a:ext cx="430213" cy="69850"/>
          </a:xfrm>
          <a:prstGeom prst="bentConnector3">
            <a:avLst>
              <a:gd name="adj1" fmla="val 49815"/>
            </a:avLst>
          </a:prstGeom>
          <a:noFill/>
          <a:ln w="9525">
            <a:solidFill>
              <a:schemeClr val="tx1"/>
            </a:solidFill>
            <a:miter lim="800000"/>
            <a:headEnd/>
            <a:tailEnd type="triangle" w="med" len="med"/>
          </a:ln>
        </p:spPr>
      </p:cxnSp>
      <p:sp>
        <p:nvSpPr>
          <p:cNvPr id="22594" name="Line 3"/>
          <p:cNvSpPr>
            <a:spLocks noChangeShapeType="1"/>
          </p:cNvSpPr>
          <p:nvPr/>
        </p:nvSpPr>
        <p:spPr bwMode="auto">
          <a:xfrm>
            <a:off x="1331913" y="1196975"/>
            <a:ext cx="7632700" cy="0"/>
          </a:xfrm>
          <a:prstGeom prst="line">
            <a:avLst/>
          </a:prstGeom>
          <a:noFill/>
          <a:ln w="38100">
            <a:solidFill>
              <a:srgbClr val="969696"/>
            </a:solidFill>
            <a:round/>
            <a:headEnd/>
            <a:tailEnd/>
          </a:ln>
        </p:spPr>
        <p:txBody>
          <a:bodyPr/>
          <a:lstStyle/>
          <a:p>
            <a:endParaRPr lang="en-US"/>
          </a:p>
        </p:txBody>
      </p:sp>
      <p:sp>
        <p:nvSpPr>
          <p:cNvPr id="22595" name="Text Box 7"/>
          <p:cNvSpPr txBox="1">
            <a:spLocks noChangeArrowheads="1"/>
          </p:cNvSpPr>
          <p:nvPr/>
        </p:nvSpPr>
        <p:spPr bwMode="auto">
          <a:xfrm>
            <a:off x="539750" y="620713"/>
            <a:ext cx="8496300" cy="523875"/>
          </a:xfrm>
          <a:prstGeom prst="rect">
            <a:avLst/>
          </a:prstGeom>
          <a:noFill/>
          <a:ln w="9525">
            <a:noFill/>
            <a:miter lim="800000"/>
            <a:headEnd/>
            <a:tailEnd/>
          </a:ln>
        </p:spPr>
        <p:txBody>
          <a:bodyPr>
            <a:spAutoFit/>
          </a:bodyPr>
          <a:lstStyle/>
          <a:p>
            <a:pPr algn="r" fontAlgn="base">
              <a:spcBef>
                <a:spcPct val="0"/>
              </a:spcBef>
            </a:pPr>
            <a:r>
              <a:rPr lang="es-ES" sz="2800" dirty="0">
                <a:cs typeface="Arial" charset="0"/>
              </a:rPr>
              <a:t>Funcionalidad del </a:t>
            </a:r>
            <a:r>
              <a:rPr lang="es-ES" sz="2800" dirty="0" smtClean="0">
                <a:cs typeface="Arial" charset="0"/>
              </a:rPr>
              <a:t>SUIFP</a:t>
            </a:r>
            <a:r>
              <a:rPr lang="es-ES" sz="2800" dirty="0" smtClean="0"/>
              <a:t>:</a:t>
            </a:r>
            <a:endParaRPr lang="es-ES" sz="2800" dirty="0"/>
          </a:p>
        </p:txBody>
      </p:sp>
      <p:sp>
        <p:nvSpPr>
          <p:cNvPr id="43" name="42 Elipse"/>
          <p:cNvSpPr/>
          <p:nvPr/>
        </p:nvSpPr>
        <p:spPr bwMode="auto">
          <a:xfrm rot="1148480">
            <a:off x="1332639" y="4422800"/>
            <a:ext cx="977143" cy="324594"/>
          </a:xfrm>
          <a:prstGeom prst="ellipse">
            <a:avLst/>
          </a:prstGeom>
          <a:solidFill>
            <a:srgbClr val="CCCC00"/>
          </a:solidFill>
          <a:ln w="9525" cap="flat" cmpd="sng" algn="ctr">
            <a:solidFill>
              <a:srgbClr val="9DB814"/>
            </a:solidFill>
            <a:prstDash val="solid"/>
            <a:round/>
            <a:headEnd type="none" w="med" len="med"/>
            <a:tailEnd type="none" w="med" len="med"/>
          </a:ln>
          <a:effectLst>
            <a:prstShdw prst="shdw18" dist="17961" dir="13500000">
              <a:schemeClr val="accent1">
                <a:gamma/>
                <a:shade val="60000"/>
                <a:invGamma/>
              </a:schemeClr>
            </a:prstShdw>
          </a:effectLst>
          <a:scene3d>
            <a:camera prst="orthographicFront"/>
            <a:lightRig rig="threePt" dir="t"/>
          </a:scene3d>
          <a:sp3d>
            <a:bevelT/>
          </a:sp3d>
        </p:spPr>
        <p:txBody>
          <a:bodyPr wrap="square">
            <a:spAutoFit/>
          </a:bodyPr>
          <a:lstStyle/>
          <a:p>
            <a:pPr>
              <a:defRPr/>
            </a:pPr>
            <a:r>
              <a:rPr lang="es-CO" sz="900" dirty="0"/>
              <a:t>Control TIC</a:t>
            </a:r>
          </a:p>
        </p:txBody>
      </p:sp>
      <p:cxnSp>
        <p:nvCxnSpPr>
          <p:cNvPr id="44" name="44 Conector angular"/>
          <p:cNvCxnSpPr>
            <a:cxnSpLocks noChangeShapeType="1"/>
          </p:cNvCxnSpPr>
          <p:nvPr/>
        </p:nvCxnSpPr>
        <p:spPr bwMode="auto">
          <a:xfrm rot="16200000" flipV="1">
            <a:off x="-211931" y="3440907"/>
            <a:ext cx="3768725" cy="2484437"/>
          </a:xfrm>
          <a:prstGeom prst="bentConnector4">
            <a:avLst>
              <a:gd name="adj1" fmla="val -144"/>
              <a:gd name="adj2" fmla="val 109204"/>
            </a:avLst>
          </a:prstGeom>
          <a:noFill/>
          <a:ln w="28575" algn="ctr">
            <a:solidFill>
              <a:srgbClr val="9DB814"/>
            </a:solidFill>
            <a:prstDash val="sysDash"/>
            <a:round/>
            <a:headEnd/>
            <a:tailEnd type="arrow" w="med" len="med"/>
          </a:ln>
        </p:spPr>
      </p:cxn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19514"/>
                                        </p:tgtEl>
                                        <p:attrNameLst>
                                          <p:attrName>style.visibility</p:attrName>
                                        </p:attrNameLst>
                                      </p:cBhvr>
                                      <p:to>
                                        <p:strVal val="visible"/>
                                      </p:to>
                                    </p:set>
                                    <p:animEffect transition="in" filter="box(in)">
                                      <p:cBhvr>
                                        <p:cTn id="7" dur="500"/>
                                        <p:tgtEl>
                                          <p:spTgt spid="19514"/>
                                        </p:tgtEl>
                                      </p:cBhvr>
                                    </p:animEffect>
                                  </p:childTnLst>
                                </p:cTn>
                              </p:par>
                              <p:par>
                                <p:cTn id="8" presetID="4" presetClass="entr" presetSubtype="16" fill="hold" nodeType="withEffect">
                                  <p:stCondLst>
                                    <p:cond delay="0"/>
                                  </p:stCondLst>
                                  <p:childTnLst>
                                    <p:set>
                                      <p:cBhvr>
                                        <p:cTn id="9" dur="1" fill="hold">
                                          <p:stCondLst>
                                            <p:cond delay="0"/>
                                          </p:stCondLst>
                                        </p:cTn>
                                        <p:tgtEl>
                                          <p:spTgt spid="22590"/>
                                        </p:tgtEl>
                                        <p:attrNameLst>
                                          <p:attrName>style.visibility</p:attrName>
                                        </p:attrNameLst>
                                      </p:cBhvr>
                                      <p:to>
                                        <p:strVal val="visible"/>
                                      </p:to>
                                    </p:set>
                                    <p:animEffect transition="in" filter="box(in)">
                                      <p:cBhvr>
                                        <p:cTn id="10" dur="500"/>
                                        <p:tgtEl>
                                          <p:spTgt spid="22590"/>
                                        </p:tgtEl>
                                      </p:cBhvr>
                                    </p:animEffect>
                                  </p:childTnLst>
                                </p:cTn>
                              </p:par>
                              <p:par>
                                <p:cTn id="11" presetID="4" presetClass="entr" presetSubtype="16" fill="hold" nodeType="withEffect">
                                  <p:stCondLst>
                                    <p:cond delay="0"/>
                                  </p:stCondLst>
                                  <p:childTnLst>
                                    <p:set>
                                      <p:cBhvr>
                                        <p:cTn id="12" dur="1" fill="hold">
                                          <p:stCondLst>
                                            <p:cond delay="0"/>
                                          </p:stCondLst>
                                        </p:cTn>
                                        <p:tgtEl>
                                          <p:spTgt spid="22577"/>
                                        </p:tgtEl>
                                        <p:attrNameLst>
                                          <p:attrName>style.visibility</p:attrName>
                                        </p:attrNameLst>
                                      </p:cBhvr>
                                      <p:to>
                                        <p:strVal val="visible"/>
                                      </p:to>
                                    </p:set>
                                    <p:animEffect transition="in" filter="box(in)">
                                      <p:cBhvr>
                                        <p:cTn id="13" dur="500"/>
                                        <p:tgtEl>
                                          <p:spTgt spid="22577"/>
                                        </p:tgtEl>
                                      </p:cBhvr>
                                    </p:animEffect>
                                  </p:childTnLst>
                                </p:cTn>
                              </p:par>
                              <p:par>
                                <p:cTn id="14" presetID="4" presetClass="entr" presetSubtype="16" fill="hold" grpId="1"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par>
                                <p:cTn id="17" presetID="4" presetClass="entr" presetSubtype="16" fill="hold" grpId="1" nodeType="withEffect">
                                  <p:stCondLst>
                                    <p:cond delay="0"/>
                                  </p:stCondLst>
                                  <p:childTnLst>
                                    <p:set>
                                      <p:cBhvr>
                                        <p:cTn id="18" dur="1" fill="hold">
                                          <p:stCondLst>
                                            <p:cond delay="0"/>
                                          </p:stCondLst>
                                        </p:cTn>
                                        <p:tgtEl>
                                          <p:spTgt spid="69688"/>
                                        </p:tgtEl>
                                        <p:attrNameLst>
                                          <p:attrName>style.visibility</p:attrName>
                                        </p:attrNameLst>
                                      </p:cBhvr>
                                      <p:to>
                                        <p:strVal val="visible"/>
                                      </p:to>
                                    </p:set>
                                    <p:animEffect transition="in" filter="box(in)">
                                      <p:cBhvr>
                                        <p:cTn id="19" dur="500"/>
                                        <p:tgtEl>
                                          <p:spTgt spid="69688"/>
                                        </p:tgtEl>
                                      </p:cBhvr>
                                    </p:animEffect>
                                  </p:childTnLst>
                                </p:cTn>
                              </p:par>
                              <p:par>
                                <p:cTn id="20" presetID="4" presetClass="entr" presetSubtype="16" fill="hold" grpId="1" nodeType="withEffect">
                                  <p:stCondLst>
                                    <p:cond delay="0"/>
                                  </p:stCondLst>
                                  <p:childTnLst>
                                    <p:set>
                                      <p:cBhvr>
                                        <p:cTn id="21" dur="1" fill="hold">
                                          <p:stCondLst>
                                            <p:cond delay="0"/>
                                          </p:stCondLst>
                                        </p:cTn>
                                        <p:tgtEl>
                                          <p:spTgt spid="69687"/>
                                        </p:tgtEl>
                                        <p:attrNameLst>
                                          <p:attrName>style.visibility</p:attrName>
                                        </p:attrNameLst>
                                      </p:cBhvr>
                                      <p:to>
                                        <p:strVal val="visible"/>
                                      </p:to>
                                    </p:set>
                                    <p:animEffect transition="in" filter="box(in)">
                                      <p:cBhvr>
                                        <p:cTn id="22" dur="500"/>
                                        <p:tgtEl>
                                          <p:spTgt spid="69687"/>
                                        </p:tgtEl>
                                      </p:cBhvr>
                                    </p:animEffect>
                                  </p:childTnLst>
                                </p:cTn>
                              </p:par>
                              <p:par>
                                <p:cTn id="23" presetID="4" presetClass="entr" presetSubtype="16"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ox(in)">
                                      <p:cBhvr>
                                        <p:cTn id="25" dur="500"/>
                                        <p:tgtEl>
                                          <p:spTgt spid="2"/>
                                        </p:tgtEl>
                                      </p:cBhvr>
                                    </p:animEffect>
                                  </p:childTnLst>
                                </p:cTn>
                              </p:par>
                              <p:par>
                                <p:cTn id="26" presetID="4" presetClass="entr" presetSubtype="16" fill="hold" grpId="1"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box(in)">
                                      <p:cBhvr>
                                        <p:cTn id="28" dur="500"/>
                                        <p:tgtEl>
                                          <p:spTgt spid="43"/>
                                        </p:tgtEl>
                                      </p:cBhvr>
                                    </p:animEffect>
                                  </p:childTnLst>
                                </p:cTn>
                              </p:par>
                              <p:par>
                                <p:cTn id="29" presetID="4" presetClass="entr" presetSubtype="16" fill="hold" nodeType="withEffect">
                                  <p:stCondLst>
                                    <p:cond delay="0"/>
                                  </p:stCondLst>
                                  <p:childTnLst>
                                    <p:set>
                                      <p:cBhvr>
                                        <p:cTn id="30" dur="1" fill="hold">
                                          <p:stCondLst>
                                            <p:cond delay="0"/>
                                          </p:stCondLst>
                                        </p:cTn>
                                        <p:tgtEl>
                                          <p:spTgt spid="22576"/>
                                        </p:tgtEl>
                                        <p:attrNameLst>
                                          <p:attrName>style.visibility</p:attrName>
                                        </p:attrNameLst>
                                      </p:cBhvr>
                                      <p:to>
                                        <p:strVal val="visible"/>
                                      </p:to>
                                    </p:set>
                                    <p:animEffect transition="in" filter="box(in)">
                                      <p:cBhvr>
                                        <p:cTn id="31" dur="500"/>
                                        <p:tgtEl>
                                          <p:spTgt spid="22576"/>
                                        </p:tgtEl>
                                      </p:cBhvr>
                                    </p:animEffect>
                                  </p:childTnLst>
                                </p:cTn>
                              </p:par>
                              <p:par>
                                <p:cTn id="32" presetID="4" presetClass="entr" presetSubtype="16" fill="hold" grpId="1"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ox(in)">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nodeType="clickEffect">
                                  <p:stCondLst>
                                    <p:cond delay="0"/>
                                  </p:stCondLst>
                                  <p:childTnLst>
                                    <p:set>
                                      <p:cBhvr>
                                        <p:cTn id="38" dur="1" fill="hold">
                                          <p:stCondLst>
                                            <p:cond delay="0"/>
                                          </p:stCondLst>
                                        </p:cTn>
                                        <p:tgtEl>
                                          <p:spTgt spid="69662"/>
                                        </p:tgtEl>
                                        <p:attrNameLst>
                                          <p:attrName>style.visibility</p:attrName>
                                        </p:attrNameLst>
                                      </p:cBhvr>
                                      <p:to>
                                        <p:strVal val="visible"/>
                                      </p:to>
                                    </p:set>
                                    <p:animEffect transition="in" filter="wedge">
                                      <p:cBhvr>
                                        <p:cTn id="39" dur="2000"/>
                                        <p:tgtEl>
                                          <p:spTgt spid="69662"/>
                                        </p:tgtEl>
                                      </p:cBhvr>
                                    </p:animEffect>
                                  </p:childTnLst>
                                </p:cTn>
                              </p:par>
                              <p:par>
                                <p:cTn id="40" presetID="20" presetClass="entr" presetSubtype="0" fill="hold" nodeType="withEffect">
                                  <p:stCondLst>
                                    <p:cond delay="0"/>
                                  </p:stCondLst>
                                  <p:childTnLst>
                                    <p:set>
                                      <p:cBhvr>
                                        <p:cTn id="41" dur="1" fill="hold">
                                          <p:stCondLst>
                                            <p:cond delay="0"/>
                                          </p:stCondLst>
                                        </p:cTn>
                                        <p:tgtEl>
                                          <p:spTgt spid="22579"/>
                                        </p:tgtEl>
                                        <p:attrNameLst>
                                          <p:attrName>style.visibility</p:attrName>
                                        </p:attrNameLst>
                                      </p:cBhvr>
                                      <p:to>
                                        <p:strVal val="visible"/>
                                      </p:to>
                                    </p:set>
                                    <p:animEffect transition="in" filter="wedge">
                                      <p:cBhvr>
                                        <p:cTn id="42" dur="2000"/>
                                        <p:tgtEl>
                                          <p:spTgt spid="22579"/>
                                        </p:tgtEl>
                                      </p:cBhvr>
                                    </p:animEffect>
                                  </p:childTnLst>
                                </p:cTn>
                              </p:par>
                              <p:par>
                                <p:cTn id="43" presetID="20"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edge">
                                      <p:cBhvr>
                                        <p:cTn id="45" dur="2000"/>
                                        <p:tgtEl>
                                          <p:spTgt spid="5"/>
                                        </p:tgtEl>
                                      </p:cBhvr>
                                    </p:animEffect>
                                  </p:childTnLst>
                                </p:cTn>
                              </p:par>
                              <p:par>
                                <p:cTn id="46" presetID="20" presetClass="entr" presetSubtype="0" fill="hold" grpId="0" nodeType="withEffect">
                                  <p:stCondLst>
                                    <p:cond delay="0"/>
                                  </p:stCondLst>
                                  <p:childTnLst>
                                    <p:set>
                                      <p:cBhvr>
                                        <p:cTn id="47" dur="1" fill="hold">
                                          <p:stCondLst>
                                            <p:cond delay="0"/>
                                          </p:stCondLst>
                                        </p:cTn>
                                        <p:tgtEl>
                                          <p:spTgt spid="69666"/>
                                        </p:tgtEl>
                                        <p:attrNameLst>
                                          <p:attrName>style.visibility</p:attrName>
                                        </p:attrNameLst>
                                      </p:cBhvr>
                                      <p:to>
                                        <p:strVal val="visible"/>
                                      </p:to>
                                    </p:set>
                                    <p:animEffect transition="in" filter="wedge">
                                      <p:cBhvr>
                                        <p:cTn id="48" dur="2000"/>
                                        <p:tgtEl>
                                          <p:spTgt spid="69666"/>
                                        </p:tgtEl>
                                      </p:cBhvr>
                                    </p:animEffect>
                                  </p:childTnLst>
                                </p:cTn>
                              </p:par>
                              <p:par>
                                <p:cTn id="49" presetID="20"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edge">
                                      <p:cBhvr>
                                        <p:cTn id="51" dur="2000"/>
                                        <p:tgtEl>
                                          <p:spTgt spid="6"/>
                                        </p:tgtEl>
                                      </p:cBhvr>
                                    </p:animEffect>
                                  </p:childTnLst>
                                </p:cTn>
                              </p:par>
                              <p:par>
                                <p:cTn id="52" presetID="20"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edge">
                                      <p:cBhvr>
                                        <p:cTn id="54" dur="2000"/>
                                        <p:tgtEl>
                                          <p:spTgt spid="7"/>
                                        </p:tgtEl>
                                      </p:cBhvr>
                                    </p:animEffect>
                                  </p:childTnLst>
                                </p:cTn>
                              </p:par>
                              <p:par>
                                <p:cTn id="55" presetID="20" presetClass="entr" presetSubtype="0" fill="hold" grpId="0" nodeType="withEffect">
                                  <p:stCondLst>
                                    <p:cond delay="0"/>
                                  </p:stCondLst>
                                  <p:childTnLst>
                                    <p:set>
                                      <p:cBhvr>
                                        <p:cTn id="56" dur="1" fill="hold">
                                          <p:stCondLst>
                                            <p:cond delay="0"/>
                                          </p:stCondLst>
                                        </p:cTn>
                                        <p:tgtEl>
                                          <p:spTgt spid="69673"/>
                                        </p:tgtEl>
                                        <p:attrNameLst>
                                          <p:attrName>style.visibility</p:attrName>
                                        </p:attrNameLst>
                                      </p:cBhvr>
                                      <p:to>
                                        <p:strVal val="visible"/>
                                      </p:to>
                                    </p:set>
                                    <p:animEffect transition="in" filter="wedge">
                                      <p:cBhvr>
                                        <p:cTn id="57" dur="2000"/>
                                        <p:tgtEl>
                                          <p:spTgt spid="69673"/>
                                        </p:tgtEl>
                                      </p:cBhvr>
                                    </p:animEffect>
                                  </p:childTnLst>
                                </p:cTn>
                              </p:par>
                              <p:par>
                                <p:cTn id="58" presetID="20" presetClass="entr" presetSubtype="0"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edge">
                                      <p:cBhvr>
                                        <p:cTn id="60" dur="2000"/>
                                        <p:tgtEl>
                                          <p:spTgt spid="8"/>
                                        </p:tgtEl>
                                      </p:cBhvr>
                                    </p:animEffect>
                                  </p:childTnLst>
                                </p:cTn>
                              </p:par>
                              <p:par>
                                <p:cTn id="61" presetID="20"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edge">
                                      <p:cBhvr>
                                        <p:cTn id="63" dur="2000"/>
                                        <p:tgtEl>
                                          <p:spTgt spid="9"/>
                                        </p:tgtEl>
                                      </p:cBhvr>
                                    </p:animEffect>
                                  </p:childTnLst>
                                </p:cTn>
                              </p:par>
                              <p:par>
                                <p:cTn id="64" presetID="20" presetClass="entr" presetSubtype="0" fill="hold" nodeType="withEffect">
                                  <p:stCondLst>
                                    <p:cond delay="0"/>
                                  </p:stCondLst>
                                  <p:childTnLst>
                                    <p:set>
                                      <p:cBhvr>
                                        <p:cTn id="65" dur="1" fill="hold">
                                          <p:stCondLst>
                                            <p:cond delay="0"/>
                                          </p:stCondLst>
                                        </p:cTn>
                                        <p:tgtEl>
                                          <p:spTgt spid="22578"/>
                                        </p:tgtEl>
                                        <p:attrNameLst>
                                          <p:attrName>style.visibility</p:attrName>
                                        </p:attrNameLst>
                                      </p:cBhvr>
                                      <p:to>
                                        <p:strVal val="visible"/>
                                      </p:to>
                                    </p:set>
                                    <p:animEffect transition="in" filter="wedge">
                                      <p:cBhvr>
                                        <p:cTn id="66" dur="2000"/>
                                        <p:tgtEl>
                                          <p:spTgt spid="22578"/>
                                        </p:tgtEl>
                                      </p:cBhvr>
                                    </p:animEffect>
                                  </p:childTnLst>
                                </p:cTn>
                              </p:par>
                            </p:childTnLst>
                          </p:cTn>
                        </p:par>
                        <p:par>
                          <p:cTn id="67" fill="hold">
                            <p:stCondLst>
                              <p:cond delay="2000"/>
                            </p:stCondLst>
                            <p:childTnLst>
                              <p:par>
                                <p:cTn id="68" presetID="2" presetClass="entr" presetSubtype="4" fill="hold"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additive="base">
                                        <p:cTn id="70" dur="500" fill="hold"/>
                                        <p:tgtEl>
                                          <p:spTgt spid="44"/>
                                        </p:tgtEl>
                                        <p:attrNameLst>
                                          <p:attrName>ppt_x</p:attrName>
                                        </p:attrNameLst>
                                      </p:cBhvr>
                                      <p:tavLst>
                                        <p:tav tm="0">
                                          <p:val>
                                            <p:strVal val="#ppt_x"/>
                                          </p:val>
                                        </p:tav>
                                        <p:tav tm="100000">
                                          <p:val>
                                            <p:strVal val="#ppt_x"/>
                                          </p:val>
                                        </p:tav>
                                      </p:tavLst>
                                    </p:anim>
                                    <p:anim calcmode="lin" valueType="num">
                                      <p:cBhvr additive="base">
                                        <p:cTn id="71"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 presetClass="exit" presetSubtype="16" fill="hold" nodeType="clickEffect">
                                  <p:stCondLst>
                                    <p:cond delay="0"/>
                                  </p:stCondLst>
                                  <p:childTnLst>
                                    <p:animEffect transition="out" filter="box(in)">
                                      <p:cBhvr>
                                        <p:cTn id="75" dur="500"/>
                                        <p:tgtEl>
                                          <p:spTgt spid="44"/>
                                        </p:tgtEl>
                                      </p:cBhvr>
                                    </p:animEffect>
                                    <p:set>
                                      <p:cBhvr>
                                        <p:cTn id="76" dur="1" fill="hold">
                                          <p:stCondLst>
                                            <p:cond delay="499"/>
                                          </p:stCondLst>
                                        </p:cTn>
                                        <p:tgtEl>
                                          <p:spTgt spid="44"/>
                                        </p:tgtEl>
                                        <p:attrNameLst>
                                          <p:attrName>style.visibility</p:attrName>
                                        </p:attrNameLst>
                                      </p:cBhvr>
                                      <p:to>
                                        <p:strVal val="hidden"/>
                                      </p:to>
                                    </p:set>
                                  </p:childTnLst>
                                </p:cTn>
                              </p:par>
                            </p:childTnLst>
                          </p:cTn>
                        </p:par>
                        <p:par>
                          <p:cTn id="77" fill="hold">
                            <p:stCondLst>
                              <p:cond delay="500"/>
                            </p:stCondLst>
                            <p:childTnLst>
                              <p:par>
                                <p:cTn id="78" presetID="9" presetClass="emph" presetSubtype="0" nodeType="afterEffect">
                                  <p:stCondLst>
                                    <p:cond delay="0"/>
                                  </p:stCondLst>
                                  <p:childTnLst>
                                    <p:set>
                                      <p:cBhvr rctx="PPT">
                                        <p:cTn id="79" dur="indefinite"/>
                                        <p:tgtEl>
                                          <p:spTgt spid="22579"/>
                                        </p:tgtEl>
                                        <p:attrNameLst>
                                          <p:attrName>style.opacity</p:attrName>
                                        </p:attrNameLst>
                                      </p:cBhvr>
                                      <p:to>
                                        <p:strVal val="0.5"/>
                                      </p:to>
                                    </p:set>
                                    <p:animEffect filter="image" prLst="opacity: 0.5">
                                      <p:cBhvr rctx="IE">
                                        <p:cTn id="80" dur="indefinite"/>
                                        <p:tgtEl>
                                          <p:spTgt spid="22579"/>
                                        </p:tgtEl>
                                      </p:cBhvr>
                                    </p:animEffect>
                                  </p:childTnLst>
                                </p:cTn>
                              </p:par>
                              <p:par>
                                <p:cTn id="81" presetID="9" presetClass="emph" presetSubtype="0" grpId="1" nodeType="withEffect">
                                  <p:stCondLst>
                                    <p:cond delay="0"/>
                                  </p:stCondLst>
                                  <p:childTnLst>
                                    <p:set>
                                      <p:cBhvr rctx="PPT">
                                        <p:cTn id="82" dur="indefinite"/>
                                        <p:tgtEl>
                                          <p:spTgt spid="5"/>
                                        </p:tgtEl>
                                        <p:attrNameLst>
                                          <p:attrName>style.opacity</p:attrName>
                                        </p:attrNameLst>
                                      </p:cBhvr>
                                      <p:to>
                                        <p:strVal val="0.5"/>
                                      </p:to>
                                    </p:set>
                                    <p:animEffect filter="image" prLst="opacity: 0.5">
                                      <p:cBhvr rctx="IE">
                                        <p:cTn id="83" dur="indefinite"/>
                                        <p:tgtEl>
                                          <p:spTgt spid="5"/>
                                        </p:tgtEl>
                                      </p:cBhvr>
                                    </p:animEffect>
                                  </p:childTnLst>
                                </p:cTn>
                              </p:par>
                              <p:par>
                                <p:cTn id="84" presetID="9" presetClass="emph" presetSubtype="0" grpId="1" nodeType="withEffect">
                                  <p:stCondLst>
                                    <p:cond delay="0"/>
                                  </p:stCondLst>
                                  <p:childTnLst>
                                    <p:set>
                                      <p:cBhvr rctx="PPT">
                                        <p:cTn id="85" dur="indefinite"/>
                                        <p:tgtEl>
                                          <p:spTgt spid="69666"/>
                                        </p:tgtEl>
                                        <p:attrNameLst>
                                          <p:attrName>style.opacity</p:attrName>
                                        </p:attrNameLst>
                                      </p:cBhvr>
                                      <p:to>
                                        <p:strVal val="0.5"/>
                                      </p:to>
                                    </p:set>
                                    <p:animEffect filter="image" prLst="opacity: 0.5">
                                      <p:cBhvr rctx="IE">
                                        <p:cTn id="86" dur="indefinite"/>
                                        <p:tgtEl>
                                          <p:spTgt spid="69666"/>
                                        </p:tgtEl>
                                      </p:cBhvr>
                                    </p:animEffect>
                                  </p:childTnLst>
                                </p:cTn>
                              </p:par>
                              <p:par>
                                <p:cTn id="87" presetID="9" presetClass="emph" presetSubtype="0" grpId="1" nodeType="withEffect">
                                  <p:stCondLst>
                                    <p:cond delay="0"/>
                                  </p:stCondLst>
                                  <p:childTnLst>
                                    <p:set>
                                      <p:cBhvr rctx="PPT">
                                        <p:cTn id="88" dur="indefinite"/>
                                        <p:tgtEl>
                                          <p:spTgt spid="6"/>
                                        </p:tgtEl>
                                        <p:attrNameLst>
                                          <p:attrName>style.opacity</p:attrName>
                                        </p:attrNameLst>
                                      </p:cBhvr>
                                      <p:to>
                                        <p:strVal val="0.5"/>
                                      </p:to>
                                    </p:set>
                                    <p:animEffect filter="image" prLst="opacity: 0.5">
                                      <p:cBhvr rctx="IE">
                                        <p:cTn id="89" dur="indefinite"/>
                                        <p:tgtEl>
                                          <p:spTgt spid="6"/>
                                        </p:tgtEl>
                                      </p:cBhvr>
                                    </p:animEffect>
                                  </p:childTnLst>
                                </p:cTn>
                              </p:par>
                              <p:par>
                                <p:cTn id="90" presetID="9" presetClass="emph" presetSubtype="0" nodeType="withEffect">
                                  <p:stCondLst>
                                    <p:cond delay="0"/>
                                  </p:stCondLst>
                                  <p:childTnLst>
                                    <p:set>
                                      <p:cBhvr rctx="PPT">
                                        <p:cTn id="91" dur="indefinite"/>
                                        <p:tgtEl>
                                          <p:spTgt spid="22580"/>
                                        </p:tgtEl>
                                        <p:attrNameLst>
                                          <p:attrName>style.opacity</p:attrName>
                                        </p:attrNameLst>
                                      </p:cBhvr>
                                      <p:to>
                                        <p:strVal val="0.5"/>
                                      </p:to>
                                    </p:set>
                                    <p:animEffect filter="image" prLst="opacity: 0.5">
                                      <p:cBhvr rctx="IE">
                                        <p:cTn id="92" dur="indefinite"/>
                                        <p:tgtEl>
                                          <p:spTgt spid="22580"/>
                                        </p:tgtEl>
                                      </p:cBhvr>
                                    </p:animEffect>
                                  </p:childTnLst>
                                </p:cTn>
                              </p:par>
                              <p:par>
                                <p:cTn id="93" presetID="9" presetClass="emph" presetSubtype="0" grpId="1" nodeType="withEffect">
                                  <p:stCondLst>
                                    <p:cond delay="0"/>
                                  </p:stCondLst>
                                  <p:childTnLst>
                                    <p:set>
                                      <p:cBhvr rctx="PPT">
                                        <p:cTn id="94" dur="indefinite"/>
                                        <p:tgtEl>
                                          <p:spTgt spid="7"/>
                                        </p:tgtEl>
                                        <p:attrNameLst>
                                          <p:attrName>style.opacity</p:attrName>
                                        </p:attrNameLst>
                                      </p:cBhvr>
                                      <p:to>
                                        <p:strVal val="0.5"/>
                                      </p:to>
                                    </p:set>
                                    <p:animEffect filter="image" prLst="opacity: 0.5">
                                      <p:cBhvr rctx="IE">
                                        <p:cTn id="95" dur="indefinite"/>
                                        <p:tgtEl>
                                          <p:spTgt spid="7"/>
                                        </p:tgtEl>
                                      </p:cBhvr>
                                    </p:animEffect>
                                  </p:childTnLst>
                                </p:cTn>
                              </p:par>
                              <p:par>
                                <p:cTn id="96" presetID="9" presetClass="emph" presetSubtype="0" grpId="1" nodeType="withEffect">
                                  <p:stCondLst>
                                    <p:cond delay="0"/>
                                  </p:stCondLst>
                                  <p:childTnLst>
                                    <p:set>
                                      <p:cBhvr rctx="PPT">
                                        <p:cTn id="97" dur="indefinite"/>
                                        <p:tgtEl>
                                          <p:spTgt spid="69673"/>
                                        </p:tgtEl>
                                        <p:attrNameLst>
                                          <p:attrName>style.opacity</p:attrName>
                                        </p:attrNameLst>
                                      </p:cBhvr>
                                      <p:to>
                                        <p:strVal val="0.5"/>
                                      </p:to>
                                    </p:set>
                                    <p:animEffect filter="image" prLst="opacity: 0.5">
                                      <p:cBhvr rctx="IE">
                                        <p:cTn id="98" dur="indefinite"/>
                                        <p:tgtEl>
                                          <p:spTgt spid="69673"/>
                                        </p:tgtEl>
                                      </p:cBhvr>
                                    </p:animEffect>
                                  </p:childTnLst>
                                </p:cTn>
                              </p:par>
                              <p:par>
                                <p:cTn id="99" presetID="9" presetClass="emph" presetSubtype="0" grpId="1" nodeType="withEffect">
                                  <p:stCondLst>
                                    <p:cond delay="0"/>
                                  </p:stCondLst>
                                  <p:childTnLst>
                                    <p:set>
                                      <p:cBhvr rctx="PPT">
                                        <p:cTn id="100" dur="indefinite"/>
                                        <p:tgtEl>
                                          <p:spTgt spid="8"/>
                                        </p:tgtEl>
                                        <p:attrNameLst>
                                          <p:attrName>style.opacity</p:attrName>
                                        </p:attrNameLst>
                                      </p:cBhvr>
                                      <p:to>
                                        <p:strVal val="0.5"/>
                                      </p:to>
                                    </p:set>
                                    <p:animEffect filter="image" prLst="opacity: 0.5">
                                      <p:cBhvr rctx="IE">
                                        <p:cTn id="101" dur="indefinite"/>
                                        <p:tgtEl>
                                          <p:spTgt spid="8"/>
                                        </p:tgtEl>
                                      </p:cBhvr>
                                    </p:animEffect>
                                  </p:childTnLst>
                                </p:cTn>
                              </p:par>
                              <p:par>
                                <p:cTn id="102" presetID="9" presetClass="emph" presetSubtype="0" grpId="1" nodeType="withEffect">
                                  <p:stCondLst>
                                    <p:cond delay="0"/>
                                  </p:stCondLst>
                                  <p:childTnLst>
                                    <p:set>
                                      <p:cBhvr rctx="PPT">
                                        <p:cTn id="103" dur="indefinite"/>
                                        <p:tgtEl>
                                          <p:spTgt spid="9"/>
                                        </p:tgtEl>
                                        <p:attrNameLst>
                                          <p:attrName>style.opacity</p:attrName>
                                        </p:attrNameLst>
                                      </p:cBhvr>
                                      <p:to>
                                        <p:strVal val="0.5"/>
                                      </p:to>
                                    </p:set>
                                    <p:animEffect filter="image" prLst="opacity: 0.5">
                                      <p:cBhvr rctx="IE">
                                        <p:cTn id="104" dur="indefinite"/>
                                        <p:tgtEl>
                                          <p:spTgt spid="9"/>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69683"/>
                                        </p:tgtEl>
                                        <p:attrNameLst>
                                          <p:attrName>style.visibility</p:attrName>
                                        </p:attrNameLst>
                                      </p:cBhvr>
                                      <p:to>
                                        <p:strVal val="visible"/>
                                      </p:to>
                                    </p:set>
                                    <p:animEffect transition="in" filter="fade">
                                      <p:cBhvr>
                                        <p:cTn id="109" dur="1000"/>
                                        <p:tgtEl>
                                          <p:spTgt spid="69683"/>
                                        </p:tgtEl>
                                      </p:cBhvr>
                                    </p:animEffect>
                                    <p:anim calcmode="lin" valueType="num">
                                      <p:cBhvr>
                                        <p:cTn id="110" dur="1000" fill="hold"/>
                                        <p:tgtEl>
                                          <p:spTgt spid="69683"/>
                                        </p:tgtEl>
                                        <p:attrNameLst>
                                          <p:attrName>ppt_x</p:attrName>
                                        </p:attrNameLst>
                                      </p:cBhvr>
                                      <p:tavLst>
                                        <p:tav tm="0">
                                          <p:val>
                                            <p:strVal val="#ppt_x"/>
                                          </p:val>
                                        </p:tav>
                                        <p:tav tm="100000">
                                          <p:val>
                                            <p:strVal val="#ppt_x"/>
                                          </p:val>
                                        </p:tav>
                                      </p:tavLst>
                                    </p:anim>
                                    <p:anim calcmode="lin" valueType="num">
                                      <p:cBhvr>
                                        <p:cTn id="111" dur="1000" fill="hold"/>
                                        <p:tgtEl>
                                          <p:spTgt spid="69683"/>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22584"/>
                                        </p:tgtEl>
                                        <p:attrNameLst>
                                          <p:attrName>style.visibility</p:attrName>
                                        </p:attrNameLst>
                                      </p:cBhvr>
                                      <p:to>
                                        <p:strVal val="visible"/>
                                      </p:to>
                                    </p:set>
                                    <p:animEffect transition="in" filter="fade">
                                      <p:cBhvr>
                                        <p:cTn id="114" dur="1000"/>
                                        <p:tgtEl>
                                          <p:spTgt spid="22584"/>
                                        </p:tgtEl>
                                      </p:cBhvr>
                                    </p:animEffect>
                                    <p:anim calcmode="lin" valueType="num">
                                      <p:cBhvr>
                                        <p:cTn id="115" dur="1000" fill="hold"/>
                                        <p:tgtEl>
                                          <p:spTgt spid="22584"/>
                                        </p:tgtEl>
                                        <p:attrNameLst>
                                          <p:attrName>ppt_x</p:attrName>
                                        </p:attrNameLst>
                                      </p:cBhvr>
                                      <p:tavLst>
                                        <p:tav tm="0">
                                          <p:val>
                                            <p:strVal val="#ppt_x"/>
                                          </p:val>
                                        </p:tav>
                                        <p:tav tm="100000">
                                          <p:val>
                                            <p:strVal val="#ppt_x"/>
                                          </p:val>
                                        </p:tav>
                                      </p:tavLst>
                                    </p:anim>
                                    <p:anim calcmode="lin" valueType="num">
                                      <p:cBhvr>
                                        <p:cTn id="116" dur="1000" fill="hold"/>
                                        <p:tgtEl>
                                          <p:spTgt spid="22584"/>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0"/>
                                        </p:tgtEl>
                                        <p:attrNameLst>
                                          <p:attrName>style.visibility</p:attrName>
                                        </p:attrNameLst>
                                      </p:cBhvr>
                                      <p:to>
                                        <p:strVal val="visible"/>
                                      </p:to>
                                    </p:set>
                                    <p:animEffect transition="in" filter="fade">
                                      <p:cBhvr>
                                        <p:cTn id="119" dur="1000"/>
                                        <p:tgtEl>
                                          <p:spTgt spid="10"/>
                                        </p:tgtEl>
                                      </p:cBhvr>
                                    </p:animEffect>
                                    <p:anim calcmode="lin" valueType="num">
                                      <p:cBhvr>
                                        <p:cTn id="120" dur="1000" fill="hold"/>
                                        <p:tgtEl>
                                          <p:spTgt spid="10"/>
                                        </p:tgtEl>
                                        <p:attrNameLst>
                                          <p:attrName>ppt_x</p:attrName>
                                        </p:attrNameLst>
                                      </p:cBhvr>
                                      <p:tavLst>
                                        <p:tav tm="0">
                                          <p:val>
                                            <p:strVal val="#ppt_x"/>
                                          </p:val>
                                        </p:tav>
                                        <p:tav tm="100000">
                                          <p:val>
                                            <p:strVal val="#ppt_x"/>
                                          </p:val>
                                        </p:tav>
                                      </p:tavLst>
                                    </p:anim>
                                    <p:anim calcmode="lin" valueType="num">
                                      <p:cBhvr>
                                        <p:cTn id="121" dur="1000" fill="hold"/>
                                        <p:tgtEl>
                                          <p:spTgt spid="10"/>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1"/>
                                        </p:tgtEl>
                                        <p:attrNameLst>
                                          <p:attrName>style.visibility</p:attrName>
                                        </p:attrNameLst>
                                      </p:cBhvr>
                                      <p:to>
                                        <p:strVal val="visible"/>
                                      </p:to>
                                    </p:set>
                                    <p:animEffect transition="in" filter="fade">
                                      <p:cBhvr>
                                        <p:cTn id="124" dur="1000"/>
                                        <p:tgtEl>
                                          <p:spTgt spid="11"/>
                                        </p:tgtEl>
                                      </p:cBhvr>
                                    </p:animEffect>
                                    <p:anim calcmode="lin" valueType="num">
                                      <p:cBhvr>
                                        <p:cTn id="125" dur="1000" fill="hold"/>
                                        <p:tgtEl>
                                          <p:spTgt spid="11"/>
                                        </p:tgtEl>
                                        <p:attrNameLst>
                                          <p:attrName>ppt_x</p:attrName>
                                        </p:attrNameLst>
                                      </p:cBhvr>
                                      <p:tavLst>
                                        <p:tav tm="0">
                                          <p:val>
                                            <p:strVal val="#ppt_x"/>
                                          </p:val>
                                        </p:tav>
                                        <p:tav tm="100000">
                                          <p:val>
                                            <p:strVal val="#ppt_x"/>
                                          </p:val>
                                        </p:tav>
                                      </p:tavLst>
                                    </p:anim>
                                    <p:anim calcmode="lin" valueType="num">
                                      <p:cBhvr>
                                        <p:cTn id="126" dur="1000" fill="hold"/>
                                        <p:tgtEl>
                                          <p:spTgt spid="11"/>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22583"/>
                                        </p:tgtEl>
                                        <p:attrNameLst>
                                          <p:attrName>style.visibility</p:attrName>
                                        </p:attrNameLst>
                                      </p:cBhvr>
                                      <p:to>
                                        <p:strVal val="visible"/>
                                      </p:to>
                                    </p:set>
                                    <p:animEffect transition="in" filter="fade">
                                      <p:cBhvr>
                                        <p:cTn id="129" dur="1000"/>
                                        <p:tgtEl>
                                          <p:spTgt spid="22583"/>
                                        </p:tgtEl>
                                      </p:cBhvr>
                                    </p:animEffect>
                                    <p:anim calcmode="lin" valueType="num">
                                      <p:cBhvr>
                                        <p:cTn id="130" dur="1000" fill="hold"/>
                                        <p:tgtEl>
                                          <p:spTgt spid="22583"/>
                                        </p:tgtEl>
                                        <p:attrNameLst>
                                          <p:attrName>ppt_x</p:attrName>
                                        </p:attrNameLst>
                                      </p:cBhvr>
                                      <p:tavLst>
                                        <p:tav tm="0">
                                          <p:val>
                                            <p:strVal val="#ppt_x"/>
                                          </p:val>
                                        </p:tav>
                                        <p:tav tm="100000">
                                          <p:val>
                                            <p:strVal val="#ppt_x"/>
                                          </p:val>
                                        </p:tav>
                                      </p:tavLst>
                                    </p:anim>
                                    <p:anim calcmode="lin" valueType="num">
                                      <p:cBhvr>
                                        <p:cTn id="131" dur="1000" fill="hold"/>
                                        <p:tgtEl>
                                          <p:spTgt spid="22583"/>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0" presetClass="entr" presetSubtype="0" fill="hold" nodeType="clickEffect">
                                  <p:stCondLst>
                                    <p:cond delay="0"/>
                                  </p:stCondLst>
                                  <p:childTnLst>
                                    <p:set>
                                      <p:cBhvr>
                                        <p:cTn id="135" dur="1" fill="hold">
                                          <p:stCondLst>
                                            <p:cond delay="0"/>
                                          </p:stCondLst>
                                        </p:cTn>
                                        <p:tgtEl>
                                          <p:spTgt spid="69705"/>
                                        </p:tgtEl>
                                        <p:attrNameLst>
                                          <p:attrName>style.visibility</p:attrName>
                                        </p:attrNameLst>
                                      </p:cBhvr>
                                      <p:to>
                                        <p:strVal val="visible"/>
                                      </p:to>
                                    </p:set>
                                    <p:animEffect transition="in" filter="wedge">
                                      <p:cBhvr>
                                        <p:cTn id="136" dur="2000"/>
                                        <p:tgtEl>
                                          <p:spTgt spid="69705"/>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mph" presetSubtype="0" nodeType="clickEffect">
                                  <p:stCondLst>
                                    <p:cond delay="0"/>
                                  </p:stCondLst>
                                  <p:childTnLst>
                                    <p:set>
                                      <p:cBhvr rctx="PPT">
                                        <p:cTn id="140" dur="indefinite"/>
                                        <p:tgtEl>
                                          <p:spTgt spid="22584"/>
                                        </p:tgtEl>
                                        <p:attrNameLst>
                                          <p:attrName>style.opacity</p:attrName>
                                        </p:attrNameLst>
                                      </p:cBhvr>
                                      <p:to>
                                        <p:strVal val="0.5"/>
                                      </p:to>
                                    </p:set>
                                    <p:animEffect filter="image" prLst="opacity: 0.5">
                                      <p:cBhvr rctx="IE">
                                        <p:cTn id="141" dur="indefinite"/>
                                        <p:tgtEl>
                                          <p:spTgt spid="22584"/>
                                        </p:tgtEl>
                                      </p:cBhvr>
                                    </p:animEffect>
                                  </p:childTnLst>
                                </p:cTn>
                              </p:par>
                              <p:par>
                                <p:cTn id="142" presetID="9" presetClass="emph" presetSubtype="0" grpId="1" nodeType="withEffect">
                                  <p:stCondLst>
                                    <p:cond delay="0"/>
                                  </p:stCondLst>
                                  <p:childTnLst>
                                    <p:set>
                                      <p:cBhvr rctx="PPT">
                                        <p:cTn id="143" dur="indefinite"/>
                                        <p:tgtEl>
                                          <p:spTgt spid="10"/>
                                        </p:tgtEl>
                                        <p:attrNameLst>
                                          <p:attrName>style.opacity</p:attrName>
                                        </p:attrNameLst>
                                      </p:cBhvr>
                                      <p:to>
                                        <p:strVal val="0.5"/>
                                      </p:to>
                                    </p:set>
                                    <p:animEffect filter="image" prLst="opacity: 0.5">
                                      <p:cBhvr rctx="IE">
                                        <p:cTn id="144" dur="indefinite"/>
                                        <p:tgtEl>
                                          <p:spTgt spid="10"/>
                                        </p:tgtEl>
                                      </p:cBhvr>
                                    </p:animEffect>
                                  </p:childTnLst>
                                </p:cTn>
                              </p:par>
                              <p:par>
                                <p:cTn id="145" presetID="9" presetClass="emph" presetSubtype="0" grpId="1" nodeType="withEffect">
                                  <p:stCondLst>
                                    <p:cond delay="0"/>
                                  </p:stCondLst>
                                  <p:childTnLst>
                                    <p:set>
                                      <p:cBhvr rctx="PPT">
                                        <p:cTn id="146" dur="indefinite"/>
                                        <p:tgtEl>
                                          <p:spTgt spid="11"/>
                                        </p:tgtEl>
                                        <p:attrNameLst>
                                          <p:attrName>style.opacity</p:attrName>
                                        </p:attrNameLst>
                                      </p:cBhvr>
                                      <p:to>
                                        <p:strVal val="0.5"/>
                                      </p:to>
                                    </p:set>
                                    <p:animEffect filter="image" prLst="opacity: 0.5">
                                      <p:cBhvr rctx="IE">
                                        <p:cTn id="147" dur="indefinite"/>
                                        <p:tgtEl>
                                          <p:spTgt spid="11"/>
                                        </p:tgtEl>
                                      </p:cBhvr>
                                    </p:animEffect>
                                  </p:childTnLst>
                                </p:cTn>
                              </p:par>
                              <p:par>
                                <p:cTn id="148" presetID="9" presetClass="emph" presetSubtype="0" nodeType="withEffect">
                                  <p:stCondLst>
                                    <p:cond delay="0"/>
                                  </p:stCondLst>
                                  <p:childTnLst>
                                    <p:set>
                                      <p:cBhvr rctx="PPT">
                                        <p:cTn id="149" dur="indefinite"/>
                                        <p:tgtEl>
                                          <p:spTgt spid="69705"/>
                                        </p:tgtEl>
                                        <p:attrNameLst>
                                          <p:attrName>style.opacity</p:attrName>
                                        </p:attrNameLst>
                                      </p:cBhvr>
                                      <p:to>
                                        <p:strVal val="0.5"/>
                                      </p:to>
                                    </p:set>
                                    <p:animEffect filter="image" prLst="opacity: 0.5">
                                      <p:cBhvr rctx="IE">
                                        <p:cTn id="150" dur="indefinite"/>
                                        <p:tgtEl>
                                          <p:spTgt spid="69705"/>
                                        </p:tgtEl>
                                      </p:cBhvr>
                                    </p:animEffect>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nodeType="clickEffect">
                                  <p:stCondLst>
                                    <p:cond delay="0"/>
                                  </p:stCondLst>
                                  <p:childTnLst>
                                    <p:set>
                                      <p:cBhvr>
                                        <p:cTn id="154" dur="1" fill="hold">
                                          <p:stCondLst>
                                            <p:cond delay="0"/>
                                          </p:stCondLst>
                                        </p:cTn>
                                        <p:tgtEl>
                                          <p:spTgt spid="22572"/>
                                        </p:tgtEl>
                                        <p:attrNameLst>
                                          <p:attrName>style.visibility</p:attrName>
                                        </p:attrNameLst>
                                      </p:cBhvr>
                                      <p:to>
                                        <p:strVal val="visible"/>
                                      </p:to>
                                    </p:set>
                                    <p:anim calcmode="lin" valueType="num">
                                      <p:cBhvr additive="base">
                                        <p:cTn id="155" dur="500" fill="hold"/>
                                        <p:tgtEl>
                                          <p:spTgt spid="22572"/>
                                        </p:tgtEl>
                                        <p:attrNameLst>
                                          <p:attrName>ppt_x</p:attrName>
                                        </p:attrNameLst>
                                      </p:cBhvr>
                                      <p:tavLst>
                                        <p:tav tm="0">
                                          <p:val>
                                            <p:strVal val="#ppt_x"/>
                                          </p:val>
                                        </p:tav>
                                        <p:tav tm="100000">
                                          <p:val>
                                            <p:strVal val="#ppt_x"/>
                                          </p:val>
                                        </p:tav>
                                      </p:tavLst>
                                    </p:anim>
                                    <p:anim calcmode="lin" valueType="num">
                                      <p:cBhvr additive="base">
                                        <p:cTn id="156" dur="500" fill="hold"/>
                                        <p:tgtEl>
                                          <p:spTgt spid="2257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2"/>
                                        </p:tgtEl>
                                        <p:attrNameLst>
                                          <p:attrName>style.visibility</p:attrName>
                                        </p:attrNameLst>
                                      </p:cBhvr>
                                      <p:to>
                                        <p:strVal val="visible"/>
                                      </p:to>
                                    </p:set>
                                    <p:anim calcmode="lin" valueType="num">
                                      <p:cBhvr additive="base">
                                        <p:cTn id="159" dur="500" fill="hold"/>
                                        <p:tgtEl>
                                          <p:spTgt spid="12"/>
                                        </p:tgtEl>
                                        <p:attrNameLst>
                                          <p:attrName>ppt_x</p:attrName>
                                        </p:attrNameLst>
                                      </p:cBhvr>
                                      <p:tavLst>
                                        <p:tav tm="0">
                                          <p:val>
                                            <p:strVal val="#ppt_x"/>
                                          </p:val>
                                        </p:tav>
                                        <p:tav tm="100000">
                                          <p:val>
                                            <p:strVal val="#ppt_x"/>
                                          </p:val>
                                        </p:tav>
                                      </p:tavLst>
                                    </p:anim>
                                    <p:anim calcmode="lin" valueType="num">
                                      <p:cBhvr additive="base">
                                        <p:cTn id="160" dur="500" fill="hold"/>
                                        <p:tgtEl>
                                          <p:spTgt spid="12"/>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22585"/>
                                        </p:tgtEl>
                                        <p:attrNameLst>
                                          <p:attrName>style.visibility</p:attrName>
                                        </p:attrNameLst>
                                      </p:cBhvr>
                                      <p:to>
                                        <p:strVal val="visible"/>
                                      </p:to>
                                    </p:set>
                                    <p:anim calcmode="lin" valueType="num">
                                      <p:cBhvr additive="base">
                                        <p:cTn id="163" dur="500" fill="hold"/>
                                        <p:tgtEl>
                                          <p:spTgt spid="22585"/>
                                        </p:tgtEl>
                                        <p:attrNameLst>
                                          <p:attrName>ppt_x</p:attrName>
                                        </p:attrNameLst>
                                      </p:cBhvr>
                                      <p:tavLst>
                                        <p:tav tm="0">
                                          <p:val>
                                            <p:strVal val="#ppt_x"/>
                                          </p:val>
                                        </p:tav>
                                        <p:tav tm="100000">
                                          <p:val>
                                            <p:strVal val="#ppt_x"/>
                                          </p:val>
                                        </p:tav>
                                      </p:tavLst>
                                    </p:anim>
                                    <p:anim calcmode="lin" valueType="num">
                                      <p:cBhvr additive="base">
                                        <p:cTn id="164" dur="500" fill="hold"/>
                                        <p:tgtEl>
                                          <p:spTgt spid="22585"/>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22573"/>
                                        </p:tgtEl>
                                        <p:attrNameLst>
                                          <p:attrName>style.visibility</p:attrName>
                                        </p:attrNameLst>
                                      </p:cBhvr>
                                      <p:to>
                                        <p:strVal val="visible"/>
                                      </p:to>
                                    </p:set>
                                    <p:anim calcmode="lin" valueType="num">
                                      <p:cBhvr additive="base">
                                        <p:cTn id="167" dur="500" fill="hold"/>
                                        <p:tgtEl>
                                          <p:spTgt spid="22573"/>
                                        </p:tgtEl>
                                        <p:attrNameLst>
                                          <p:attrName>ppt_x</p:attrName>
                                        </p:attrNameLst>
                                      </p:cBhvr>
                                      <p:tavLst>
                                        <p:tav tm="0">
                                          <p:val>
                                            <p:strVal val="#ppt_x"/>
                                          </p:val>
                                        </p:tav>
                                        <p:tav tm="100000">
                                          <p:val>
                                            <p:strVal val="#ppt_x"/>
                                          </p:val>
                                        </p:tav>
                                      </p:tavLst>
                                    </p:anim>
                                    <p:anim calcmode="lin" valueType="num">
                                      <p:cBhvr additive="base">
                                        <p:cTn id="168" dur="500" fill="hold"/>
                                        <p:tgtEl>
                                          <p:spTgt spid="22573"/>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9693"/>
                                        </p:tgtEl>
                                        <p:attrNameLst>
                                          <p:attrName>style.visibility</p:attrName>
                                        </p:attrNameLst>
                                      </p:cBhvr>
                                      <p:to>
                                        <p:strVal val="visible"/>
                                      </p:to>
                                    </p:set>
                                    <p:anim calcmode="lin" valueType="num">
                                      <p:cBhvr additive="base">
                                        <p:cTn id="171" dur="500" fill="hold"/>
                                        <p:tgtEl>
                                          <p:spTgt spid="69693"/>
                                        </p:tgtEl>
                                        <p:attrNameLst>
                                          <p:attrName>ppt_x</p:attrName>
                                        </p:attrNameLst>
                                      </p:cBhvr>
                                      <p:tavLst>
                                        <p:tav tm="0">
                                          <p:val>
                                            <p:strVal val="#ppt_x"/>
                                          </p:val>
                                        </p:tav>
                                        <p:tav tm="100000">
                                          <p:val>
                                            <p:strVal val="#ppt_x"/>
                                          </p:val>
                                        </p:tav>
                                      </p:tavLst>
                                    </p:anim>
                                    <p:anim calcmode="lin" valueType="num">
                                      <p:cBhvr additive="base">
                                        <p:cTn id="172" dur="500" fill="hold"/>
                                        <p:tgtEl>
                                          <p:spTgt spid="69693"/>
                                        </p:tgtEl>
                                        <p:attrNameLst>
                                          <p:attrName>ppt_y</p:attrName>
                                        </p:attrNameLst>
                                      </p:cBhvr>
                                      <p:tavLst>
                                        <p:tav tm="0">
                                          <p:val>
                                            <p:strVal val="1+#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9" presetClass="entr" presetSubtype="0" fill="hold" nodeType="clickEffect">
                                  <p:stCondLst>
                                    <p:cond delay="0"/>
                                  </p:stCondLst>
                                  <p:childTnLst>
                                    <p:set>
                                      <p:cBhvr>
                                        <p:cTn id="176" dur="1" fill="hold">
                                          <p:stCondLst>
                                            <p:cond delay="0"/>
                                          </p:stCondLst>
                                        </p:cTn>
                                        <p:tgtEl>
                                          <p:spTgt spid="69716"/>
                                        </p:tgtEl>
                                        <p:attrNameLst>
                                          <p:attrName>style.visibility</p:attrName>
                                        </p:attrNameLst>
                                      </p:cBhvr>
                                      <p:to>
                                        <p:strVal val="visible"/>
                                      </p:to>
                                    </p:set>
                                    <p:animEffect transition="in" filter="dissolve">
                                      <p:cBhvr>
                                        <p:cTn id="177" dur="500"/>
                                        <p:tgtEl>
                                          <p:spTgt spid="69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2" grpId="1" animBg="1"/>
      <p:bldP spid="3" grpId="1" animBg="1"/>
      <p:bldP spid="5" grpId="0" animBg="1"/>
      <p:bldP spid="5" grpId="1" animBg="1"/>
      <p:bldP spid="69666" grpId="0"/>
      <p:bldP spid="69666" grpId="1"/>
      <p:bldP spid="6" grpId="0" animBg="1"/>
      <p:bldP spid="6" grpId="1" animBg="1"/>
      <p:bldP spid="7" grpId="0" animBg="1"/>
      <p:bldP spid="7" grpId="1" animBg="1"/>
      <p:bldP spid="69673" grpId="0"/>
      <p:bldP spid="69673" grpId="1"/>
      <p:bldP spid="8" grpId="0" animBg="1"/>
      <p:bldP spid="8" grpId="1" animBg="1"/>
      <p:bldP spid="9" grpId="0" animBg="1"/>
      <p:bldP spid="9" grpId="1" animBg="1"/>
      <p:bldP spid="10" grpId="0" animBg="1"/>
      <p:bldP spid="10" grpId="1" animBg="1"/>
      <p:bldP spid="11" grpId="0" animBg="1"/>
      <p:bldP spid="11" grpId="1" animBg="1"/>
      <p:bldP spid="69687" grpId="1"/>
      <p:bldP spid="69688" grpId="1"/>
      <p:bldP spid="69693" grpId="0"/>
      <p:bldP spid="12" grpId="0" animBg="1"/>
      <p:bldP spid="19514" grpId="1" animBg="1"/>
      <p:bldP spid="4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571736" y="2428868"/>
            <a:ext cx="2786082" cy="71438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400" dirty="0">
                <a:solidFill>
                  <a:schemeClr val="tx1"/>
                </a:solidFill>
              </a:rPr>
              <a:t>Actualización</a:t>
            </a:r>
          </a:p>
          <a:p>
            <a:pPr>
              <a:defRPr/>
            </a:pPr>
            <a:r>
              <a:rPr lang="es-ES" sz="1400" dirty="0">
                <a:solidFill>
                  <a:schemeClr val="tx1"/>
                </a:solidFill>
              </a:rPr>
              <a:t> (vigencia 2011)</a:t>
            </a:r>
          </a:p>
        </p:txBody>
      </p:sp>
      <p:sp>
        <p:nvSpPr>
          <p:cNvPr id="9" name="8 Rectángulo redondeado"/>
          <p:cNvSpPr/>
          <p:nvPr/>
        </p:nvSpPr>
        <p:spPr>
          <a:xfrm>
            <a:off x="357158" y="1285860"/>
            <a:ext cx="8429684" cy="50006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b="1" dirty="0">
                <a:solidFill>
                  <a:srgbClr val="FF0000"/>
                </a:solidFill>
              </a:rPr>
              <a:t>MODULO    DE    FORMULACION    (BPIN)</a:t>
            </a:r>
          </a:p>
        </p:txBody>
      </p:sp>
      <p:sp>
        <p:nvSpPr>
          <p:cNvPr id="10" name="9 Rectángulo redondeado"/>
          <p:cNvSpPr/>
          <p:nvPr/>
        </p:nvSpPr>
        <p:spPr>
          <a:xfrm>
            <a:off x="2571736" y="3643314"/>
            <a:ext cx="2786082" cy="78581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400" dirty="0">
                <a:solidFill>
                  <a:schemeClr val="tx1"/>
                </a:solidFill>
              </a:rPr>
              <a:t>Modificación (vigencia 2010 con trámites y sin trámites)</a:t>
            </a:r>
          </a:p>
        </p:txBody>
      </p:sp>
      <p:sp>
        <p:nvSpPr>
          <p:cNvPr id="11" name="10 Rectángulo redondeado"/>
          <p:cNvSpPr/>
          <p:nvPr/>
        </p:nvSpPr>
        <p:spPr>
          <a:xfrm>
            <a:off x="2571736" y="4929198"/>
            <a:ext cx="2786082" cy="78581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400" dirty="0">
                <a:solidFill>
                  <a:schemeClr val="tx1"/>
                </a:solidFill>
              </a:rPr>
              <a:t>Actualización (2011) y modificación (2010) con trámite y sin trámites </a:t>
            </a:r>
          </a:p>
        </p:txBody>
      </p:sp>
      <p:sp>
        <p:nvSpPr>
          <p:cNvPr id="12" name="11 Rectángulo redondeado"/>
          <p:cNvSpPr/>
          <p:nvPr/>
        </p:nvSpPr>
        <p:spPr>
          <a:xfrm>
            <a:off x="1500166" y="2000240"/>
            <a:ext cx="500066" cy="414340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100" b="1" dirty="0">
                <a:solidFill>
                  <a:schemeClr val="tx1"/>
                </a:solidFill>
              </a:rPr>
              <a:t>R</a:t>
            </a:r>
          </a:p>
          <a:p>
            <a:pPr>
              <a:defRPr/>
            </a:pPr>
            <a:r>
              <a:rPr lang="es-ES" sz="1100" b="1" dirty="0">
                <a:solidFill>
                  <a:schemeClr val="tx1"/>
                </a:solidFill>
              </a:rPr>
              <a:t>O</a:t>
            </a:r>
          </a:p>
          <a:p>
            <a:pPr>
              <a:defRPr/>
            </a:pPr>
            <a:r>
              <a:rPr lang="es-ES" sz="1100" b="1" dirty="0">
                <a:solidFill>
                  <a:schemeClr val="tx1"/>
                </a:solidFill>
              </a:rPr>
              <a:t>L</a:t>
            </a:r>
          </a:p>
          <a:p>
            <a:pPr>
              <a:defRPr/>
            </a:pPr>
            <a:endParaRPr lang="es-ES" sz="1100" b="1" dirty="0">
              <a:solidFill>
                <a:schemeClr val="tx1"/>
              </a:solidFill>
            </a:endParaRPr>
          </a:p>
          <a:p>
            <a:pPr>
              <a:defRPr/>
            </a:pPr>
            <a:endParaRPr lang="es-ES" sz="1100" b="1" dirty="0">
              <a:solidFill>
                <a:schemeClr val="tx1"/>
              </a:solidFill>
            </a:endParaRPr>
          </a:p>
          <a:p>
            <a:pPr>
              <a:defRPr/>
            </a:pPr>
            <a:r>
              <a:rPr lang="es-ES" sz="1100" b="1" dirty="0">
                <a:solidFill>
                  <a:schemeClr val="tx1"/>
                </a:solidFill>
              </a:rPr>
              <a:t>F</a:t>
            </a:r>
          </a:p>
          <a:p>
            <a:pPr>
              <a:defRPr/>
            </a:pPr>
            <a:r>
              <a:rPr lang="es-ES" sz="1100" b="1" dirty="0">
                <a:solidFill>
                  <a:schemeClr val="tx1"/>
                </a:solidFill>
              </a:rPr>
              <a:t>O</a:t>
            </a:r>
          </a:p>
          <a:p>
            <a:pPr>
              <a:defRPr/>
            </a:pPr>
            <a:r>
              <a:rPr lang="es-ES" sz="1100" b="1" dirty="0">
                <a:solidFill>
                  <a:schemeClr val="tx1"/>
                </a:solidFill>
              </a:rPr>
              <a:t>R</a:t>
            </a:r>
          </a:p>
          <a:p>
            <a:pPr>
              <a:defRPr/>
            </a:pPr>
            <a:r>
              <a:rPr lang="es-ES" sz="1100" b="1" dirty="0">
                <a:solidFill>
                  <a:schemeClr val="tx1"/>
                </a:solidFill>
              </a:rPr>
              <a:t>M</a:t>
            </a:r>
          </a:p>
          <a:p>
            <a:pPr>
              <a:defRPr/>
            </a:pPr>
            <a:r>
              <a:rPr lang="es-ES" sz="1100" b="1" dirty="0">
                <a:solidFill>
                  <a:schemeClr val="tx1"/>
                </a:solidFill>
              </a:rPr>
              <a:t>U</a:t>
            </a:r>
          </a:p>
          <a:p>
            <a:pPr>
              <a:defRPr/>
            </a:pPr>
            <a:r>
              <a:rPr lang="es-ES" sz="1100" b="1" dirty="0">
                <a:solidFill>
                  <a:schemeClr val="tx1"/>
                </a:solidFill>
              </a:rPr>
              <a:t>L</a:t>
            </a:r>
          </a:p>
          <a:p>
            <a:pPr>
              <a:defRPr/>
            </a:pPr>
            <a:r>
              <a:rPr lang="es-ES" sz="1100" b="1" dirty="0">
                <a:solidFill>
                  <a:schemeClr val="tx1"/>
                </a:solidFill>
              </a:rPr>
              <a:t>A</a:t>
            </a:r>
          </a:p>
          <a:p>
            <a:pPr>
              <a:defRPr/>
            </a:pPr>
            <a:r>
              <a:rPr lang="es-ES" sz="1100" b="1" dirty="0">
                <a:solidFill>
                  <a:schemeClr val="tx1"/>
                </a:solidFill>
              </a:rPr>
              <a:t>D</a:t>
            </a:r>
          </a:p>
          <a:p>
            <a:pPr>
              <a:defRPr/>
            </a:pPr>
            <a:r>
              <a:rPr lang="es-ES" sz="1100" b="1" dirty="0">
                <a:solidFill>
                  <a:schemeClr val="tx1"/>
                </a:solidFill>
              </a:rPr>
              <a:t>O</a:t>
            </a:r>
          </a:p>
          <a:p>
            <a:pPr>
              <a:defRPr/>
            </a:pPr>
            <a:r>
              <a:rPr lang="es-ES" sz="1100" b="1" dirty="0">
                <a:solidFill>
                  <a:schemeClr val="tx1"/>
                </a:solidFill>
              </a:rPr>
              <a:t>R</a:t>
            </a:r>
          </a:p>
          <a:p>
            <a:pPr>
              <a:defRPr/>
            </a:pPr>
            <a:endParaRPr lang="es-ES" sz="1100" b="1" dirty="0">
              <a:solidFill>
                <a:schemeClr val="tx1"/>
              </a:solidFill>
            </a:endParaRPr>
          </a:p>
        </p:txBody>
      </p:sp>
      <p:sp>
        <p:nvSpPr>
          <p:cNvPr id="13" name="12 Rectángulo redondeado"/>
          <p:cNvSpPr/>
          <p:nvPr/>
        </p:nvSpPr>
        <p:spPr>
          <a:xfrm>
            <a:off x="6357950" y="2000240"/>
            <a:ext cx="2428892" cy="92869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400" dirty="0">
                <a:solidFill>
                  <a:schemeClr val="tx1"/>
                </a:solidFill>
              </a:rPr>
              <a:t>ROL  de Control de Formulación, Control de Viabilidad, Control Posterior DNP</a:t>
            </a:r>
          </a:p>
        </p:txBody>
      </p:sp>
      <p:sp>
        <p:nvSpPr>
          <p:cNvPr id="14" name="13 Rectángulo redondeado"/>
          <p:cNvSpPr/>
          <p:nvPr/>
        </p:nvSpPr>
        <p:spPr>
          <a:xfrm>
            <a:off x="6357950" y="3714752"/>
            <a:ext cx="2428892" cy="642942"/>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400" dirty="0">
                <a:solidFill>
                  <a:schemeClr val="tx1"/>
                </a:solidFill>
              </a:rPr>
              <a:t>FILTROS DE CALIDAD</a:t>
            </a:r>
          </a:p>
        </p:txBody>
      </p:sp>
      <p:cxnSp>
        <p:nvCxnSpPr>
          <p:cNvPr id="19" name="18 Conector angular"/>
          <p:cNvCxnSpPr/>
          <p:nvPr/>
        </p:nvCxnSpPr>
        <p:spPr>
          <a:xfrm rot="5400000">
            <a:off x="7071519" y="3429794"/>
            <a:ext cx="1001712" cy="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angular"/>
          <p:cNvCxnSpPr>
            <a:stCxn id="0" idx="3"/>
            <a:endCxn id="0" idx="1"/>
          </p:cNvCxnSpPr>
          <p:nvPr/>
        </p:nvCxnSpPr>
        <p:spPr>
          <a:xfrm>
            <a:off x="5357813" y="2643188"/>
            <a:ext cx="1000125" cy="1393825"/>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angular"/>
          <p:cNvCxnSpPr>
            <a:stCxn id="0" idx="3"/>
            <a:endCxn id="0" idx="1"/>
          </p:cNvCxnSpPr>
          <p:nvPr/>
        </p:nvCxnSpPr>
        <p:spPr>
          <a:xfrm>
            <a:off x="5357813" y="4037013"/>
            <a:ext cx="1000125" cy="1587"/>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angular"/>
          <p:cNvCxnSpPr>
            <a:stCxn id="0" idx="3"/>
            <a:endCxn id="0" idx="1"/>
          </p:cNvCxnSpPr>
          <p:nvPr/>
        </p:nvCxnSpPr>
        <p:spPr>
          <a:xfrm flipV="1">
            <a:off x="5357813" y="4037013"/>
            <a:ext cx="1000125" cy="1357312"/>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28 Rectángulo redondeado"/>
          <p:cNvSpPr/>
          <p:nvPr/>
        </p:nvSpPr>
        <p:spPr>
          <a:xfrm>
            <a:off x="6215074" y="5429264"/>
            <a:ext cx="2571768" cy="642942"/>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400" dirty="0">
                <a:solidFill>
                  <a:schemeClr val="tx1"/>
                </a:solidFill>
              </a:rPr>
              <a:t>PROYECTO REGISTRADO, DEVUELTO O ARCHIVADO</a:t>
            </a:r>
          </a:p>
        </p:txBody>
      </p:sp>
      <p:cxnSp>
        <p:nvCxnSpPr>
          <p:cNvPr id="31" name="30 Conector angular"/>
          <p:cNvCxnSpPr>
            <a:stCxn id="0" idx="2"/>
          </p:cNvCxnSpPr>
          <p:nvPr/>
        </p:nvCxnSpPr>
        <p:spPr>
          <a:xfrm rot="5400000">
            <a:off x="7037387" y="4894263"/>
            <a:ext cx="1071563" cy="1588"/>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46 Conector angular"/>
          <p:cNvCxnSpPr/>
          <p:nvPr/>
        </p:nvCxnSpPr>
        <p:spPr>
          <a:xfrm>
            <a:off x="2000250" y="2786063"/>
            <a:ext cx="571500" cy="1587"/>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angular"/>
          <p:cNvCxnSpPr>
            <a:stCxn id="0" idx="3"/>
            <a:endCxn id="0" idx="1"/>
          </p:cNvCxnSpPr>
          <p:nvPr/>
        </p:nvCxnSpPr>
        <p:spPr>
          <a:xfrm>
            <a:off x="2000250" y="4037013"/>
            <a:ext cx="571500" cy="1587"/>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19 Rectángulo redondeado"/>
          <p:cNvSpPr/>
          <p:nvPr/>
        </p:nvSpPr>
        <p:spPr>
          <a:xfrm>
            <a:off x="357158" y="6215082"/>
            <a:ext cx="8429684" cy="35716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400" dirty="0">
                <a:solidFill>
                  <a:schemeClr val="tx1"/>
                </a:solidFill>
              </a:rPr>
              <a:t>ROL   DE  CONSULTA   DE   FORMULACION</a:t>
            </a:r>
          </a:p>
        </p:txBody>
      </p:sp>
      <p:sp>
        <p:nvSpPr>
          <p:cNvPr id="21" name="20 Rectángulo redondeado"/>
          <p:cNvSpPr/>
          <p:nvPr/>
        </p:nvSpPr>
        <p:spPr>
          <a:xfrm>
            <a:off x="428596" y="2643182"/>
            <a:ext cx="428628" cy="2857520"/>
          </a:xfrm>
          <a:prstGeom prst="roundRect">
            <a:avLst/>
          </a:prstGeom>
        </p:spPr>
        <p:style>
          <a:lnRef idx="0">
            <a:schemeClr val="accent1"/>
          </a:lnRef>
          <a:fillRef idx="3">
            <a:schemeClr val="accent1"/>
          </a:fillRef>
          <a:effectRef idx="3">
            <a:schemeClr val="accent1"/>
          </a:effectRef>
          <a:fontRef idx="minor">
            <a:schemeClr val="lt1"/>
          </a:fontRef>
        </p:style>
        <p:txBody>
          <a:bodyPr vert="vert270" anchor="ctr"/>
          <a:lstStyle/>
          <a:p>
            <a:pPr>
              <a:defRPr/>
            </a:pPr>
            <a:r>
              <a:rPr lang="es-ES" sz="1400" b="1" dirty="0">
                <a:solidFill>
                  <a:schemeClr val="tx1"/>
                </a:solidFill>
              </a:rPr>
              <a:t>ENTIDAD    RESPONSABLE  </a:t>
            </a:r>
          </a:p>
        </p:txBody>
      </p:sp>
      <p:sp>
        <p:nvSpPr>
          <p:cNvPr id="22" name="21 Flecha derecha"/>
          <p:cNvSpPr/>
          <p:nvPr/>
        </p:nvSpPr>
        <p:spPr>
          <a:xfrm>
            <a:off x="1000125" y="3786188"/>
            <a:ext cx="357188" cy="3571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cxnSp>
        <p:nvCxnSpPr>
          <p:cNvPr id="23" name="22 Conector angular"/>
          <p:cNvCxnSpPr/>
          <p:nvPr/>
        </p:nvCxnSpPr>
        <p:spPr>
          <a:xfrm>
            <a:off x="2000250" y="5357813"/>
            <a:ext cx="571500" cy="1587"/>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63" name="26 CuadroTexto">
            <a:hlinkClick r:id="rId3" action="ppaction://hlinksldjump"/>
          </p:cNvPr>
          <p:cNvSpPr txBox="1">
            <a:spLocks noChangeArrowheads="1"/>
          </p:cNvSpPr>
          <p:nvPr/>
        </p:nvSpPr>
        <p:spPr bwMode="auto">
          <a:xfrm>
            <a:off x="2786063" y="2000250"/>
            <a:ext cx="2357437" cy="307975"/>
          </a:xfrm>
          <a:prstGeom prst="rect">
            <a:avLst/>
          </a:prstGeom>
          <a:noFill/>
          <a:ln w="9525">
            <a:noFill/>
            <a:miter lim="800000"/>
            <a:headEnd/>
            <a:tailEnd/>
          </a:ln>
        </p:spPr>
        <p:txBody>
          <a:bodyPr>
            <a:spAutoFit/>
          </a:bodyPr>
          <a:lstStyle/>
          <a:p>
            <a:r>
              <a:rPr lang="es-ES" sz="1400" b="1" dirty="0"/>
              <a:t>TIPOS DE SOLICITUD</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3"/>
          <p:cNvSpPr>
            <a:spLocks noChangeShapeType="1"/>
          </p:cNvSpPr>
          <p:nvPr/>
        </p:nvSpPr>
        <p:spPr bwMode="auto">
          <a:xfrm>
            <a:off x="1187450" y="2205038"/>
            <a:ext cx="7056438" cy="0"/>
          </a:xfrm>
          <a:prstGeom prst="line">
            <a:avLst/>
          </a:prstGeom>
          <a:noFill/>
          <a:ln w="38100">
            <a:solidFill>
              <a:srgbClr val="969696"/>
            </a:solidFill>
            <a:round/>
            <a:headEnd/>
            <a:tailEnd/>
          </a:ln>
        </p:spPr>
        <p:txBody>
          <a:bodyPr/>
          <a:lstStyle/>
          <a:p>
            <a:endParaRPr lang="en-US"/>
          </a:p>
        </p:txBody>
      </p:sp>
      <p:sp>
        <p:nvSpPr>
          <p:cNvPr id="28675" name="Text Box 7"/>
          <p:cNvSpPr txBox="1">
            <a:spLocks noChangeArrowheads="1"/>
          </p:cNvSpPr>
          <p:nvPr/>
        </p:nvSpPr>
        <p:spPr bwMode="auto">
          <a:xfrm>
            <a:off x="1258888" y="1547813"/>
            <a:ext cx="6985000" cy="585787"/>
          </a:xfrm>
          <a:prstGeom prst="rect">
            <a:avLst/>
          </a:prstGeom>
          <a:noFill/>
          <a:ln w="9525">
            <a:noFill/>
            <a:miter lim="800000"/>
            <a:headEnd/>
            <a:tailEnd/>
          </a:ln>
        </p:spPr>
        <p:txBody>
          <a:bodyPr>
            <a:spAutoFit/>
          </a:bodyPr>
          <a:lstStyle/>
          <a:p>
            <a:pPr algn="r" fontAlgn="base">
              <a:spcBef>
                <a:spcPct val="0"/>
              </a:spcBef>
            </a:pPr>
            <a:r>
              <a:rPr lang="es-ES" sz="3200">
                <a:solidFill>
                  <a:srgbClr val="336699"/>
                </a:solidFill>
              </a:rPr>
              <a:t>Contenido:</a:t>
            </a:r>
          </a:p>
        </p:txBody>
      </p:sp>
      <p:sp>
        <p:nvSpPr>
          <p:cNvPr id="28676" name="4 CuadroTexto"/>
          <p:cNvSpPr txBox="1">
            <a:spLocks noChangeArrowheads="1"/>
          </p:cNvSpPr>
          <p:nvPr/>
        </p:nvSpPr>
        <p:spPr bwMode="auto">
          <a:xfrm>
            <a:off x="900113" y="2349500"/>
            <a:ext cx="7272337" cy="4554538"/>
          </a:xfrm>
          <a:prstGeom prst="rect">
            <a:avLst/>
          </a:prstGeom>
          <a:noFill/>
          <a:ln w="9525">
            <a:noFill/>
            <a:miter lim="800000"/>
            <a:headEnd/>
            <a:tailEnd/>
          </a:ln>
        </p:spPr>
        <p:txBody>
          <a:bodyPr>
            <a:spAutoFit/>
          </a:bodyPr>
          <a:lstStyle/>
          <a:p>
            <a:pPr marL="271463" indent="-271463" algn="just">
              <a:buClr>
                <a:srgbClr val="336699"/>
              </a:buClr>
              <a:buFont typeface="Arial" charset="0"/>
              <a:buChar char="•"/>
            </a:pPr>
            <a:r>
              <a:rPr lang="es-CO" sz="2500" dirty="0">
                <a:solidFill>
                  <a:schemeClr val="bg1">
                    <a:lumMod val="75000"/>
                  </a:schemeClr>
                </a:solidFill>
              </a:rPr>
              <a:t>Objetivo de la reunión</a:t>
            </a:r>
          </a:p>
          <a:p>
            <a:pPr marL="271463" indent="-271463" algn="just">
              <a:buClr>
                <a:srgbClr val="336699"/>
              </a:buClr>
              <a:buFont typeface="Arial" charset="0"/>
              <a:buChar char="•"/>
            </a:pPr>
            <a:r>
              <a:rPr lang="es-CO" sz="2500" dirty="0">
                <a:solidFill>
                  <a:schemeClr val="bg1">
                    <a:lumMod val="75000"/>
                  </a:schemeClr>
                </a:solidFill>
              </a:rPr>
              <a:t>Estructura general  de la inversión pública</a:t>
            </a:r>
            <a:r>
              <a:rPr lang="es-ES" sz="2500" dirty="0">
                <a:solidFill>
                  <a:schemeClr val="bg1">
                    <a:lumMod val="75000"/>
                  </a:schemeClr>
                </a:solidFill>
              </a:rPr>
              <a:t> y su relación con los proyectos de inversión.</a:t>
            </a:r>
          </a:p>
          <a:p>
            <a:pPr marL="271463" indent="-271463" algn="just">
              <a:buClr>
                <a:srgbClr val="336699"/>
              </a:buClr>
              <a:buFont typeface="Arial" charset="0"/>
              <a:buChar char="•"/>
            </a:pPr>
            <a:r>
              <a:rPr lang="es-ES" sz="2500" dirty="0">
                <a:solidFill>
                  <a:schemeClr val="bg1">
                    <a:lumMod val="75000"/>
                  </a:schemeClr>
                </a:solidFill>
              </a:rPr>
              <a:t>El Sistema Unificado de Inversión y Finanzas Públicas SUIFP.</a:t>
            </a:r>
          </a:p>
          <a:p>
            <a:pPr marL="271463" indent="-271463" algn="just">
              <a:buClr>
                <a:srgbClr val="336699"/>
              </a:buClr>
              <a:buFont typeface="Arial" charset="0"/>
              <a:buChar char="•"/>
            </a:pPr>
            <a:r>
              <a:rPr lang="es-ES" sz="2500" b="1" dirty="0"/>
              <a:t>Aspectos importantes sobre TIC</a:t>
            </a:r>
          </a:p>
          <a:p>
            <a:pPr marL="271463" indent="-271463" algn="just">
              <a:buClr>
                <a:srgbClr val="336699"/>
              </a:buClr>
              <a:buFont typeface="Arial" charset="0"/>
              <a:buChar char="•"/>
            </a:pPr>
            <a:r>
              <a:rPr lang="es-ES" sz="2500" dirty="0">
                <a:solidFill>
                  <a:schemeClr val="bg1">
                    <a:lumMod val="75000"/>
                  </a:schemeClr>
                </a:solidFill>
              </a:rPr>
              <a:t>Procesos a desarrollar para las vigencias 2011-2012</a:t>
            </a:r>
          </a:p>
          <a:p>
            <a:pPr marL="271463" indent="-271463" algn="just">
              <a:buClr>
                <a:srgbClr val="336699"/>
              </a:buClr>
              <a:buFont typeface="Arial" charset="0"/>
              <a:buChar char="•"/>
            </a:pPr>
            <a:r>
              <a:rPr lang="es-ES" sz="2600" dirty="0">
                <a:solidFill>
                  <a:schemeClr val="bg1">
                    <a:lumMod val="75000"/>
                  </a:schemeClr>
                </a:solidFill>
              </a:rPr>
              <a:t>Recomendaciones para el efectivo desarrollo de los procesos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689725" y="-242888"/>
            <a:ext cx="268288" cy="457201"/>
          </a:xfrm>
          <a:prstGeom prst="rect">
            <a:avLst/>
          </a:prstGeom>
          <a:noFill/>
          <a:ln w="9525">
            <a:noFill/>
            <a:miter lim="800000"/>
            <a:headEnd/>
            <a:tailEnd/>
          </a:ln>
        </p:spPr>
        <p:txBody>
          <a:bodyPr wrap="none" lIns="92075" tIns="46038" rIns="92075" bIns="46038">
            <a:spAutoFit/>
          </a:bodyPr>
          <a:lstStyle/>
          <a:p>
            <a:r>
              <a:rPr lang="es-ES_tradnl" sz="2400"/>
              <a:t> </a:t>
            </a:r>
          </a:p>
        </p:txBody>
      </p:sp>
      <p:sp>
        <p:nvSpPr>
          <p:cNvPr id="29699" name="Rectangle 3"/>
          <p:cNvSpPr>
            <a:spLocks noChangeArrowheads="1"/>
          </p:cNvSpPr>
          <p:nvPr/>
        </p:nvSpPr>
        <p:spPr bwMode="auto">
          <a:xfrm>
            <a:off x="0" y="1593850"/>
            <a:ext cx="184150" cy="457200"/>
          </a:xfrm>
          <a:prstGeom prst="rect">
            <a:avLst/>
          </a:prstGeom>
          <a:noFill/>
          <a:ln w="9525">
            <a:noFill/>
            <a:miter lim="800000"/>
            <a:headEnd/>
            <a:tailEnd/>
          </a:ln>
        </p:spPr>
        <p:txBody>
          <a:bodyPr wrap="none" lIns="92075" tIns="46038" rIns="92075" bIns="46038" anchor="ctr">
            <a:spAutoFit/>
          </a:bodyPr>
          <a:lstStyle/>
          <a:p>
            <a:endParaRPr lang="es-CO" sz="2400">
              <a:latin typeface="Times New Roman" pitchFamily="18" charset="0"/>
            </a:endParaRPr>
          </a:p>
        </p:txBody>
      </p:sp>
      <p:sp>
        <p:nvSpPr>
          <p:cNvPr id="29700" name="Rectangle 4"/>
          <p:cNvSpPr>
            <a:spLocks noChangeArrowheads="1"/>
          </p:cNvSpPr>
          <p:nvPr/>
        </p:nvSpPr>
        <p:spPr bwMode="auto">
          <a:xfrm>
            <a:off x="395288" y="2492375"/>
            <a:ext cx="8299450" cy="3744913"/>
          </a:xfrm>
          <a:prstGeom prst="rect">
            <a:avLst/>
          </a:prstGeom>
          <a:noFill/>
          <a:ln w="9525">
            <a:noFill/>
            <a:miter lim="800000"/>
            <a:headEnd/>
            <a:tailEnd/>
          </a:ln>
        </p:spPr>
        <p:txBody>
          <a:bodyPr/>
          <a:lstStyle/>
          <a:p>
            <a:pPr algn="just">
              <a:buFont typeface="Arial" charset="0"/>
              <a:buChar char="•"/>
            </a:pPr>
            <a:r>
              <a:rPr lang="es-CO" sz="2400" dirty="0"/>
              <a:t>Están inmersas en todas las actividades de las entidades, sus funcionarios, consultores, proveedores y usuarios.</a:t>
            </a:r>
          </a:p>
          <a:p>
            <a:pPr algn="just">
              <a:buFont typeface="Arial" charset="0"/>
              <a:buChar char="•"/>
            </a:pPr>
            <a:r>
              <a:rPr lang="es-CO" sz="2400" dirty="0"/>
              <a:t>Son un medio para el logro de los objetivos institucionales y del gobierno.</a:t>
            </a:r>
          </a:p>
          <a:p>
            <a:pPr algn="just">
              <a:buFont typeface="Arial" charset="0"/>
              <a:buChar char="•"/>
            </a:pPr>
            <a:r>
              <a:rPr lang="es-CO" sz="2400" dirty="0"/>
              <a:t>Son fundamentales para la </a:t>
            </a:r>
            <a:r>
              <a:rPr lang="es-ES_tradnl" sz="2400" dirty="0"/>
              <a:t>generación, uso y divulgación de la información.</a:t>
            </a:r>
          </a:p>
          <a:p>
            <a:pPr algn="just" eaLnBrk="0" hangingPunct="0">
              <a:lnSpc>
                <a:spcPct val="90000"/>
              </a:lnSpc>
              <a:buClr>
                <a:schemeClr val="accent2"/>
              </a:buClr>
              <a:buFont typeface="Arial" charset="0"/>
              <a:buChar char="•"/>
            </a:pPr>
            <a:endParaRPr lang="es-ES_tradnl" sz="2400" dirty="0"/>
          </a:p>
          <a:p>
            <a:pPr eaLnBrk="0" hangingPunct="0">
              <a:lnSpc>
                <a:spcPct val="90000"/>
              </a:lnSpc>
            </a:pPr>
            <a:endParaRPr lang="es-ES_tradnl" sz="2400" b="1" baseline="30000" dirty="0"/>
          </a:p>
        </p:txBody>
      </p:sp>
      <p:sp>
        <p:nvSpPr>
          <p:cNvPr id="29701" name="Line 3"/>
          <p:cNvSpPr>
            <a:spLocks noChangeShapeType="1"/>
          </p:cNvSpPr>
          <p:nvPr/>
        </p:nvSpPr>
        <p:spPr bwMode="auto">
          <a:xfrm>
            <a:off x="971550" y="1989138"/>
            <a:ext cx="7343775" cy="7937"/>
          </a:xfrm>
          <a:prstGeom prst="line">
            <a:avLst/>
          </a:prstGeom>
          <a:noFill/>
          <a:ln w="38100">
            <a:solidFill>
              <a:srgbClr val="969696"/>
            </a:solidFill>
            <a:round/>
            <a:headEnd/>
            <a:tailEnd/>
          </a:ln>
        </p:spPr>
        <p:txBody>
          <a:bodyPr/>
          <a:lstStyle/>
          <a:p>
            <a:endParaRPr lang="en-US"/>
          </a:p>
        </p:txBody>
      </p:sp>
      <p:sp>
        <p:nvSpPr>
          <p:cNvPr id="29702" name="Text Box 7"/>
          <p:cNvSpPr txBox="1">
            <a:spLocks noChangeArrowheads="1"/>
          </p:cNvSpPr>
          <p:nvPr/>
        </p:nvSpPr>
        <p:spPr bwMode="auto">
          <a:xfrm>
            <a:off x="-396875" y="1412875"/>
            <a:ext cx="8855075" cy="523875"/>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rPr>
              <a:t>Tecnologías de la Información y las comunicaciones - TIC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3 CuadroTexto"/>
          <p:cNvSpPr txBox="1">
            <a:spLocks noChangeArrowheads="1"/>
          </p:cNvSpPr>
          <p:nvPr/>
        </p:nvSpPr>
        <p:spPr bwMode="auto">
          <a:xfrm>
            <a:off x="395288" y="1797050"/>
            <a:ext cx="8353425" cy="4554538"/>
          </a:xfrm>
          <a:prstGeom prst="rect">
            <a:avLst/>
          </a:prstGeom>
          <a:noFill/>
          <a:ln w="9525">
            <a:noFill/>
            <a:miter lim="800000"/>
            <a:headEnd/>
            <a:tailEnd/>
          </a:ln>
        </p:spPr>
        <p:txBody>
          <a:bodyPr>
            <a:spAutoFit/>
          </a:bodyPr>
          <a:lstStyle/>
          <a:p>
            <a:pPr algn="just">
              <a:spcBef>
                <a:spcPts val="1200"/>
              </a:spcBef>
            </a:pPr>
            <a:r>
              <a:rPr lang="es-CO" sz="2000" b="1"/>
              <a:t>TECNOLOGÍAS DE LA INFORMACIÓN Y LAS COMUNICACIONES</a:t>
            </a:r>
            <a:endParaRPr lang="es-ES" sz="2000" b="1"/>
          </a:p>
          <a:p>
            <a:pPr algn="just">
              <a:spcBef>
                <a:spcPts val="1200"/>
              </a:spcBef>
              <a:buFont typeface="Arial" charset="0"/>
              <a:buChar char="•"/>
            </a:pPr>
            <a:r>
              <a:rPr lang="es-CO" sz="2000"/>
              <a:t>Sistemas de información que no funcionan y sobrecostos en su estructuración</a:t>
            </a:r>
          </a:p>
          <a:p>
            <a:pPr algn="just">
              <a:spcBef>
                <a:spcPts val="1200"/>
              </a:spcBef>
              <a:buFont typeface="Arial" charset="0"/>
              <a:buChar char="•"/>
            </a:pPr>
            <a:r>
              <a:rPr lang="es-CO" sz="2000"/>
              <a:t>Altos costos de la infraestructura y servicios de TIC, especialmente a nivel de conectividad</a:t>
            </a:r>
          </a:p>
          <a:p>
            <a:pPr algn="just">
              <a:spcBef>
                <a:spcPts val="1200"/>
              </a:spcBef>
              <a:buFont typeface="Arial" charset="0"/>
              <a:buChar char="•"/>
            </a:pPr>
            <a:r>
              <a:rPr lang="es-CO" sz="2000"/>
              <a:t>Limitaciones y dispersión de presupuesto</a:t>
            </a:r>
          </a:p>
          <a:p>
            <a:pPr algn="just">
              <a:spcBef>
                <a:spcPts val="1200"/>
              </a:spcBef>
              <a:buFont typeface="Arial" charset="0"/>
              <a:buChar char="•"/>
            </a:pPr>
            <a:r>
              <a:rPr lang="es-CO" sz="2000"/>
              <a:t>Duplicidad de esfuerzos y recursos.</a:t>
            </a:r>
            <a:endParaRPr lang="es-CO" sz="2000" b="1"/>
          </a:p>
          <a:p>
            <a:pPr algn="just">
              <a:spcBef>
                <a:spcPts val="1200"/>
              </a:spcBef>
            </a:pPr>
            <a:r>
              <a:rPr lang="es-CO" sz="2000" b="1"/>
              <a:t>INFORMACIÓN</a:t>
            </a:r>
            <a:endParaRPr lang="es-ES" sz="2000" b="1"/>
          </a:p>
          <a:p>
            <a:pPr algn="just">
              <a:spcBef>
                <a:spcPts val="1200"/>
              </a:spcBef>
              <a:buFont typeface="Arial" charset="0"/>
              <a:buChar char="•"/>
            </a:pPr>
            <a:r>
              <a:rPr lang="es-ES" sz="2000"/>
              <a:t>Deficiencias en calidad, oportunidad y seguridad de la información para la toma de decisiones del Gobierno y para lo trámites de los ciudadanos.</a:t>
            </a:r>
          </a:p>
          <a:p>
            <a:pPr algn="just">
              <a:spcBef>
                <a:spcPts val="1200"/>
              </a:spcBef>
              <a:buFont typeface="Arial" charset="0"/>
              <a:buChar char="•"/>
            </a:pPr>
            <a:r>
              <a:rPr lang="es-CO" sz="2000"/>
              <a:t>Dificultades para intercambio de información, especialmente en temas críticos como identificación</a:t>
            </a:r>
            <a:endParaRPr lang="es-ES" sz="2000"/>
          </a:p>
        </p:txBody>
      </p:sp>
      <p:sp>
        <p:nvSpPr>
          <p:cNvPr id="30723" name="Rectangle 3"/>
          <p:cNvSpPr>
            <a:spLocks noChangeArrowheads="1"/>
          </p:cNvSpPr>
          <p:nvPr/>
        </p:nvSpPr>
        <p:spPr bwMode="auto">
          <a:xfrm>
            <a:off x="0" y="1377950"/>
            <a:ext cx="184150" cy="457200"/>
          </a:xfrm>
          <a:prstGeom prst="rect">
            <a:avLst/>
          </a:prstGeom>
          <a:noFill/>
          <a:ln w="9525">
            <a:noFill/>
            <a:miter lim="800000"/>
            <a:headEnd/>
            <a:tailEnd/>
          </a:ln>
        </p:spPr>
        <p:txBody>
          <a:bodyPr wrap="none" lIns="92075" tIns="46038" rIns="92075" bIns="46038" anchor="ctr">
            <a:spAutoFit/>
          </a:bodyPr>
          <a:lstStyle/>
          <a:p>
            <a:endParaRPr lang="es-CO" sz="2400">
              <a:latin typeface="Times New Roman" pitchFamily="18" charset="0"/>
            </a:endParaRPr>
          </a:p>
        </p:txBody>
      </p:sp>
      <p:sp>
        <p:nvSpPr>
          <p:cNvPr id="30724" name="Line 3"/>
          <p:cNvSpPr>
            <a:spLocks noChangeShapeType="1"/>
          </p:cNvSpPr>
          <p:nvPr/>
        </p:nvSpPr>
        <p:spPr bwMode="auto">
          <a:xfrm>
            <a:off x="971550" y="1773238"/>
            <a:ext cx="7343775" cy="7937"/>
          </a:xfrm>
          <a:prstGeom prst="line">
            <a:avLst/>
          </a:prstGeom>
          <a:noFill/>
          <a:ln w="38100">
            <a:solidFill>
              <a:srgbClr val="969696"/>
            </a:solidFill>
            <a:round/>
            <a:headEnd/>
            <a:tailEnd/>
          </a:ln>
        </p:spPr>
        <p:txBody>
          <a:bodyPr/>
          <a:lstStyle/>
          <a:p>
            <a:endParaRPr lang="en-US"/>
          </a:p>
        </p:txBody>
      </p:sp>
      <p:sp>
        <p:nvSpPr>
          <p:cNvPr id="30725" name="Text Box 7"/>
          <p:cNvSpPr txBox="1">
            <a:spLocks noChangeArrowheads="1"/>
          </p:cNvSpPr>
          <p:nvPr/>
        </p:nvSpPr>
        <p:spPr bwMode="auto">
          <a:xfrm>
            <a:off x="1835150" y="1196975"/>
            <a:ext cx="6623050" cy="522288"/>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rPr>
              <a:t>La problemática</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0" y="1377950"/>
            <a:ext cx="184150" cy="457200"/>
          </a:xfrm>
          <a:prstGeom prst="rect">
            <a:avLst/>
          </a:prstGeom>
          <a:noFill/>
          <a:ln w="9525">
            <a:noFill/>
            <a:miter lim="800000"/>
            <a:headEnd/>
            <a:tailEnd/>
          </a:ln>
        </p:spPr>
        <p:txBody>
          <a:bodyPr wrap="none" lIns="92075" tIns="46038" rIns="92075" bIns="46038" anchor="ctr">
            <a:spAutoFit/>
          </a:bodyPr>
          <a:lstStyle/>
          <a:p>
            <a:endParaRPr lang="es-CO" sz="2400">
              <a:latin typeface="Times New Roman" pitchFamily="18" charset="0"/>
            </a:endParaRPr>
          </a:p>
        </p:txBody>
      </p:sp>
      <p:sp>
        <p:nvSpPr>
          <p:cNvPr id="31747" name="Line 3"/>
          <p:cNvSpPr>
            <a:spLocks noChangeShapeType="1"/>
          </p:cNvSpPr>
          <p:nvPr/>
        </p:nvSpPr>
        <p:spPr bwMode="auto">
          <a:xfrm>
            <a:off x="971550" y="1773238"/>
            <a:ext cx="7343775" cy="7937"/>
          </a:xfrm>
          <a:prstGeom prst="line">
            <a:avLst/>
          </a:prstGeom>
          <a:noFill/>
          <a:ln w="38100">
            <a:solidFill>
              <a:srgbClr val="969696"/>
            </a:solidFill>
            <a:round/>
            <a:headEnd/>
            <a:tailEnd/>
          </a:ln>
        </p:spPr>
        <p:txBody>
          <a:bodyPr/>
          <a:lstStyle/>
          <a:p>
            <a:endParaRPr lang="en-US"/>
          </a:p>
        </p:txBody>
      </p:sp>
      <p:sp>
        <p:nvSpPr>
          <p:cNvPr id="31748" name="Text Box 7"/>
          <p:cNvSpPr txBox="1">
            <a:spLocks noChangeArrowheads="1"/>
          </p:cNvSpPr>
          <p:nvPr/>
        </p:nvSpPr>
        <p:spPr bwMode="auto">
          <a:xfrm>
            <a:off x="1042988" y="1196975"/>
            <a:ext cx="7415212" cy="522288"/>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rPr>
              <a:t>La problemática – Son exitosos los proyectos  de TIC?</a:t>
            </a:r>
          </a:p>
        </p:txBody>
      </p:sp>
      <p:sp>
        <p:nvSpPr>
          <p:cNvPr id="8" name="2 Marcador de contenido"/>
          <p:cNvSpPr txBox="1">
            <a:spLocks/>
          </p:cNvSpPr>
          <p:nvPr/>
        </p:nvSpPr>
        <p:spPr>
          <a:xfrm>
            <a:off x="323850" y="1916113"/>
            <a:ext cx="8229600" cy="4525962"/>
          </a:xfrm>
          <a:prstGeom prst="rect">
            <a:avLst/>
          </a:prstGeom>
        </p:spPr>
        <p:txBody>
          <a:bodyPr/>
          <a:lstStyle/>
          <a:p>
            <a:pPr eaLnBrk="0" fontAlgn="base" hangingPunct="0">
              <a:spcBef>
                <a:spcPct val="20000"/>
              </a:spcBef>
              <a:defRPr/>
            </a:pPr>
            <a:endParaRPr lang="es-CO" kern="0" dirty="0"/>
          </a:p>
          <a:p>
            <a:pPr eaLnBrk="0" fontAlgn="base" hangingPunct="0">
              <a:spcBef>
                <a:spcPct val="20000"/>
              </a:spcBef>
              <a:defRPr/>
            </a:pPr>
            <a:r>
              <a:rPr lang="es-CO" b="1" kern="0" dirty="0"/>
              <a:t>Estudio realizado por firmas a nivel mundial</a:t>
            </a:r>
          </a:p>
          <a:p>
            <a:pPr eaLnBrk="0" fontAlgn="base" hangingPunct="0">
              <a:spcBef>
                <a:spcPct val="20000"/>
              </a:spcBef>
              <a:defRPr/>
            </a:pPr>
            <a:r>
              <a:rPr lang="es-CO" kern="0" dirty="0"/>
              <a:t>STANDISH GROUP</a:t>
            </a:r>
          </a:p>
          <a:p>
            <a:pPr eaLnBrk="0" fontAlgn="base" hangingPunct="0">
              <a:spcBef>
                <a:spcPct val="20000"/>
              </a:spcBef>
              <a:defRPr/>
            </a:pPr>
            <a:r>
              <a:rPr lang="es-CO" kern="0" dirty="0"/>
              <a:t>63% exceden el tiempo planeado</a:t>
            </a:r>
          </a:p>
          <a:p>
            <a:pPr eaLnBrk="0" fontAlgn="base" hangingPunct="0">
              <a:spcBef>
                <a:spcPct val="20000"/>
              </a:spcBef>
              <a:defRPr/>
            </a:pPr>
            <a:r>
              <a:rPr lang="es-CO" kern="0" dirty="0"/>
              <a:t>51% exceden el presupuesto en un casi el 200%</a:t>
            </a:r>
          </a:p>
          <a:p>
            <a:pPr eaLnBrk="0" fontAlgn="base" hangingPunct="0">
              <a:spcBef>
                <a:spcPct val="20000"/>
              </a:spcBef>
              <a:defRPr/>
            </a:pPr>
            <a:r>
              <a:rPr lang="es-CO" kern="0" dirty="0"/>
              <a:t>Entregan el 74% de la funcionalidad esperada</a:t>
            </a:r>
          </a:p>
          <a:p>
            <a:pPr eaLnBrk="0" fontAlgn="base" hangingPunct="0">
              <a:spcBef>
                <a:spcPct val="20000"/>
              </a:spcBef>
              <a:defRPr/>
            </a:pPr>
            <a:endParaRPr lang="es-CO" kern="0" dirty="0"/>
          </a:p>
          <a:p>
            <a:pPr eaLnBrk="0" fontAlgn="base" hangingPunct="0">
              <a:spcBef>
                <a:spcPct val="20000"/>
              </a:spcBef>
              <a:defRPr/>
            </a:pPr>
            <a:r>
              <a:rPr lang="es-CO" kern="0" dirty="0"/>
              <a:t>GARNER GROUP</a:t>
            </a:r>
          </a:p>
          <a:p>
            <a:pPr eaLnBrk="0" fontAlgn="base" hangingPunct="0">
              <a:spcBef>
                <a:spcPct val="20000"/>
              </a:spcBef>
              <a:defRPr/>
            </a:pPr>
            <a:r>
              <a:rPr lang="es-CO" kern="0" dirty="0"/>
              <a:t>30% no logran los resultados planteados</a:t>
            </a:r>
          </a:p>
          <a:p>
            <a:pPr eaLnBrk="0" fontAlgn="base" hangingPunct="0">
              <a:spcBef>
                <a:spcPct val="20000"/>
              </a:spcBef>
              <a:defRPr/>
            </a:pPr>
            <a:r>
              <a:rPr lang="es-CO" kern="0" dirty="0"/>
              <a:t>Desperdicio equivalente al USS 75.000 millones anuales</a:t>
            </a:r>
          </a:p>
          <a:p>
            <a:pPr eaLnBrk="0" fontAlgn="base" hangingPunct="0">
              <a:spcBef>
                <a:spcPct val="20000"/>
              </a:spcBef>
              <a:defRPr/>
            </a:pPr>
            <a:r>
              <a:rPr lang="es-CO" kern="0" dirty="0"/>
              <a:t>Entre el 52% y el 66%  o fracasan o no se ejecutan</a:t>
            </a:r>
          </a:p>
          <a:p>
            <a:pPr eaLnBrk="0" fontAlgn="base" hangingPunct="0">
              <a:spcBef>
                <a:spcPct val="20000"/>
              </a:spcBef>
              <a:defRPr/>
            </a:pPr>
            <a:r>
              <a:rPr lang="es-CO" kern="0" dirty="0"/>
              <a:t>EL 82% se entregan fuera del plazo programado</a:t>
            </a:r>
          </a:p>
          <a:p>
            <a:pPr eaLnBrk="0" fontAlgn="base" hangingPunct="0">
              <a:spcBef>
                <a:spcPct val="20000"/>
              </a:spcBef>
              <a:defRPr/>
            </a:pPr>
            <a:endParaRPr lang="es-CO" kern="0" dirty="0"/>
          </a:p>
          <a:p>
            <a:pPr eaLnBrk="0" fontAlgn="base" hangingPunct="0">
              <a:spcBef>
                <a:spcPct val="20000"/>
              </a:spcBef>
              <a:defRPr/>
            </a:pPr>
            <a:r>
              <a:rPr lang="es-CO" b="1" kern="0" dirty="0"/>
              <a:t>Sucede lo mismo en el sector público colombiano?</a:t>
            </a:r>
          </a:p>
          <a:p>
            <a:pPr eaLnBrk="0" fontAlgn="base" hangingPunct="0">
              <a:spcBef>
                <a:spcPct val="20000"/>
              </a:spcBef>
              <a:defRPr/>
            </a:pPr>
            <a:endParaRPr lang="es-CO" b="1" kern="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bwMode="auto">
          <a:xfrm>
            <a:off x="611188" y="1973263"/>
            <a:ext cx="7391400" cy="4695825"/>
          </a:xfrm>
          <a:noFill/>
          <a:ln>
            <a:miter lim="800000"/>
            <a:headEnd/>
            <a:tailEnd/>
          </a:ln>
        </p:spPr>
        <p:txBody>
          <a:bodyPr vert="horz" wrap="square" lIns="90000" tIns="46800" rIns="90000" bIns="46800" numCol="1" anchor="t" anchorCtr="0" compatLnSpc="1">
            <a:prstTxWarp prst="textNoShape">
              <a:avLst/>
            </a:prstTxWarp>
          </a:bodyPr>
          <a:lstStyle/>
          <a:p>
            <a:pPr marL="228600" indent="-228600" eaLnBrk="1" hangingPunct="1">
              <a:lnSpc>
                <a:spcPct val="80000"/>
              </a:lnSpc>
              <a:buClr>
                <a:srgbClr val="FF0000"/>
              </a:buClr>
              <a:buSzPct val="45000"/>
              <a:buFont typeface="Wingdings" pitchFamily="2" charset="2"/>
              <a:buChar char="q"/>
              <a:tabLst>
                <a:tab pos="498475" algn="l"/>
                <a:tab pos="947738" algn="l"/>
                <a:tab pos="1397000" algn="l"/>
                <a:tab pos="1846263" algn="l"/>
                <a:tab pos="2295525" algn="l"/>
                <a:tab pos="2744788" algn="l"/>
                <a:tab pos="3194050" algn="l"/>
                <a:tab pos="3643313" algn="l"/>
                <a:tab pos="4092575" algn="l"/>
                <a:tab pos="4541838" algn="l"/>
                <a:tab pos="4991100" algn="l"/>
                <a:tab pos="5440363" algn="l"/>
                <a:tab pos="5889625" algn="l"/>
                <a:tab pos="6338888" algn="l"/>
                <a:tab pos="6788150" algn="l"/>
                <a:tab pos="7237413" algn="l"/>
                <a:tab pos="7686675" algn="l"/>
                <a:tab pos="8135938" algn="l"/>
                <a:tab pos="8585200" algn="l"/>
                <a:tab pos="9034463" algn="l"/>
              </a:tabLst>
            </a:pPr>
            <a:r>
              <a:rPr lang="es-CO" sz="2000" b="1" smtClean="0">
                <a:solidFill>
                  <a:srgbClr val="FF0000"/>
                </a:solidFill>
                <a:latin typeface="Arial Narrow" pitchFamily="34" charset="0"/>
              </a:rPr>
              <a:t>Objetivos de negocio poco claros</a:t>
            </a:r>
          </a:p>
          <a:p>
            <a:pPr marL="228600" indent="-228600" eaLnBrk="1" hangingPunct="1">
              <a:lnSpc>
                <a:spcPct val="80000"/>
              </a:lnSpc>
              <a:buClr>
                <a:srgbClr val="FF0000"/>
              </a:buClr>
              <a:buSzPct val="45000"/>
              <a:buFont typeface="Wingdings" pitchFamily="2" charset="2"/>
              <a:buChar char="q"/>
              <a:tabLst>
                <a:tab pos="498475" algn="l"/>
                <a:tab pos="947738" algn="l"/>
                <a:tab pos="1397000" algn="l"/>
                <a:tab pos="1846263" algn="l"/>
                <a:tab pos="2295525" algn="l"/>
                <a:tab pos="2744788" algn="l"/>
                <a:tab pos="3194050" algn="l"/>
                <a:tab pos="3643313" algn="l"/>
                <a:tab pos="4092575" algn="l"/>
                <a:tab pos="4541838" algn="l"/>
                <a:tab pos="4991100" algn="l"/>
                <a:tab pos="5440363" algn="l"/>
                <a:tab pos="5889625" algn="l"/>
                <a:tab pos="6338888" algn="l"/>
                <a:tab pos="6788150" algn="l"/>
                <a:tab pos="7237413" algn="l"/>
                <a:tab pos="7686675" algn="l"/>
                <a:tab pos="8135938" algn="l"/>
                <a:tab pos="8585200" algn="l"/>
                <a:tab pos="9034463" algn="l"/>
              </a:tabLst>
            </a:pPr>
            <a:r>
              <a:rPr lang="es-CO" sz="2000" b="1" smtClean="0">
                <a:solidFill>
                  <a:srgbClr val="FF0000"/>
                </a:solidFill>
                <a:latin typeface="Arial Narrow" pitchFamily="34" charset="0"/>
              </a:rPr>
              <a:t>Resolver problemas que no bien identificados</a:t>
            </a:r>
          </a:p>
          <a:p>
            <a:pPr marL="228600" indent="-228600" eaLnBrk="1" hangingPunct="1">
              <a:lnSpc>
                <a:spcPct val="80000"/>
              </a:lnSpc>
              <a:buClr>
                <a:srgbClr val="FF0000"/>
              </a:buClr>
              <a:buSzPct val="45000"/>
              <a:buFont typeface="Wingdings" pitchFamily="2" charset="2"/>
              <a:buChar char="q"/>
              <a:tabLst>
                <a:tab pos="498475" algn="l"/>
                <a:tab pos="947738" algn="l"/>
                <a:tab pos="1397000" algn="l"/>
                <a:tab pos="1846263" algn="l"/>
                <a:tab pos="2295525" algn="l"/>
                <a:tab pos="2744788" algn="l"/>
                <a:tab pos="3194050" algn="l"/>
                <a:tab pos="3643313" algn="l"/>
                <a:tab pos="4092575" algn="l"/>
                <a:tab pos="4541838" algn="l"/>
                <a:tab pos="4991100" algn="l"/>
                <a:tab pos="5440363" algn="l"/>
                <a:tab pos="5889625" algn="l"/>
                <a:tab pos="6338888" algn="l"/>
                <a:tab pos="6788150" algn="l"/>
                <a:tab pos="7237413" algn="l"/>
                <a:tab pos="7686675" algn="l"/>
                <a:tab pos="8135938" algn="l"/>
                <a:tab pos="8585200" algn="l"/>
                <a:tab pos="9034463" algn="l"/>
              </a:tabLst>
            </a:pPr>
            <a:r>
              <a:rPr lang="es-CO" sz="2000" smtClean="0">
                <a:latin typeface="Arial Narrow" pitchFamily="34" charset="0"/>
              </a:rPr>
              <a:t>Expectativas irreales</a:t>
            </a:r>
            <a:r>
              <a:rPr lang="es-CO" sz="2000" b="1" smtClean="0">
                <a:solidFill>
                  <a:srgbClr val="FF0000"/>
                </a:solidFill>
                <a:latin typeface="Arial Narrow" pitchFamily="34" charset="0"/>
              </a:rPr>
              <a:t> </a:t>
            </a:r>
          </a:p>
          <a:p>
            <a:pPr marL="228600" indent="-228600" eaLnBrk="1" hangingPunct="1">
              <a:lnSpc>
                <a:spcPct val="80000"/>
              </a:lnSpc>
              <a:buClr>
                <a:srgbClr val="FF0000"/>
              </a:buClr>
              <a:buSzPct val="45000"/>
              <a:buFont typeface="Wingdings" pitchFamily="2" charset="2"/>
              <a:buChar char="q"/>
              <a:tabLst>
                <a:tab pos="498475" algn="l"/>
                <a:tab pos="947738" algn="l"/>
                <a:tab pos="1397000" algn="l"/>
                <a:tab pos="1846263" algn="l"/>
                <a:tab pos="2295525" algn="l"/>
                <a:tab pos="2744788" algn="l"/>
                <a:tab pos="3194050" algn="l"/>
                <a:tab pos="3643313" algn="l"/>
                <a:tab pos="4092575" algn="l"/>
                <a:tab pos="4541838" algn="l"/>
                <a:tab pos="4991100" algn="l"/>
                <a:tab pos="5440363" algn="l"/>
                <a:tab pos="5889625" algn="l"/>
                <a:tab pos="6338888" algn="l"/>
                <a:tab pos="6788150" algn="l"/>
                <a:tab pos="7237413" algn="l"/>
                <a:tab pos="7686675" algn="l"/>
                <a:tab pos="8135938" algn="l"/>
                <a:tab pos="8585200" algn="l"/>
                <a:tab pos="9034463" algn="l"/>
              </a:tabLst>
            </a:pPr>
            <a:r>
              <a:rPr lang="es-CO" sz="2000" smtClean="0">
                <a:latin typeface="Arial Narrow" pitchFamily="34" charset="0"/>
              </a:rPr>
              <a:t>Marcos de tiempos irreales</a:t>
            </a:r>
          </a:p>
          <a:p>
            <a:pPr marL="228600" indent="-228600" eaLnBrk="1" hangingPunct="1">
              <a:lnSpc>
                <a:spcPct val="80000"/>
              </a:lnSpc>
              <a:buClr>
                <a:srgbClr val="FF0000"/>
              </a:buClr>
              <a:buSzPct val="45000"/>
              <a:buFont typeface="Wingdings" pitchFamily="2" charset="2"/>
              <a:buChar char="q"/>
              <a:tabLst>
                <a:tab pos="498475" algn="l"/>
                <a:tab pos="947738" algn="l"/>
                <a:tab pos="1397000" algn="l"/>
                <a:tab pos="1846263" algn="l"/>
                <a:tab pos="2295525" algn="l"/>
                <a:tab pos="2744788" algn="l"/>
                <a:tab pos="3194050" algn="l"/>
                <a:tab pos="3643313" algn="l"/>
                <a:tab pos="4092575" algn="l"/>
                <a:tab pos="4541838" algn="l"/>
                <a:tab pos="4991100" algn="l"/>
                <a:tab pos="5440363" algn="l"/>
                <a:tab pos="5889625" algn="l"/>
                <a:tab pos="6338888" algn="l"/>
                <a:tab pos="6788150" algn="l"/>
                <a:tab pos="7237413" algn="l"/>
                <a:tab pos="7686675" algn="l"/>
                <a:tab pos="8135938" algn="l"/>
                <a:tab pos="8585200" algn="l"/>
                <a:tab pos="9034463" algn="l"/>
              </a:tabLst>
            </a:pPr>
            <a:r>
              <a:rPr lang="es-CO" sz="2000" smtClean="0">
                <a:latin typeface="Arial Narrow" pitchFamily="34" charset="0"/>
              </a:rPr>
              <a:t>Mala gerencia de proyectos</a:t>
            </a:r>
            <a:r>
              <a:rPr lang="es-CO" sz="2000" b="1" smtClean="0">
                <a:solidFill>
                  <a:srgbClr val="FF0000"/>
                </a:solidFill>
                <a:latin typeface="Arial Narrow" pitchFamily="34" charset="0"/>
              </a:rPr>
              <a:t> </a:t>
            </a:r>
          </a:p>
          <a:p>
            <a:pPr marL="228600" indent="-228600" eaLnBrk="1" hangingPunct="1">
              <a:lnSpc>
                <a:spcPct val="80000"/>
              </a:lnSpc>
              <a:buClr>
                <a:srgbClr val="FF0000"/>
              </a:buClr>
              <a:buSzPct val="45000"/>
              <a:buFont typeface="Wingdings" pitchFamily="2" charset="2"/>
              <a:buChar char="q"/>
              <a:tabLst>
                <a:tab pos="498475" algn="l"/>
                <a:tab pos="947738" algn="l"/>
                <a:tab pos="1397000" algn="l"/>
                <a:tab pos="1846263" algn="l"/>
                <a:tab pos="2295525" algn="l"/>
                <a:tab pos="2744788" algn="l"/>
                <a:tab pos="3194050" algn="l"/>
                <a:tab pos="3643313" algn="l"/>
                <a:tab pos="4092575" algn="l"/>
                <a:tab pos="4541838" algn="l"/>
                <a:tab pos="4991100" algn="l"/>
                <a:tab pos="5440363" algn="l"/>
                <a:tab pos="5889625" algn="l"/>
                <a:tab pos="6338888" algn="l"/>
                <a:tab pos="6788150" algn="l"/>
                <a:tab pos="7237413" algn="l"/>
                <a:tab pos="7686675" algn="l"/>
                <a:tab pos="8135938" algn="l"/>
                <a:tab pos="8585200" algn="l"/>
                <a:tab pos="9034463" algn="l"/>
              </a:tabLst>
            </a:pPr>
            <a:r>
              <a:rPr lang="es-CO" sz="2000" b="1" smtClean="0">
                <a:solidFill>
                  <a:srgbClr val="FF0000"/>
                </a:solidFill>
                <a:latin typeface="Arial Narrow" pitchFamily="34" charset="0"/>
              </a:rPr>
              <a:t>Resistencia al cambio y compromiso del talento humano</a:t>
            </a:r>
          </a:p>
          <a:p>
            <a:pPr marL="228600" indent="-228600" eaLnBrk="1" hangingPunct="1">
              <a:lnSpc>
                <a:spcPct val="80000"/>
              </a:lnSpc>
              <a:buClr>
                <a:srgbClr val="FF0000"/>
              </a:buClr>
              <a:buSzPct val="45000"/>
              <a:buFont typeface="Wingdings" pitchFamily="2" charset="2"/>
              <a:buChar char="q"/>
              <a:tabLst>
                <a:tab pos="498475" algn="l"/>
                <a:tab pos="947738" algn="l"/>
                <a:tab pos="1397000" algn="l"/>
                <a:tab pos="1846263" algn="l"/>
                <a:tab pos="2295525" algn="l"/>
                <a:tab pos="2744788" algn="l"/>
                <a:tab pos="3194050" algn="l"/>
                <a:tab pos="3643313" algn="l"/>
                <a:tab pos="4092575" algn="l"/>
                <a:tab pos="4541838" algn="l"/>
                <a:tab pos="4991100" algn="l"/>
                <a:tab pos="5440363" algn="l"/>
                <a:tab pos="5889625" algn="l"/>
                <a:tab pos="6338888" algn="l"/>
                <a:tab pos="6788150" algn="l"/>
                <a:tab pos="7237413" algn="l"/>
                <a:tab pos="7686675" algn="l"/>
                <a:tab pos="8135938" algn="l"/>
                <a:tab pos="8585200" algn="l"/>
                <a:tab pos="9034463" algn="l"/>
              </a:tabLst>
            </a:pPr>
            <a:r>
              <a:rPr lang="es-CO" sz="2000" b="1" smtClean="0">
                <a:solidFill>
                  <a:srgbClr val="FF0000"/>
                </a:solidFill>
                <a:latin typeface="Arial Narrow" pitchFamily="34" charset="0"/>
              </a:rPr>
              <a:t>Adquisición de herramientas y no de soluciones</a:t>
            </a:r>
          </a:p>
          <a:p>
            <a:pPr marL="228600" indent="-228600" eaLnBrk="1" hangingPunct="1">
              <a:lnSpc>
                <a:spcPct val="80000"/>
              </a:lnSpc>
              <a:buClr>
                <a:srgbClr val="FF0000"/>
              </a:buClr>
              <a:buSzPct val="45000"/>
              <a:buFont typeface="Wingdings" pitchFamily="2" charset="2"/>
              <a:buChar char="q"/>
              <a:tabLst>
                <a:tab pos="498475" algn="l"/>
                <a:tab pos="947738" algn="l"/>
                <a:tab pos="1397000" algn="l"/>
                <a:tab pos="1846263" algn="l"/>
                <a:tab pos="2295525" algn="l"/>
                <a:tab pos="2744788" algn="l"/>
                <a:tab pos="3194050" algn="l"/>
                <a:tab pos="3643313" algn="l"/>
                <a:tab pos="4092575" algn="l"/>
                <a:tab pos="4541838" algn="l"/>
                <a:tab pos="4991100" algn="l"/>
                <a:tab pos="5440363" algn="l"/>
                <a:tab pos="5889625" algn="l"/>
                <a:tab pos="6338888" algn="l"/>
                <a:tab pos="6788150" algn="l"/>
                <a:tab pos="7237413" algn="l"/>
                <a:tab pos="7686675" algn="l"/>
                <a:tab pos="8135938" algn="l"/>
                <a:tab pos="8585200" algn="l"/>
                <a:tab pos="9034463" algn="l"/>
              </a:tabLst>
            </a:pPr>
            <a:r>
              <a:rPr lang="es-CO" sz="2000" b="1" smtClean="0">
                <a:solidFill>
                  <a:srgbClr val="FF0000"/>
                </a:solidFill>
                <a:latin typeface="Arial Narrow" pitchFamily="34" charset="0"/>
              </a:rPr>
              <a:t>Requerimientos y especificaciones incompletas</a:t>
            </a:r>
          </a:p>
          <a:p>
            <a:pPr marL="228600" indent="-228600" eaLnBrk="1" hangingPunct="1">
              <a:lnSpc>
                <a:spcPct val="80000"/>
              </a:lnSpc>
              <a:buClr>
                <a:srgbClr val="FF0000"/>
              </a:buClr>
              <a:buSzPct val="45000"/>
              <a:buFont typeface="Wingdings" pitchFamily="2" charset="2"/>
              <a:buChar char="q"/>
              <a:tabLst>
                <a:tab pos="498475" algn="l"/>
                <a:tab pos="947738" algn="l"/>
                <a:tab pos="1397000" algn="l"/>
                <a:tab pos="1846263" algn="l"/>
                <a:tab pos="2295525" algn="l"/>
                <a:tab pos="2744788" algn="l"/>
                <a:tab pos="3194050" algn="l"/>
                <a:tab pos="3643313" algn="l"/>
                <a:tab pos="4092575" algn="l"/>
                <a:tab pos="4541838" algn="l"/>
                <a:tab pos="4991100" algn="l"/>
                <a:tab pos="5440363" algn="l"/>
                <a:tab pos="5889625" algn="l"/>
                <a:tab pos="6338888" algn="l"/>
                <a:tab pos="6788150" algn="l"/>
                <a:tab pos="7237413" algn="l"/>
                <a:tab pos="7686675" algn="l"/>
                <a:tab pos="8135938" algn="l"/>
                <a:tab pos="8585200" algn="l"/>
                <a:tab pos="9034463" algn="l"/>
              </a:tabLst>
            </a:pPr>
            <a:r>
              <a:rPr lang="es-CO" sz="2000" b="1" smtClean="0">
                <a:solidFill>
                  <a:srgbClr val="FF0000"/>
                </a:solidFill>
                <a:latin typeface="Arial Narrow" pitchFamily="34" charset="0"/>
              </a:rPr>
              <a:t>Visión del problema centrada en tecnología </a:t>
            </a:r>
          </a:p>
          <a:p>
            <a:pPr marL="228600" indent="-228600" eaLnBrk="1" hangingPunct="1">
              <a:lnSpc>
                <a:spcPct val="80000"/>
              </a:lnSpc>
              <a:buClr>
                <a:srgbClr val="FF0000"/>
              </a:buClr>
              <a:buSzPct val="45000"/>
              <a:buFont typeface="Wingdings" pitchFamily="2" charset="2"/>
              <a:buChar char="q"/>
              <a:tabLst>
                <a:tab pos="498475" algn="l"/>
                <a:tab pos="947738" algn="l"/>
                <a:tab pos="1397000" algn="l"/>
                <a:tab pos="1846263" algn="l"/>
                <a:tab pos="2295525" algn="l"/>
                <a:tab pos="2744788" algn="l"/>
                <a:tab pos="3194050" algn="l"/>
                <a:tab pos="3643313" algn="l"/>
                <a:tab pos="4092575" algn="l"/>
                <a:tab pos="4541838" algn="l"/>
                <a:tab pos="4991100" algn="l"/>
                <a:tab pos="5440363" algn="l"/>
                <a:tab pos="5889625" algn="l"/>
                <a:tab pos="6338888" algn="l"/>
                <a:tab pos="6788150" algn="l"/>
                <a:tab pos="7237413" algn="l"/>
                <a:tab pos="7686675" algn="l"/>
                <a:tab pos="8135938" algn="l"/>
                <a:tab pos="8585200" algn="l"/>
                <a:tab pos="9034463" algn="l"/>
              </a:tabLst>
            </a:pPr>
            <a:r>
              <a:rPr lang="es-CO" sz="2000" smtClean="0">
                <a:latin typeface="Arial Narrow" pitchFamily="34" charset="0"/>
              </a:rPr>
              <a:t>No se maduran las nuevas tecnologías</a:t>
            </a:r>
          </a:p>
          <a:p>
            <a:pPr marL="228600" indent="-228600" eaLnBrk="1" hangingPunct="1">
              <a:lnSpc>
                <a:spcPct val="80000"/>
              </a:lnSpc>
              <a:buClr>
                <a:srgbClr val="FF0000"/>
              </a:buClr>
              <a:buSzPct val="45000"/>
              <a:buFont typeface="Wingdings" pitchFamily="2" charset="2"/>
              <a:buChar char="q"/>
              <a:tabLst>
                <a:tab pos="498475" algn="l"/>
                <a:tab pos="947738" algn="l"/>
                <a:tab pos="1397000" algn="l"/>
                <a:tab pos="1846263" algn="l"/>
                <a:tab pos="2295525" algn="l"/>
                <a:tab pos="2744788" algn="l"/>
                <a:tab pos="3194050" algn="l"/>
                <a:tab pos="3643313" algn="l"/>
                <a:tab pos="4092575" algn="l"/>
                <a:tab pos="4541838" algn="l"/>
                <a:tab pos="4991100" algn="l"/>
                <a:tab pos="5440363" algn="l"/>
                <a:tab pos="5889625" algn="l"/>
                <a:tab pos="6338888" algn="l"/>
                <a:tab pos="6788150" algn="l"/>
                <a:tab pos="7237413" algn="l"/>
                <a:tab pos="7686675" algn="l"/>
                <a:tab pos="8135938" algn="l"/>
                <a:tab pos="8585200" algn="l"/>
                <a:tab pos="9034463" algn="l"/>
              </a:tabLst>
            </a:pPr>
            <a:r>
              <a:rPr lang="es-CO" sz="2000" smtClean="0">
                <a:latin typeface="Arial Narrow" pitchFamily="34" charset="0"/>
              </a:rPr>
              <a:t>Poco acompañamiento y compromiso del cliente</a:t>
            </a:r>
          </a:p>
          <a:p>
            <a:pPr marL="228600" indent="-228600" eaLnBrk="1" hangingPunct="1">
              <a:lnSpc>
                <a:spcPct val="80000"/>
              </a:lnSpc>
              <a:buClr>
                <a:srgbClr val="FF0000"/>
              </a:buClr>
              <a:buSzPct val="45000"/>
              <a:buFont typeface="Wingdings" pitchFamily="2" charset="2"/>
              <a:buChar char="q"/>
              <a:tabLst>
                <a:tab pos="498475" algn="l"/>
                <a:tab pos="947738" algn="l"/>
                <a:tab pos="1397000" algn="l"/>
                <a:tab pos="1846263" algn="l"/>
                <a:tab pos="2295525" algn="l"/>
                <a:tab pos="2744788" algn="l"/>
                <a:tab pos="3194050" algn="l"/>
                <a:tab pos="3643313" algn="l"/>
                <a:tab pos="4092575" algn="l"/>
                <a:tab pos="4541838" algn="l"/>
                <a:tab pos="4991100" algn="l"/>
                <a:tab pos="5440363" algn="l"/>
                <a:tab pos="5889625" algn="l"/>
                <a:tab pos="6338888" algn="l"/>
                <a:tab pos="6788150" algn="l"/>
                <a:tab pos="7237413" algn="l"/>
                <a:tab pos="7686675" algn="l"/>
                <a:tab pos="8135938" algn="l"/>
                <a:tab pos="8585200" algn="l"/>
                <a:tab pos="9034463" algn="l"/>
              </a:tabLst>
            </a:pPr>
            <a:r>
              <a:rPr lang="es-CO" sz="2000" b="1" smtClean="0">
                <a:solidFill>
                  <a:srgbClr val="FF0000"/>
                </a:solidFill>
                <a:latin typeface="Arial Narrow" pitchFamily="34" charset="0"/>
              </a:rPr>
              <a:t>Cambios constantes de requerimientos y especificaciones</a:t>
            </a:r>
          </a:p>
          <a:p>
            <a:pPr marL="228600" indent="-228600" eaLnBrk="1" hangingPunct="1">
              <a:lnSpc>
                <a:spcPct val="80000"/>
              </a:lnSpc>
              <a:buClr>
                <a:srgbClr val="FF0000"/>
              </a:buClr>
              <a:buSzPct val="45000"/>
              <a:buFont typeface="Wingdings" pitchFamily="2" charset="2"/>
              <a:buChar char="q"/>
              <a:tabLst>
                <a:tab pos="498475" algn="l"/>
                <a:tab pos="947738" algn="l"/>
                <a:tab pos="1397000" algn="l"/>
                <a:tab pos="1846263" algn="l"/>
                <a:tab pos="2295525" algn="l"/>
                <a:tab pos="2744788" algn="l"/>
                <a:tab pos="3194050" algn="l"/>
                <a:tab pos="3643313" algn="l"/>
                <a:tab pos="4092575" algn="l"/>
                <a:tab pos="4541838" algn="l"/>
                <a:tab pos="4991100" algn="l"/>
                <a:tab pos="5440363" algn="l"/>
                <a:tab pos="5889625" algn="l"/>
                <a:tab pos="6338888" algn="l"/>
                <a:tab pos="6788150" algn="l"/>
                <a:tab pos="7237413" algn="l"/>
                <a:tab pos="7686675" algn="l"/>
                <a:tab pos="8135938" algn="l"/>
                <a:tab pos="8585200" algn="l"/>
                <a:tab pos="9034463" algn="l"/>
              </a:tabLst>
            </a:pPr>
            <a:r>
              <a:rPr lang="es-CO" sz="2000" smtClean="0">
                <a:latin typeface="Arial Narrow" pitchFamily="34" charset="0"/>
              </a:rPr>
              <a:t>Carencia de recursos</a:t>
            </a:r>
          </a:p>
          <a:p>
            <a:pPr marL="228600" indent="-228600" eaLnBrk="1" hangingPunct="1">
              <a:lnSpc>
                <a:spcPct val="80000"/>
              </a:lnSpc>
              <a:buClr>
                <a:srgbClr val="FF0000"/>
              </a:buClr>
              <a:buSzPct val="45000"/>
              <a:buFont typeface="Wingdings" pitchFamily="2" charset="2"/>
              <a:buChar char="q"/>
              <a:tabLst>
                <a:tab pos="498475" algn="l"/>
                <a:tab pos="947738" algn="l"/>
                <a:tab pos="1397000" algn="l"/>
                <a:tab pos="1846263" algn="l"/>
                <a:tab pos="2295525" algn="l"/>
                <a:tab pos="2744788" algn="l"/>
                <a:tab pos="3194050" algn="l"/>
                <a:tab pos="3643313" algn="l"/>
                <a:tab pos="4092575" algn="l"/>
                <a:tab pos="4541838" algn="l"/>
                <a:tab pos="4991100" algn="l"/>
                <a:tab pos="5440363" algn="l"/>
                <a:tab pos="5889625" algn="l"/>
                <a:tab pos="6338888" algn="l"/>
                <a:tab pos="6788150" algn="l"/>
                <a:tab pos="7237413" algn="l"/>
                <a:tab pos="7686675" algn="l"/>
                <a:tab pos="8135938" algn="l"/>
                <a:tab pos="8585200" algn="l"/>
                <a:tab pos="9034463" algn="l"/>
              </a:tabLst>
            </a:pPr>
            <a:r>
              <a:rPr lang="es-CO" sz="2000" b="1" smtClean="0">
                <a:solidFill>
                  <a:srgbClr val="FF0000"/>
                </a:solidFill>
                <a:latin typeface="Arial Narrow" pitchFamily="34" charset="0"/>
              </a:rPr>
              <a:t>Mala planeación</a:t>
            </a:r>
          </a:p>
          <a:p>
            <a:pPr marL="228600" indent="-228600" eaLnBrk="1" hangingPunct="1">
              <a:lnSpc>
                <a:spcPct val="80000"/>
              </a:lnSpc>
              <a:buClr>
                <a:srgbClr val="FF0000"/>
              </a:buClr>
              <a:buSzPct val="45000"/>
              <a:buFont typeface="Wingdings" pitchFamily="2" charset="2"/>
              <a:buChar char="q"/>
              <a:tabLst>
                <a:tab pos="498475" algn="l"/>
                <a:tab pos="947738" algn="l"/>
                <a:tab pos="1397000" algn="l"/>
                <a:tab pos="1846263" algn="l"/>
                <a:tab pos="2295525" algn="l"/>
                <a:tab pos="2744788" algn="l"/>
                <a:tab pos="3194050" algn="l"/>
                <a:tab pos="3643313" algn="l"/>
                <a:tab pos="4092575" algn="l"/>
                <a:tab pos="4541838" algn="l"/>
                <a:tab pos="4991100" algn="l"/>
                <a:tab pos="5440363" algn="l"/>
                <a:tab pos="5889625" algn="l"/>
                <a:tab pos="6338888" algn="l"/>
                <a:tab pos="6788150" algn="l"/>
                <a:tab pos="7237413" algn="l"/>
                <a:tab pos="7686675" algn="l"/>
                <a:tab pos="8135938" algn="l"/>
                <a:tab pos="8585200" algn="l"/>
                <a:tab pos="9034463" algn="l"/>
              </a:tabLst>
            </a:pPr>
            <a:endParaRPr lang="es-CO" sz="2000" smtClean="0">
              <a:latin typeface="Arial Narrow" pitchFamily="34" charset="0"/>
            </a:endParaRPr>
          </a:p>
          <a:p>
            <a:pPr marL="228600" indent="-228600" eaLnBrk="1" hangingPunct="1">
              <a:lnSpc>
                <a:spcPct val="80000"/>
              </a:lnSpc>
              <a:buClr>
                <a:srgbClr val="000000"/>
              </a:buClr>
              <a:buFont typeface="Wingdings" pitchFamily="2" charset="2"/>
              <a:buChar char="q"/>
              <a:tabLst>
                <a:tab pos="498475" algn="l"/>
                <a:tab pos="947738" algn="l"/>
                <a:tab pos="1397000" algn="l"/>
                <a:tab pos="1846263" algn="l"/>
                <a:tab pos="2295525" algn="l"/>
                <a:tab pos="2744788" algn="l"/>
                <a:tab pos="3194050" algn="l"/>
                <a:tab pos="3643313" algn="l"/>
                <a:tab pos="4092575" algn="l"/>
                <a:tab pos="4541838" algn="l"/>
                <a:tab pos="4991100" algn="l"/>
                <a:tab pos="5440363" algn="l"/>
                <a:tab pos="5889625" algn="l"/>
                <a:tab pos="6338888" algn="l"/>
                <a:tab pos="6788150" algn="l"/>
                <a:tab pos="7237413" algn="l"/>
                <a:tab pos="7686675" algn="l"/>
                <a:tab pos="8135938" algn="l"/>
                <a:tab pos="8585200" algn="l"/>
                <a:tab pos="9034463" algn="l"/>
              </a:tabLst>
            </a:pPr>
            <a:endParaRPr lang="es-CO" sz="2000" b="1" smtClean="0">
              <a:solidFill>
                <a:srgbClr val="FF0000"/>
              </a:solidFill>
              <a:latin typeface="Arial Narrow" pitchFamily="34" charset="0"/>
            </a:endParaRPr>
          </a:p>
        </p:txBody>
      </p:sp>
      <p:sp>
        <p:nvSpPr>
          <p:cNvPr id="3075" name="AutoShape 4">
            <a:hlinkClick r:id="rId3" action="ppaction://hlinksldjump"/>
          </p:cNvPr>
          <p:cNvSpPr>
            <a:spLocks noChangeArrowheads="1"/>
          </p:cNvSpPr>
          <p:nvPr/>
        </p:nvSpPr>
        <p:spPr bwMode="auto">
          <a:xfrm>
            <a:off x="8459788" y="6165850"/>
            <a:ext cx="433387" cy="474663"/>
          </a:xfrm>
          <a:prstGeom prst="curvedLeftArrow">
            <a:avLst>
              <a:gd name="adj1" fmla="val 21905"/>
              <a:gd name="adj2" fmla="val 43810"/>
              <a:gd name="adj3" fmla="val 33333"/>
            </a:avLst>
          </a:prstGeom>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a:gradFill>
          <a:ln w="9525">
            <a:solidFill>
              <a:schemeClr val="tx1"/>
            </a:solidFill>
            <a:miter lim="800000"/>
            <a:headEnd/>
            <a:tailEnd/>
          </a:ln>
        </p:spPr>
        <p:txBody>
          <a:bodyPr wrap="none" anchor="ctr"/>
          <a:lstStyle/>
          <a:p>
            <a:pPr>
              <a:lnSpc>
                <a:spcPct val="90000"/>
              </a:lnSpc>
            </a:pPr>
            <a:endParaRPr lang="es-CO" sz="2000"/>
          </a:p>
        </p:txBody>
      </p:sp>
      <p:sp>
        <p:nvSpPr>
          <p:cNvPr id="32772" name="Line 3"/>
          <p:cNvSpPr>
            <a:spLocks noChangeShapeType="1"/>
          </p:cNvSpPr>
          <p:nvPr/>
        </p:nvSpPr>
        <p:spPr bwMode="auto">
          <a:xfrm>
            <a:off x="971550" y="1773238"/>
            <a:ext cx="7343775" cy="7937"/>
          </a:xfrm>
          <a:prstGeom prst="line">
            <a:avLst/>
          </a:prstGeom>
          <a:noFill/>
          <a:ln w="38100">
            <a:solidFill>
              <a:srgbClr val="969696"/>
            </a:solidFill>
            <a:round/>
            <a:headEnd/>
            <a:tailEnd/>
          </a:ln>
        </p:spPr>
        <p:txBody>
          <a:bodyPr/>
          <a:lstStyle/>
          <a:p>
            <a:endParaRPr lang="en-US"/>
          </a:p>
        </p:txBody>
      </p:sp>
      <p:sp>
        <p:nvSpPr>
          <p:cNvPr id="32773" name="Text Box 7"/>
          <p:cNvSpPr txBox="1">
            <a:spLocks noChangeArrowheads="1"/>
          </p:cNvSpPr>
          <p:nvPr/>
        </p:nvSpPr>
        <p:spPr bwMode="auto">
          <a:xfrm>
            <a:off x="1042988" y="1196975"/>
            <a:ext cx="7415212" cy="522288"/>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rPr>
              <a:t>La problemática – Por qué fallan los proyectos de TIC?</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strips(downLeft)">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3 CuadroTexto"/>
          <p:cNvSpPr txBox="1">
            <a:spLocks noChangeArrowheads="1"/>
          </p:cNvSpPr>
          <p:nvPr/>
        </p:nvSpPr>
        <p:spPr bwMode="auto">
          <a:xfrm>
            <a:off x="676275" y="1844675"/>
            <a:ext cx="7927975" cy="2246313"/>
          </a:xfrm>
          <a:prstGeom prst="rect">
            <a:avLst/>
          </a:prstGeom>
          <a:noFill/>
          <a:ln w="9525">
            <a:noFill/>
            <a:miter lim="800000"/>
            <a:headEnd/>
            <a:tailEnd/>
          </a:ln>
        </p:spPr>
        <p:txBody>
          <a:bodyPr>
            <a:spAutoFit/>
          </a:bodyPr>
          <a:lstStyle/>
          <a:p>
            <a:pPr algn="just">
              <a:spcBef>
                <a:spcPts val="1200"/>
              </a:spcBef>
              <a:buFont typeface="Arial" charset="0"/>
              <a:buChar char="•"/>
            </a:pPr>
            <a:r>
              <a:rPr lang="es-ES" sz="2000"/>
              <a:t>Refleja las deficiencias organizaciones</a:t>
            </a:r>
          </a:p>
          <a:p>
            <a:pPr algn="just">
              <a:spcBef>
                <a:spcPts val="1200"/>
              </a:spcBef>
              <a:buFont typeface="Arial" charset="0"/>
              <a:buChar char="•"/>
            </a:pPr>
            <a:r>
              <a:rPr lang="es-CO" sz="2000"/>
              <a:t>Sujeta a avances y madurez de la gestión por procesos </a:t>
            </a:r>
          </a:p>
          <a:p>
            <a:pPr algn="just">
              <a:spcBef>
                <a:spcPts val="1200"/>
              </a:spcBef>
              <a:buFont typeface="Arial" charset="0"/>
              <a:buChar char="•"/>
            </a:pPr>
            <a:r>
              <a:rPr lang="es-CO" sz="2000"/>
              <a:t>Limitada por el recurso humano</a:t>
            </a:r>
          </a:p>
          <a:p>
            <a:pPr algn="just">
              <a:spcBef>
                <a:spcPts val="1200"/>
              </a:spcBef>
              <a:buFont typeface="Arial" charset="0"/>
              <a:buChar char="•"/>
            </a:pPr>
            <a:r>
              <a:rPr lang="es-CO" sz="2000"/>
              <a:t>Deficiencias de planeación y gestión de proyectos </a:t>
            </a:r>
            <a:endParaRPr lang="es-ES" sz="2000"/>
          </a:p>
          <a:p>
            <a:pPr algn="just">
              <a:spcBef>
                <a:spcPts val="1200"/>
              </a:spcBef>
              <a:buFont typeface="Arial" charset="0"/>
              <a:buChar char="•"/>
            </a:pPr>
            <a:r>
              <a:rPr lang="es-CO" sz="2000"/>
              <a:t> La concepción de las TIC como fin y no como un medio</a:t>
            </a:r>
          </a:p>
        </p:txBody>
      </p:sp>
      <p:pic>
        <p:nvPicPr>
          <p:cNvPr id="33795" name="Picture 2"/>
          <p:cNvPicPr>
            <a:picLocks noChangeAspect="1" noChangeArrowheads="1"/>
          </p:cNvPicPr>
          <p:nvPr/>
        </p:nvPicPr>
        <p:blipFill>
          <a:blip r:embed="rId3" cstate="print"/>
          <a:srcRect/>
          <a:stretch>
            <a:fillRect/>
          </a:stretch>
        </p:blipFill>
        <p:spPr bwMode="auto">
          <a:xfrm>
            <a:off x="2051050" y="4014788"/>
            <a:ext cx="4075113" cy="2798762"/>
          </a:xfrm>
          <a:prstGeom prst="rect">
            <a:avLst/>
          </a:prstGeom>
          <a:noFill/>
          <a:ln w="9525">
            <a:noFill/>
            <a:miter lim="800000"/>
            <a:headEnd/>
            <a:tailEnd/>
          </a:ln>
        </p:spPr>
      </p:pic>
      <p:sp>
        <p:nvSpPr>
          <p:cNvPr id="33796" name="Line 3"/>
          <p:cNvSpPr>
            <a:spLocks noChangeShapeType="1"/>
          </p:cNvSpPr>
          <p:nvPr/>
        </p:nvSpPr>
        <p:spPr bwMode="auto">
          <a:xfrm>
            <a:off x="971550" y="1773238"/>
            <a:ext cx="7343775" cy="7937"/>
          </a:xfrm>
          <a:prstGeom prst="line">
            <a:avLst/>
          </a:prstGeom>
          <a:noFill/>
          <a:ln w="38100">
            <a:solidFill>
              <a:srgbClr val="969696"/>
            </a:solidFill>
            <a:round/>
            <a:headEnd/>
            <a:tailEnd/>
          </a:ln>
        </p:spPr>
        <p:txBody>
          <a:bodyPr/>
          <a:lstStyle/>
          <a:p>
            <a:endParaRPr lang="en-US"/>
          </a:p>
        </p:txBody>
      </p:sp>
      <p:sp>
        <p:nvSpPr>
          <p:cNvPr id="33797" name="Text Box 7"/>
          <p:cNvSpPr txBox="1">
            <a:spLocks noChangeArrowheads="1"/>
          </p:cNvSpPr>
          <p:nvPr/>
        </p:nvSpPr>
        <p:spPr bwMode="auto">
          <a:xfrm>
            <a:off x="827088" y="1196975"/>
            <a:ext cx="7631112" cy="522288"/>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rPr>
              <a:t>La problemática va más allá de la información y las TIC</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827088" y="1557338"/>
            <a:ext cx="1584325" cy="1700212"/>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r>
              <a:rPr lang="es-ES_tradnl" sz="1600"/>
              <a:t>Modelo de procesos</a:t>
            </a:r>
          </a:p>
          <a:p>
            <a:pPr>
              <a:defRPr/>
            </a:pPr>
            <a:r>
              <a:rPr lang="es-ES_tradnl" sz="1600"/>
              <a:t>Entidad</a:t>
            </a:r>
            <a:endParaRPr lang="es-MX" sz="1600"/>
          </a:p>
        </p:txBody>
      </p:sp>
      <p:sp>
        <p:nvSpPr>
          <p:cNvPr id="62468" name="AutoShape 4"/>
          <p:cNvSpPr>
            <a:spLocks noChangeArrowheads="1"/>
          </p:cNvSpPr>
          <p:nvPr/>
        </p:nvSpPr>
        <p:spPr bwMode="auto">
          <a:xfrm>
            <a:off x="1042988" y="3473450"/>
            <a:ext cx="1152525" cy="360363"/>
          </a:xfrm>
          <a:prstGeom prst="downArrow">
            <a:avLst>
              <a:gd name="adj1" fmla="val 50000"/>
              <a:gd name="adj2" fmla="val 25000"/>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vert="eaVert" wrap="none" anchor="ctr"/>
          <a:lstStyle/>
          <a:p>
            <a:pPr>
              <a:defRPr/>
            </a:pPr>
            <a:endParaRPr lang="es-ES"/>
          </a:p>
        </p:txBody>
      </p:sp>
      <p:sp>
        <p:nvSpPr>
          <p:cNvPr id="62469" name="Rectangle 5"/>
          <p:cNvSpPr>
            <a:spLocks noChangeArrowheads="1"/>
          </p:cNvSpPr>
          <p:nvPr/>
        </p:nvSpPr>
        <p:spPr bwMode="auto">
          <a:xfrm>
            <a:off x="900113" y="3933825"/>
            <a:ext cx="1439862" cy="457200"/>
          </a:xfrm>
          <a:prstGeom prst="rect">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wrap="none" anchor="ctr"/>
          <a:lstStyle/>
          <a:p>
            <a:pPr>
              <a:defRPr/>
            </a:pPr>
            <a:r>
              <a:rPr lang="es-ES_tradnl">
                <a:solidFill>
                  <a:schemeClr val="bg1"/>
                </a:solidFill>
                <a:effectLst>
                  <a:outerShdw blurRad="38100" dist="38100" dir="2700000" algn="tl">
                    <a:srgbClr val="000000"/>
                  </a:outerShdw>
                </a:effectLst>
              </a:rPr>
              <a:t>TIC</a:t>
            </a:r>
            <a:endParaRPr lang="es-MX">
              <a:solidFill>
                <a:schemeClr val="bg1"/>
              </a:solidFill>
              <a:effectLst>
                <a:outerShdw blurRad="38100" dist="38100" dir="2700000" algn="tl">
                  <a:srgbClr val="000000"/>
                </a:outerShdw>
              </a:effectLst>
            </a:endParaRPr>
          </a:p>
        </p:txBody>
      </p:sp>
      <p:sp>
        <p:nvSpPr>
          <p:cNvPr id="62470" name="Rectangle 6"/>
          <p:cNvSpPr>
            <a:spLocks noChangeArrowheads="1"/>
          </p:cNvSpPr>
          <p:nvPr/>
        </p:nvSpPr>
        <p:spPr bwMode="auto">
          <a:xfrm>
            <a:off x="2627313" y="1557338"/>
            <a:ext cx="1584325" cy="1700212"/>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r>
              <a:rPr lang="es-ES_tradnl" sz="1600"/>
              <a:t>Política pública</a:t>
            </a:r>
          </a:p>
          <a:p>
            <a:pPr>
              <a:defRPr/>
            </a:pPr>
            <a:r>
              <a:rPr lang="es-ES_tradnl" sz="1600"/>
              <a:t>(Plan Nacional de</a:t>
            </a:r>
          </a:p>
          <a:p>
            <a:pPr>
              <a:defRPr/>
            </a:pPr>
            <a:r>
              <a:rPr lang="es-ES_tradnl" sz="1600"/>
              <a:t>Desarrollo, Conpes)</a:t>
            </a:r>
            <a:endParaRPr lang="es-MX" sz="1600"/>
          </a:p>
        </p:txBody>
      </p:sp>
      <p:sp>
        <p:nvSpPr>
          <p:cNvPr id="62471" name="AutoShape 7"/>
          <p:cNvSpPr>
            <a:spLocks noChangeArrowheads="1"/>
          </p:cNvSpPr>
          <p:nvPr/>
        </p:nvSpPr>
        <p:spPr bwMode="auto">
          <a:xfrm>
            <a:off x="2843213" y="3473450"/>
            <a:ext cx="1152525" cy="360363"/>
          </a:xfrm>
          <a:prstGeom prst="downArrow">
            <a:avLst>
              <a:gd name="adj1" fmla="val 50000"/>
              <a:gd name="adj2" fmla="val 25000"/>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vert="eaVert" wrap="none" anchor="ctr"/>
          <a:lstStyle/>
          <a:p>
            <a:pPr>
              <a:defRPr/>
            </a:pPr>
            <a:endParaRPr lang="es-ES"/>
          </a:p>
        </p:txBody>
      </p:sp>
      <p:sp>
        <p:nvSpPr>
          <p:cNvPr id="62472" name="Rectangle 8"/>
          <p:cNvSpPr>
            <a:spLocks noChangeArrowheads="1"/>
          </p:cNvSpPr>
          <p:nvPr/>
        </p:nvSpPr>
        <p:spPr bwMode="auto">
          <a:xfrm>
            <a:off x="2700338" y="3933825"/>
            <a:ext cx="1439862" cy="457200"/>
          </a:xfrm>
          <a:prstGeom prst="rect">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wrap="none" anchor="ctr"/>
          <a:lstStyle/>
          <a:p>
            <a:pPr>
              <a:defRPr/>
            </a:pPr>
            <a:r>
              <a:rPr lang="es-ES_tradnl">
                <a:solidFill>
                  <a:schemeClr val="bg1"/>
                </a:solidFill>
                <a:effectLst>
                  <a:outerShdw blurRad="38100" dist="38100" dir="2700000" algn="tl">
                    <a:srgbClr val="000000"/>
                  </a:outerShdw>
                </a:effectLst>
              </a:rPr>
              <a:t>TIC</a:t>
            </a:r>
            <a:endParaRPr lang="es-MX">
              <a:solidFill>
                <a:schemeClr val="bg1"/>
              </a:solidFill>
              <a:effectLst>
                <a:outerShdw blurRad="38100" dist="38100" dir="2700000" algn="tl">
                  <a:srgbClr val="000000"/>
                </a:outerShdw>
              </a:effectLst>
            </a:endParaRPr>
          </a:p>
        </p:txBody>
      </p:sp>
      <p:sp>
        <p:nvSpPr>
          <p:cNvPr id="62473" name="Rectangle 9"/>
          <p:cNvSpPr>
            <a:spLocks noChangeArrowheads="1"/>
          </p:cNvSpPr>
          <p:nvPr/>
        </p:nvSpPr>
        <p:spPr bwMode="auto">
          <a:xfrm>
            <a:off x="4500563" y="1557338"/>
            <a:ext cx="1584325" cy="1655762"/>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r>
              <a:rPr lang="es-ES_tradnl" sz="1600"/>
              <a:t>Información</a:t>
            </a:r>
          </a:p>
          <a:p>
            <a:pPr>
              <a:defRPr/>
            </a:pPr>
            <a:r>
              <a:rPr lang="es-ES_tradnl" sz="1600"/>
              <a:t>(Interoperabilidad)</a:t>
            </a:r>
            <a:endParaRPr lang="es-MX" sz="1600"/>
          </a:p>
        </p:txBody>
      </p:sp>
      <p:sp>
        <p:nvSpPr>
          <p:cNvPr id="62474" name="AutoShape 10"/>
          <p:cNvSpPr>
            <a:spLocks noChangeArrowheads="1"/>
          </p:cNvSpPr>
          <p:nvPr/>
        </p:nvSpPr>
        <p:spPr bwMode="auto">
          <a:xfrm>
            <a:off x="4716463" y="3473450"/>
            <a:ext cx="1152525" cy="360363"/>
          </a:xfrm>
          <a:prstGeom prst="downArrow">
            <a:avLst>
              <a:gd name="adj1" fmla="val 50000"/>
              <a:gd name="adj2" fmla="val 25000"/>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vert="eaVert" wrap="none" anchor="ctr"/>
          <a:lstStyle/>
          <a:p>
            <a:pPr>
              <a:defRPr/>
            </a:pPr>
            <a:endParaRPr lang="es-ES"/>
          </a:p>
        </p:txBody>
      </p:sp>
      <p:sp>
        <p:nvSpPr>
          <p:cNvPr id="62475" name="Rectangle 11"/>
          <p:cNvSpPr>
            <a:spLocks noChangeArrowheads="1"/>
          </p:cNvSpPr>
          <p:nvPr/>
        </p:nvSpPr>
        <p:spPr bwMode="auto">
          <a:xfrm>
            <a:off x="4573588" y="3933825"/>
            <a:ext cx="1439862" cy="457200"/>
          </a:xfrm>
          <a:prstGeom prst="rect">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wrap="none" anchor="ctr"/>
          <a:lstStyle/>
          <a:p>
            <a:pPr>
              <a:defRPr/>
            </a:pPr>
            <a:r>
              <a:rPr lang="es-ES_tradnl">
                <a:solidFill>
                  <a:schemeClr val="bg1"/>
                </a:solidFill>
                <a:effectLst>
                  <a:outerShdw blurRad="38100" dist="38100" dir="2700000" algn="tl">
                    <a:srgbClr val="000000"/>
                  </a:outerShdw>
                </a:effectLst>
              </a:rPr>
              <a:t>TIC</a:t>
            </a:r>
            <a:endParaRPr lang="es-MX">
              <a:solidFill>
                <a:schemeClr val="bg1"/>
              </a:solidFill>
              <a:effectLst>
                <a:outerShdw blurRad="38100" dist="38100" dir="2700000" algn="tl">
                  <a:srgbClr val="000000"/>
                </a:outerShdw>
              </a:effectLst>
            </a:endParaRPr>
          </a:p>
        </p:txBody>
      </p:sp>
      <p:sp>
        <p:nvSpPr>
          <p:cNvPr id="34827" name="Rectangle 14"/>
          <p:cNvSpPr>
            <a:spLocks noChangeArrowheads="1"/>
          </p:cNvSpPr>
          <p:nvPr/>
        </p:nvSpPr>
        <p:spPr bwMode="auto">
          <a:xfrm>
            <a:off x="4308475" y="1268413"/>
            <a:ext cx="1944688" cy="2087562"/>
          </a:xfrm>
          <a:prstGeom prst="rect">
            <a:avLst/>
          </a:prstGeom>
          <a:noFill/>
          <a:ln w="9525">
            <a:solidFill>
              <a:srgbClr val="000099"/>
            </a:solidFill>
            <a:miter lim="800000"/>
            <a:headEnd/>
            <a:tailEnd/>
          </a:ln>
          <a:effectLst>
            <a:prstShdw prst="shdw17" dist="17961" dir="2700000">
              <a:srgbClr val="00005C"/>
            </a:prstShdw>
          </a:effectLst>
        </p:spPr>
        <p:txBody>
          <a:bodyPr wrap="none" anchor="ctr"/>
          <a:lstStyle/>
          <a:p>
            <a:endParaRPr lang="es-MX"/>
          </a:p>
        </p:txBody>
      </p:sp>
      <p:sp>
        <p:nvSpPr>
          <p:cNvPr id="34828" name="Text Box 36"/>
          <p:cNvSpPr txBox="1">
            <a:spLocks noChangeArrowheads="1"/>
          </p:cNvSpPr>
          <p:nvPr/>
        </p:nvSpPr>
        <p:spPr bwMode="auto">
          <a:xfrm>
            <a:off x="4283075" y="1330325"/>
            <a:ext cx="1873250" cy="227013"/>
          </a:xfrm>
          <a:prstGeom prst="rect">
            <a:avLst/>
          </a:prstGeom>
          <a:noFill/>
          <a:ln w="38100" algn="ctr">
            <a:noFill/>
            <a:miter lim="800000"/>
            <a:headEnd/>
            <a:tailEnd/>
          </a:ln>
        </p:spPr>
        <p:txBody>
          <a:bodyPr wrap="none">
            <a:spAutoFit/>
          </a:bodyPr>
          <a:lstStyle/>
          <a:p>
            <a:pPr algn="r">
              <a:lnSpc>
                <a:spcPct val="80000"/>
              </a:lnSpc>
            </a:pPr>
            <a:r>
              <a:rPr lang="es-MX" sz="1100">
                <a:solidFill>
                  <a:srgbClr val="0000FF"/>
                </a:solidFill>
                <a:latin typeface="Arial" charset="0"/>
              </a:rPr>
              <a:t>Entidad, sector, transversal</a:t>
            </a:r>
            <a:endParaRPr lang="es-ES" sz="1100">
              <a:solidFill>
                <a:srgbClr val="0000FF"/>
              </a:solidFill>
              <a:latin typeface="Arial" charset="0"/>
            </a:endParaRPr>
          </a:p>
        </p:txBody>
      </p:sp>
      <p:sp>
        <p:nvSpPr>
          <p:cNvPr id="62484" name="AutoShape 20"/>
          <p:cNvSpPr>
            <a:spLocks noChangeArrowheads="1"/>
          </p:cNvSpPr>
          <p:nvPr/>
        </p:nvSpPr>
        <p:spPr bwMode="auto">
          <a:xfrm>
            <a:off x="6946900" y="3473450"/>
            <a:ext cx="1152525" cy="360363"/>
          </a:xfrm>
          <a:prstGeom prst="downArrow">
            <a:avLst>
              <a:gd name="adj1" fmla="val 50000"/>
              <a:gd name="adj2" fmla="val 25000"/>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vert="eaVert" wrap="none" anchor="ctr"/>
          <a:lstStyle/>
          <a:p>
            <a:pPr>
              <a:defRPr/>
            </a:pPr>
            <a:endParaRPr lang="es-ES"/>
          </a:p>
        </p:txBody>
      </p:sp>
      <p:sp>
        <p:nvSpPr>
          <p:cNvPr id="62485" name="Rectangle 21"/>
          <p:cNvSpPr>
            <a:spLocks noChangeArrowheads="1"/>
          </p:cNvSpPr>
          <p:nvPr/>
        </p:nvSpPr>
        <p:spPr bwMode="auto">
          <a:xfrm>
            <a:off x="6732588" y="3933825"/>
            <a:ext cx="1439862" cy="530225"/>
          </a:xfrm>
          <a:prstGeom prst="rect">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wrap="none" anchor="ctr"/>
          <a:lstStyle/>
          <a:p>
            <a:pPr>
              <a:defRPr/>
            </a:pPr>
            <a:r>
              <a:rPr lang="es-ES_tradnl">
                <a:solidFill>
                  <a:schemeClr val="bg1"/>
                </a:solidFill>
                <a:effectLst>
                  <a:outerShdw blurRad="38100" dist="38100" dir="2700000" algn="tl">
                    <a:srgbClr val="000000"/>
                  </a:outerShdw>
                </a:effectLst>
              </a:rPr>
              <a:t>TIC</a:t>
            </a:r>
            <a:endParaRPr lang="es-MX">
              <a:solidFill>
                <a:schemeClr val="bg1"/>
              </a:solidFill>
              <a:effectLst>
                <a:outerShdw blurRad="38100" dist="38100" dir="2700000" algn="tl">
                  <a:srgbClr val="000000"/>
                </a:outerShdw>
              </a:effectLst>
            </a:endParaRPr>
          </a:p>
        </p:txBody>
      </p:sp>
      <p:sp>
        <p:nvSpPr>
          <p:cNvPr id="62490" name="Rectangle 26"/>
          <p:cNvSpPr>
            <a:spLocks noChangeArrowheads="1"/>
          </p:cNvSpPr>
          <p:nvPr/>
        </p:nvSpPr>
        <p:spPr bwMode="auto">
          <a:xfrm>
            <a:off x="1884363" y="5564188"/>
            <a:ext cx="5208587" cy="312737"/>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r>
              <a:rPr lang="es-ES_tradnl" sz="1600" dirty="0"/>
              <a:t>Presupuesto</a:t>
            </a:r>
            <a:endParaRPr lang="es-MX" sz="1600" dirty="0"/>
          </a:p>
        </p:txBody>
      </p:sp>
      <p:sp>
        <p:nvSpPr>
          <p:cNvPr id="62491" name="Rectangle 27"/>
          <p:cNvSpPr>
            <a:spLocks noChangeArrowheads="1"/>
          </p:cNvSpPr>
          <p:nvPr/>
        </p:nvSpPr>
        <p:spPr bwMode="auto">
          <a:xfrm>
            <a:off x="1884363" y="6021388"/>
            <a:ext cx="5208587" cy="2159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r>
              <a:rPr lang="es-ES_tradnl" sz="1600"/>
              <a:t>Recursos Humano</a:t>
            </a:r>
            <a:endParaRPr lang="es-MX" sz="1600"/>
          </a:p>
        </p:txBody>
      </p:sp>
      <p:sp>
        <p:nvSpPr>
          <p:cNvPr id="34833" name="Rectangle 28"/>
          <p:cNvSpPr>
            <a:spLocks noChangeArrowheads="1"/>
          </p:cNvSpPr>
          <p:nvPr/>
        </p:nvSpPr>
        <p:spPr bwMode="auto">
          <a:xfrm>
            <a:off x="900113" y="5300663"/>
            <a:ext cx="7416800" cy="1485900"/>
          </a:xfrm>
          <a:prstGeom prst="rect">
            <a:avLst/>
          </a:prstGeom>
          <a:noFill/>
          <a:ln w="9525">
            <a:solidFill>
              <a:srgbClr val="000099"/>
            </a:solidFill>
            <a:miter lim="800000"/>
            <a:headEnd/>
            <a:tailEnd/>
          </a:ln>
          <a:effectLst>
            <a:prstShdw prst="shdw17" dist="17961" dir="2700000">
              <a:srgbClr val="00005C"/>
            </a:prstShdw>
          </a:effectLst>
        </p:spPr>
        <p:txBody>
          <a:bodyPr wrap="none" anchor="ctr"/>
          <a:lstStyle/>
          <a:p>
            <a:endParaRPr lang="es-MX"/>
          </a:p>
        </p:txBody>
      </p:sp>
      <p:sp>
        <p:nvSpPr>
          <p:cNvPr id="34834" name="Text Box 36"/>
          <p:cNvSpPr txBox="1">
            <a:spLocks noChangeArrowheads="1"/>
          </p:cNvSpPr>
          <p:nvPr/>
        </p:nvSpPr>
        <p:spPr bwMode="auto">
          <a:xfrm>
            <a:off x="3908425" y="5289550"/>
            <a:ext cx="1023938" cy="227013"/>
          </a:xfrm>
          <a:prstGeom prst="rect">
            <a:avLst/>
          </a:prstGeom>
          <a:noFill/>
          <a:ln w="38100" algn="ctr">
            <a:noFill/>
            <a:miter lim="800000"/>
            <a:headEnd/>
            <a:tailEnd/>
          </a:ln>
        </p:spPr>
        <p:txBody>
          <a:bodyPr wrap="none">
            <a:spAutoFit/>
          </a:bodyPr>
          <a:lstStyle/>
          <a:p>
            <a:pPr algn="r">
              <a:lnSpc>
                <a:spcPct val="80000"/>
              </a:lnSpc>
            </a:pPr>
            <a:r>
              <a:rPr lang="es-MX" sz="1100">
                <a:solidFill>
                  <a:srgbClr val="0000FF"/>
                </a:solidFill>
                <a:latin typeface="Arial" charset="0"/>
              </a:rPr>
              <a:t>Restricciones</a:t>
            </a:r>
            <a:endParaRPr lang="es-ES" sz="1100">
              <a:solidFill>
                <a:srgbClr val="0000FF"/>
              </a:solidFill>
              <a:latin typeface="Arial" charset="0"/>
            </a:endParaRPr>
          </a:p>
        </p:txBody>
      </p:sp>
      <p:sp>
        <p:nvSpPr>
          <p:cNvPr id="62495" name="Rectangle 31"/>
          <p:cNvSpPr>
            <a:spLocks noChangeArrowheads="1"/>
          </p:cNvSpPr>
          <p:nvPr/>
        </p:nvSpPr>
        <p:spPr bwMode="auto">
          <a:xfrm>
            <a:off x="6635750" y="1557338"/>
            <a:ext cx="1584325" cy="1628775"/>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r>
              <a:rPr lang="es-ES_tradnl" sz="1600"/>
              <a:t>Servicios al</a:t>
            </a:r>
          </a:p>
          <a:p>
            <a:pPr>
              <a:defRPr/>
            </a:pPr>
            <a:r>
              <a:rPr lang="es-ES_tradnl" sz="1600"/>
              <a:t>ciudadano</a:t>
            </a:r>
          </a:p>
          <a:p>
            <a:pPr>
              <a:defRPr/>
            </a:pPr>
            <a:r>
              <a:rPr lang="es-ES_tradnl" sz="1600"/>
              <a:t>(Cadenas trámites)</a:t>
            </a:r>
            <a:endParaRPr lang="es-MX" sz="1600"/>
          </a:p>
        </p:txBody>
      </p:sp>
      <p:sp>
        <p:nvSpPr>
          <p:cNvPr id="34836" name="Rectangle 32"/>
          <p:cNvSpPr>
            <a:spLocks noChangeArrowheads="1"/>
          </p:cNvSpPr>
          <p:nvPr/>
        </p:nvSpPr>
        <p:spPr bwMode="auto">
          <a:xfrm>
            <a:off x="6443663" y="1268413"/>
            <a:ext cx="1944687" cy="2089150"/>
          </a:xfrm>
          <a:prstGeom prst="rect">
            <a:avLst/>
          </a:prstGeom>
          <a:noFill/>
          <a:ln w="9525">
            <a:solidFill>
              <a:srgbClr val="000099"/>
            </a:solidFill>
            <a:miter lim="800000"/>
            <a:headEnd/>
            <a:tailEnd/>
          </a:ln>
          <a:effectLst>
            <a:prstShdw prst="shdw17" dist="17961" dir="2700000">
              <a:srgbClr val="00005C"/>
            </a:prstShdw>
          </a:effectLst>
        </p:spPr>
        <p:txBody>
          <a:bodyPr wrap="none" anchor="ctr"/>
          <a:lstStyle/>
          <a:p>
            <a:endParaRPr lang="es-MX"/>
          </a:p>
        </p:txBody>
      </p:sp>
      <p:sp>
        <p:nvSpPr>
          <p:cNvPr id="34837" name="Text Box 36"/>
          <p:cNvSpPr txBox="1">
            <a:spLocks noChangeArrowheads="1"/>
          </p:cNvSpPr>
          <p:nvPr/>
        </p:nvSpPr>
        <p:spPr bwMode="auto">
          <a:xfrm>
            <a:off x="6418263" y="1330325"/>
            <a:ext cx="1873250" cy="227013"/>
          </a:xfrm>
          <a:prstGeom prst="rect">
            <a:avLst/>
          </a:prstGeom>
          <a:noFill/>
          <a:ln w="38100" algn="ctr">
            <a:noFill/>
            <a:miter lim="800000"/>
            <a:headEnd/>
            <a:tailEnd/>
          </a:ln>
        </p:spPr>
        <p:txBody>
          <a:bodyPr wrap="none">
            <a:spAutoFit/>
          </a:bodyPr>
          <a:lstStyle/>
          <a:p>
            <a:pPr algn="r">
              <a:lnSpc>
                <a:spcPct val="80000"/>
              </a:lnSpc>
            </a:pPr>
            <a:r>
              <a:rPr lang="es-MX" sz="1100">
                <a:solidFill>
                  <a:srgbClr val="0000FF"/>
                </a:solidFill>
                <a:latin typeface="Arial" charset="0"/>
              </a:rPr>
              <a:t>Entidad, sector, transversal</a:t>
            </a:r>
            <a:endParaRPr lang="es-ES" sz="1100">
              <a:solidFill>
                <a:srgbClr val="0000FF"/>
              </a:solidFill>
              <a:latin typeface="Arial" charset="0"/>
            </a:endParaRPr>
          </a:p>
        </p:txBody>
      </p:sp>
      <p:sp>
        <p:nvSpPr>
          <p:cNvPr id="62498" name="Rectangle 34"/>
          <p:cNvSpPr>
            <a:spLocks noChangeArrowheads="1"/>
          </p:cNvSpPr>
          <p:nvPr/>
        </p:nvSpPr>
        <p:spPr bwMode="auto">
          <a:xfrm>
            <a:off x="1908175" y="6381750"/>
            <a:ext cx="5208588" cy="2159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r>
              <a:rPr lang="es-ES_tradnl" sz="1600" dirty="0"/>
              <a:t>Tecnológicas, legales, culturales</a:t>
            </a:r>
            <a:endParaRPr lang="es-MX" sz="1600" dirty="0"/>
          </a:p>
        </p:txBody>
      </p:sp>
      <p:sp>
        <p:nvSpPr>
          <p:cNvPr id="24" name="Rectangle 5"/>
          <p:cNvSpPr>
            <a:spLocks noChangeArrowheads="1"/>
          </p:cNvSpPr>
          <p:nvPr/>
        </p:nvSpPr>
        <p:spPr bwMode="auto">
          <a:xfrm>
            <a:off x="900113" y="4581525"/>
            <a:ext cx="7343775" cy="576263"/>
          </a:xfrm>
          <a:prstGeom prst="rect">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wrap="none" anchor="ctr"/>
          <a:lstStyle/>
          <a:p>
            <a:pPr>
              <a:defRPr/>
            </a:pPr>
            <a:r>
              <a:rPr lang="es-ES_tradnl" b="1" dirty="0">
                <a:solidFill>
                  <a:schemeClr val="bg1"/>
                </a:solidFill>
                <a:effectLst>
                  <a:outerShdw blurRad="38100" dist="38100" dir="2700000" algn="tl">
                    <a:srgbClr val="000000"/>
                  </a:outerShdw>
                </a:effectLst>
              </a:rPr>
              <a:t>POLÍTICA TRANSVERSAL TIC (</a:t>
            </a:r>
            <a:r>
              <a:rPr lang="es-ES_tradnl" dirty="0">
                <a:solidFill>
                  <a:schemeClr val="bg1"/>
                </a:solidFill>
                <a:effectLst>
                  <a:outerShdw blurRad="38100" dist="38100" dir="2700000" algn="tl">
                    <a:srgbClr val="000000"/>
                  </a:outerShdw>
                </a:effectLst>
              </a:rPr>
              <a:t>Hardware, software y servicios)</a:t>
            </a:r>
            <a:endParaRPr lang="es-MX" dirty="0">
              <a:solidFill>
                <a:schemeClr val="bg1"/>
              </a:solidFill>
              <a:effectLst>
                <a:outerShdw blurRad="38100" dist="38100" dir="2700000" algn="tl">
                  <a:srgbClr val="000000"/>
                </a:outerShdw>
              </a:effectLst>
            </a:endParaRPr>
          </a:p>
        </p:txBody>
      </p:sp>
      <p:sp>
        <p:nvSpPr>
          <p:cNvPr id="34840" name="Text Box 7"/>
          <p:cNvSpPr txBox="1">
            <a:spLocks noChangeArrowheads="1"/>
          </p:cNvSpPr>
          <p:nvPr/>
        </p:nvSpPr>
        <p:spPr bwMode="auto">
          <a:xfrm>
            <a:off x="539750" y="549275"/>
            <a:ext cx="8496300" cy="523875"/>
          </a:xfrm>
          <a:prstGeom prst="rect">
            <a:avLst/>
          </a:prstGeom>
          <a:noFill/>
          <a:ln w="9525">
            <a:noFill/>
            <a:miter lim="800000"/>
            <a:headEnd/>
            <a:tailEnd/>
          </a:ln>
        </p:spPr>
        <p:txBody>
          <a:bodyPr>
            <a:spAutoFit/>
          </a:bodyPr>
          <a:lstStyle/>
          <a:p>
            <a:pPr algn="r" fontAlgn="base">
              <a:spcBef>
                <a:spcPct val="0"/>
              </a:spcBef>
            </a:pPr>
            <a:r>
              <a:rPr lang="es-ES" sz="2800">
                <a:cs typeface="Arial" charset="0"/>
              </a:rPr>
              <a:t>Transversalidad de las TIC</a:t>
            </a:r>
            <a:endParaRPr lang="es-ES" sz="2800"/>
          </a:p>
        </p:txBody>
      </p:sp>
      <p:sp>
        <p:nvSpPr>
          <p:cNvPr id="34841" name="Oval 28"/>
          <p:cNvSpPr>
            <a:spLocks noChangeArrowheads="1"/>
          </p:cNvSpPr>
          <p:nvPr/>
        </p:nvSpPr>
        <p:spPr bwMode="auto">
          <a:xfrm>
            <a:off x="288925" y="3860800"/>
            <a:ext cx="8604250" cy="1368425"/>
          </a:xfrm>
          <a:prstGeom prst="ellipse">
            <a:avLst/>
          </a:prstGeom>
          <a:noFill/>
          <a:ln w="57150" algn="ctr">
            <a:solidFill>
              <a:srgbClr val="FF0000"/>
            </a:solidFill>
            <a:round/>
            <a:headEnd/>
            <a:tailEnd/>
          </a:ln>
          <a:effectLst>
            <a:prstShdw prst="shdw17" dist="17961" dir="13500000">
              <a:srgbClr val="990000">
                <a:alpha val="50000"/>
              </a:srgbClr>
            </a:prstShdw>
          </a:effectLst>
        </p:spPr>
        <p:txBody>
          <a:bodyPr anchor="ctr">
            <a:spAutoFit/>
          </a:bodyPr>
          <a:lstStyle/>
          <a:p>
            <a:endParaRPr lang="en-US"/>
          </a:p>
        </p:txBody>
      </p:sp>
      <p:sp>
        <p:nvSpPr>
          <p:cNvPr id="39" name="38 Elipse"/>
          <p:cNvSpPr/>
          <p:nvPr/>
        </p:nvSpPr>
        <p:spPr bwMode="auto">
          <a:xfrm rot="20216508">
            <a:off x="403400" y="4799140"/>
            <a:ext cx="1424972" cy="413035"/>
          </a:xfrm>
          <a:prstGeom prst="ellipse">
            <a:avLst/>
          </a:prstGeom>
          <a:solidFill>
            <a:srgbClr val="CCCC00"/>
          </a:solidFill>
          <a:ln w="9525" cap="flat" cmpd="sng" algn="ctr">
            <a:solidFill>
              <a:srgbClr val="9DB814"/>
            </a:solidFill>
            <a:prstDash val="solid"/>
            <a:round/>
            <a:headEnd type="none" w="med" len="med"/>
            <a:tailEnd type="none" w="med" len="med"/>
          </a:ln>
          <a:effectLst>
            <a:prstShdw prst="shdw18" dist="17961" dir="13500000">
              <a:schemeClr val="accent1">
                <a:gamma/>
                <a:shade val="60000"/>
                <a:invGamma/>
              </a:schemeClr>
            </a:prstShdw>
          </a:effectLst>
          <a:scene3d>
            <a:camera prst="orthographicFront"/>
            <a:lightRig rig="threePt" dir="t"/>
          </a:scene3d>
          <a:sp3d>
            <a:bevelT/>
          </a:sp3d>
        </p:spPr>
        <p:txBody>
          <a:bodyPr>
            <a:spAutoFit/>
          </a:bodyPr>
          <a:lstStyle/>
          <a:p>
            <a:pPr>
              <a:defRPr/>
            </a:pPr>
            <a:r>
              <a:rPr lang="es-CO"/>
              <a:t>COINFO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Left)">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5 Grupo"/>
          <p:cNvGrpSpPr>
            <a:grpSpLocks/>
          </p:cNvGrpSpPr>
          <p:nvPr/>
        </p:nvGrpSpPr>
        <p:grpSpPr bwMode="auto">
          <a:xfrm>
            <a:off x="3132138" y="1196975"/>
            <a:ext cx="2952750" cy="1770063"/>
            <a:chOff x="4316935" y="2300891"/>
            <a:chExt cx="2274332" cy="1770087"/>
          </a:xfrm>
        </p:grpSpPr>
        <p:sp>
          <p:nvSpPr>
            <p:cNvPr id="15" name="14 Elipse"/>
            <p:cNvSpPr/>
            <p:nvPr/>
          </p:nvSpPr>
          <p:spPr>
            <a:xfrm>
              <a:off x="4316935" y="2300891"/>
              <a:ext cx="2274332" cy="1770087"/>
            </a:xfrm>
            <a:prstGeom prst="ellipse">
              <a:avLst/>
            </a:prstGeom>
          </p:spPr>
          <p:style>
            <a:lnRef idx="1">
              <a:schemeClr val="accent6"/>
            </a:lnRef>
            <a:fillRef idx="2">
              <a:schemeClr val="accent6"/>
            </a:fillRef>
            <a:effectRef idx="1">
              <a:schemeClr val="accent6"/>
            </a:effectRef>
            <a:fontRef idx="minor">
              <a:schemeClr val="dk1"/>
            </a:fontRef>
          </p:style>
        </p:sp>
        <p:sp>
          <p:nvSpPr>
            <p:cNvPr id="16" name="Elipse 4"/>
            <p:cNvSpPr/>
            <p:nvPr/>
          </p:nvSpPr>
          <p:spPr>
            <a:xfrm>
              <a:off x="4441656" y="2558069"/>
              <a:ext cx="2050567" cy="1254142"/>
            </a:xfrm>
            <a:prstGeom prst="rect">
              <a:avLst/>
            </a:prstGeom>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defTabSz="622300">
                <a:lnSpc>
                  <a:spcPct val="90000"/>
                </a:lnSpc>
                <a:spcBef>
                  <a:spcPct val="0"/>
                </a:spcBef>
                <a:spcAft>
                  <a:spcPct val="35000"/>
                </a:spcAft>
                <a:defRPr/>
              </a:pPr>
              <a:r>
                <a:rPr lang="es-CO" sz="1600" b="1" dirty="0">
                  <a:solidFill>
                    <a:schemeClr val="tx1"/>
                  </a:solidFill>
                </a:rPr>
                <a:t>Ley 152 de 1994</a:t>
              </a:r>
              <a:endParaRPr lang="es-ES" sz="1600" b="1" dirty="0">
                <a:solidFill>
                  <a:schemeClr val="tx1"/>
                </a:solidFill>
              </a:endParaRPr>
            </a:p>
            <a:p>
              <a:pPr defTabSz="622300">
                <a:lnSpc>
                  <a:spcPct val="90000"/>
                </a:lnSpc>
                <a:spcBef>
                  <a:spcPct val="0"/>
                </a:spcBef>
                <a:spcAft>
                  <a:spcPct val="35000"/>
                </a:spcAft>
                <a:defRPr/>
              </a:pPr>
              <a:r>
                <a:rPr lang="es-ES" sz="1600" b="1" dirty="0">
                  <a:solidFill>
                    <a:schemeClr val="tx1"/>
                  </a:solidFill>
                </a:rPr>
                <a:t>Decretos 195 de 2004 y 4355 de 2005</a:t>
              </a:r>
            </a:p>
            <a:p>
              <a:pPr defTabSz="622300">
                <a:lnSpc>
                  <a:spcPct val="90000"/>
                </a:lnSpc>
                <a:spcBef>
                  <a:spcPct val="0"/>
                </a:spcBef>
                <a:spcAft>
                  <a:spcPct val="35000"/>
                </a:spcAft>
                <a:defRPr/>
              </a:pPr>
              <a:r>
                <a:rPr lang="es-ES" sz="1400" dirty="0">
                  <a:solidFill>
                    <a:schemeClr val="tx1"/>
                  </a:solidFill>
                </a:rPr>
                <a:t>Estructura y funciones del DNP</a:t>
              </a:r>
            </a:p>
            <a:p>
              <a:pPr defTabSz="622300">
                <a:lnSpc>
                  <a:spcPct val="90000"/>
                </a:lnSpc>
                <a:spcBef>
                  <a:spcPct val="0"/>
                </a:spcBef>
                <a:spcAft>
                  <a:spcPct val="35000"/>
                </a:spcAft>
                <a:defRPr/>
              </a:pPr>
              <a:r>
                <a:rPr lang="es-CO" sz="1400" dirty="0">
                  <a:solidFill>
                    <a:schemeClr val="tx1"/>
                  </a:solidFill>
                </a:rPr>
                <a:t>(</a:t>
              </a:r>
              <a:r>
                <a:rPr lang="es-CO" sz="1400" b="1" dirty="0">
                  <a:solidFill>
                    <a:schemeClr val="tx1"/>
                  </a:solidFill>
                </a:rPr>
                <a:t>Vigente 3517 de 2008</a:t>
              </a:r>
              <a:r>
                <a:rPr lang="es-CO" sz="1400" dirty="0">
                  <a:solidFill>
                    <a:schemeClr val="tx1"/>
                  </a:solidFill>
                </a:rPr>
                <a:t>)</a:t>
              </a:r>
              <a:endParaRPr lang="es-ES" sz="1400" dirty="0">
                <a:solidFill>
                  <a:schemeClr val="tx1"/>
                </a:solidFill>
              </a:endParaRPr>
            </a:p>
          </p:txBody>
        </p:sp>
      </p:grpSp>
      <p:sp>
        <p:nvSpPr>
          <p:cNvPr id="21" name="20 Rectángulo"/>
          <p:cNvSpPr/>
          <p:nvPr/>
        </p:nvSpPr>
        <p:spPr>
          <a:xfrm>
            <a:off x="179388" y="3068638"/>
            <a:ext cx="2447925" cy="881062"/>
          </a:xfrm>
          <a:prstGeom prst="rect">
            <a:avLst/>
          </a:prstGeom>
        </p:spPr>
        <p:txBody>
          <a:bodyPr>
            <a:spAutoFit/>
          </a:bodyPr>
          <a:lstStyle/>
          <a:p>
            <a:pPr algn="just" eaLnBrk="0" hangingPunct="0">
              <a:spcBef>
                <a:spcPct val="20000"/>
              </a:spcBef>
              <a:buFont typeface="Arial" pitchFamily="34" charset="0"/>
              <a:buChar char="•"/>
              <a:defRPr/>
            </a:pPr>
            <a:r>
              <a:rPr lang="es-CO" sz="1600" dirty="0">
                <a:latin typeface="+mn-lt"/>
              </a:rPr>
              <a:t>Principio presupuestal –</a:t>
            </a:r>
            <a:r>
              <a:rPr lang="es-CO" sz="1600" b="1" dirty="0">
                <a:latin typeface="+mn-lt"/>
              </a:rPr>
              <a:t>integralidad del gasto</a:t>
            </a:r>
            <a:r>
              <a:rPr lang="es-CO" sz="1600" dirty="0">
                <a:latin typeface="+mn-lt"/>
              </a:rPr>
              <a:t>.</a:t>
            </a:r>
          </a:p>
          <a:p>
            <a:pPr algn="just" eaLnBrk="0" hangingPunct="0">
              <a:spcBef>
                <a:spcPct val="20000"/>
              </a:spcBef>
              <a:buFont typeface="Arial" pitchFamily="34" charset="0"/>
              <a:buChar char="•"/>
              <a:defRPr/>
            </a:pPr>
            <a:r>
              <a:rPr lang="es-CO" sz="1600" dirty="0">
                <a:latin typeface="+mn-lt"/>
              </a:rPr>
              <a:t>Proceso presupuestal</a:t>
            </a:r>
            <a:endParaRPr lang="es-ES" sz="1600" dirty="0">
              <a:latin typeface="+mn-lt"/>
            </a:endParaRPr>
          </a:p>
        </p:txBody>
      </p:sp>
      <p:sp>
        <p:nvSpPr>
          <p:cNvPr id="22" name="21 Flecha abajo"/>
          <p:cNvSpPr/>
          <p:nvPr/>
        </p:nvSpPr>
        <p:spPr>
          <a:xfrm>
            <a:off x="971550" y="4495800"/>
            <a:ext cx="863600" cy="288925"/>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sp>
        <p:nvSpPr>
          <p:cNvPr id="23" name="22 Rectángulo"/>
          <p:cNvSpPr/>
          <p:nvPr/>
        </p:nvSpPr>
        <p:spPr>
          <a:xfrm>
            <a:off x="107950" y="4995863"/>
            <a:ext cx="2519363" cy="1371600"/>
          </a:xfrm>
          <a:prstGeom prst="rect">
            <a:avLst/>
          </a:prstGeom>
        </p:spPr>
        <p:txBody>
          <a:bodyPr>
            <a:spAutoFit/>
          </a:bodyPr>
          <a:lstStyle/>
          <a:p>
            <a:pPr algn="just" eaLnBrk="0" hangingPunct="0">
              <a:spcBef>
                <a:spcPct val="20000"/>
              </a:spcBef>
              <a:buFont typeface="Arial" pitchFamily="34" charset="0"/>
              <a:buChar char="•"/>
              <a:defRPr/>
            </a:pPr>
            <a:r>
              <a:rPr lang="es-CO" sz="1600" dirty="0">
                <a:latin typeface="+mn-lt"/>
              </a:rPr>
              <a:t>Articular Inversión y funcionamiento en TIC</a:t>
            </a:r>
          </a:p>
          <a:p>
            <a:pPr algn="just" eaLnBrk="0" hangingPunct="0">
              <a:spcBef>
                <a:spcPct val="20000"/>
              </a:spcBef>
              <a:buFont typeface="Arial" pitchFamily="34" charset="0"/>
              <a:buChar char="•"/>
              <a:defRPr/>
            </a:pPr>
            <a:r>
              <a:rPr lang="es-CO" sz="1600" dirty="0">
                <a:latin typeface="+mn-lt"/>
              </a:rPr>
              <a:t>Gasto acorde con disponibilidad de recursos </a:t>
            </a:r>
            <a:endParaRPr lang="es-ES" sz="1600" dirty="0">
              <a:latin typeface="+mn-lt"/>
            </a:endParaRPr>
          </a:p>
        </p:txBody>
      </p:sp>
      <p:sp>
        <p:nvSpPr>
          <p:cNvPr id="24" name="23 Rectángulo"/>
          <p:cNvSpPr/>
          <p:nvPr/>
        </p:nvSpPr>
        <p:spPr>
          <a:xfrm>
            <a:off x="2771775" y="3055938"/>
            <a:ext cx="3529013" cy="2259012"/>
          </a:xfrm>
          <a:prstGeom prst="rect">
            <a:avLst/>
          </a:prstGeom>
        </p:spPr>
        <p:txBody>
          <a:bodyPr>
            <a:spAutoFit/>
          </a:bodyPr>
          <a:lstStyle/>
          <a:p>
            <a:pPr algn="just" eaLnBrk="0" hangingPunct="0">
              <a:spcBef>
                <a:spcPct val="20000"/>
              </a:spcBef>
              <a:buFont typeface="Arial" pitchFamily="34" charset="0"/>
              <a:buChar char="•"/>
              <a:defRPr/>
            </a:pPr>
            <a:r>
              <a:rPr lang="es-CO" sz="1600" dirty="0">
                <a:latin typeface="+mn-lt"/>
              </a:rPr>
              <a:t>Funciones DNP asociadas a proyectos e inversión</a:t>
            </a:r>
          </a:p>
          <a:p>
            <a:pPr algn="just" eaLnBrk="0" hangingPunct="0">
              <a:spcBef>
                <a:spcPct val="20000"/>
              </a:spcBef>
              <a:buFont typeface="Arial" pitchFamily="34" charset="0"/>
              <a:buChar char="•"/>
              <a:defRPr/>
            </a:pPr>
            <a:endParaRPr lang="es-CO" sz="1600" dirty="0">
              <a:latin typeface="+mn-lt"/>
            </a:endParaRPr>
          </a:p>
          <a:p>
            <a:pPr algn="just" eaLnBrk="0" hangingPunct="0">
              <a:spcBef>
                <a:spcPct val="20000"/>
              </a:spcBef>
              <a:buFont typeface="Arial" pitchFamily="34" charset="0"/>
              <a:buChar char="•"/>
              <a:defRPr/>
            </a:pPr>
            <a:r>
              <a:rPr lang="es-CO" sz="1600" dirty="0">
                <a:latin typeface="+mn-lt"/>
              </a:rPr>
              <a:t> Solicitud conceptos TIC transversales al DNP</a:t>
            </a:r>
          </a:p>
          <a:p>
            <a:pPr algn="just" eaLnBrk="0" hangingPunct="0">
              <a:spcBef>
                <a:spcPct val="20000"/>
              </a:spcBef>
              <a:buFont typeface="Arial" pitchFamily="34" charset="0"/>
              <a:buChar char="•"/>
              <a:defRPr/>
            </a:pPr>
            <a:r>
              <a:rPr lang="es-CO" sz="1600" dirty="0">
                <a:latin typeface="+mn-lt"/>
              </a:rPr>
              <a:t>Incremento anual gasto TIC</a:t>
            </a:r>
          </a:p>
          <a:p>
            <a:pPr algn="just" eaLnBrk="0" hangingPunct="0">
              <a:spcBef>
                <a:spcPct val="20000"/>
              </a:spcBef>
              <a:buFont typeface="Arial" pitchFamily="34" charset="0"/>
              <a:buChar char="•"/>
              <a:defRPr/>
            </a:pPr>
            <a:r>
              <a:rPr lang="es-CO" sz="1600" dirty="0">
                <a:latin typeface="+mn-lt"/>
              </a:rPr>
              <a:t>Dispersión - más proyectos con actividades TIC  </a:t>
            </a:r>
            <a:endParaRPr lang="es-ES" sz="1600" dirty="0">
              <a:latin typeface="+mn-lt"/>
            </a:endParaRPr>
          </a:p>
        </p:txBody>
      </p:sp>
      <p:sp>
        <p:nvSpPr>
          <p:cNvPr id="26" name="25 Rectángulo"/>
          <p:cNvSpPr/>
          <p:nvPr/>
        </p:nvSpPr>
        <p:spPr>
          <a:xfrm>
            <a:off x="3203575" y="5688013"/>
            <a:ext cx="2663825" cy="1054100"/>
          </a:xfrm>
          <a:prstGeom prst="rect">
            <a:avLst/>
          </a:prstGeom>
          <a:ln>
            <a:solidFill>
              <a:schemeClr val="tx1"/>
            </a:solidFill>
          </a:ln>
        </p:spPr>
        <p:txBody>
          <a:bodyPr>
            <a:spAutoFit/>
          </a:bodyPr>
          <a:lstStyle/>
          <a:p>
            <a:pPr eaLnBrk="0" hangingPunct="0">
              <a:spcBef>
                <a:spcPct val="20000"/>
              </a:spcBef>
              <a:defRPr/>
            </a:pPr>
            <a:r>
              <a:rPr lang="es-CO" sz="1600" b="1" dirty="0">
                <a:latin typeface="+mn-lt"/>
              </a:rPr>
              <a:t>Creación Subcomité de Inversiones de TIC en cabeza del DNP</a:t>
            </a:r>
          </a:p>
          <a:p>
            <a:pPr eaLnBrk="0" hangingPunct="0">
              <a:spcBef>
                <a:spcPct val="20000"/>
              </a:spcBef>
              <a:defRPr/>
            </a:pPr>
            <a:r>
              <a:rPr lang="es-CO" sz="1200" dirty="0">
                <a:latin typeface="+mn-lt"/>
              </a:rPr>
              <a:t>Octubre/2005</a:t>
            </a:r>
            <a:endParaRPr lang="es-ES" sz="1600" b="1" dirty="0">
              <a:latin typeface="+mn-lt"/>
            </a:endParaRPr>
          </a:p>
        </p:txBody>
      </p:sp>
      <p:sp>
        <p:nvSpPr>
          <p:cNvPr id="27" name="26 Rectángulo"/>
          <p:cNvSpPr/>
          <p:nvPr/>
        </p:nvSpPr>
        <p:spPr>
          <a:xfrm>
            <a:off x="6443663" y="3068638"/>
            <a:ext cx="2665412" cy="1373187"/>
          </a:xfrm>
          <a:prstGeom prst="rect">
            <a:avLst/>
          </a:prstGeom>
        </p:spPr>
        <p:txBody>
          <a:bodyPr>
            <a:spAutoFit/>
          </a:bodyPr>
          <a:lstStyle/>
          <a:p>
            <a:pPr algn="just" eaLnBrk="0" hangingPunct="0">
              <a:spcBef>
                <a:spcPct val="20000"/>
              </a:spcBef>
              <a:buFont typeface="Arial" pitchFamily="34" charset="0"/>
              <a:buChar char="•"/>
              <a:defRPr/>
            </a:pPr>
            <a:r>
              <a:rPr lang="es-CO" sz="1600" dirty="0">
                <a:latin typeface="+mn-lt"/>
              </a:rPr>
              <a:t>Coordinación-comisiones intersectoriales</a:t>
            </a:r>
          </a:p>
          <a:p>
            <a:pPr algn="just" eaLnBrk="0" hangingPunct="0">
              <a:spcBef>
                <a:spcPct val="20000"/>
              </a:spcBef>
              <a:buFont typeface="Arial" pitchFamily="34" charset="0"/>
              <a:buChar char="•"/>
              <a:defRPr/>
            </a:pPr>
            <a:r>
              <a:rPr lang="es-CO" sz="1600" dirty="0">
                <a:latin typeface="+mn-lt"/>
              </a:rPr>
              <a:t>Estructura Administración Pública y competencias administrativas.</a:t>
            </a:r>
            <a:endParaRPr lang="es-ES" sz="1600" dirty="0">
              <a:latin typeface="+mn-lt"/>
            </a:endParaRPr>
          </a:p>
        </p:txBody>
      </p:sp>
      <p:sp>
        <p:nvSpPr>
          <p:cNvPr id="29" name="28 Flecha abajo"/>
          <p:cNvSpPr/>
          <p:nvPr/>
        </p:nvSpPr>
        <p:spPr>
          <a:xfrm>
            <a:off x="7235825" y="4567238"/>
            <a:ext cx="865188" cy="288925"/>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dirty="0"/>
          </a:p>
        </p:txBody>
      </p:sp>
      <p:sp>
        <p:nvSpPr>
          <p:cNvPr id="30" name="29 Rectángulo"/>
          <p:cNvSpPr/>
          <p:nvPr/>
        </p:nvSpPr>
        <p:spPr>
          <a:xfrm>
            <a:off x="6408738" y="5048250"/>
            <a:ext cx="2555875" cy="1373188"/>
          </a:xfrm>
          <a:prstGeom prst="rect">
            <a:avLst/>
          </a:prstGeom>
        </p:spPr>
        <p:txBody>
          <a:bodyPr>
            <a:spAutoFit/>
          </a:bodyPr>
          <a:lstStyle/>
          <a:p>
            <a:pPr algn="just" eaLnBrk="0" hangingPunct="0">
              <a:spcBef>
                <a:spcPct val="20000"/>
              </a:spcBef>
              <a:buFont typeface="Arial" pitchFamily="34" charset="0"/>
              <a:buChar char="•"/>
              <a:defRPr/>
            </a:pPr>
            <a:r>
              <a:rPr lang="es-CO" sz="1600" dirty="0">
                <a:latin typeface="+mn-lt"/>
              </a:rPr>
              <a:t>Decreto 3816 de 2003 crea Coinfo – políticas información y gasto TIC </a:t>
            </a:r>
          </a:p>
          <a:p>
            <a:pPr algn="just" eaLnBrk="0" hangingPunct="0">
              <a:spcBef>
                <a:spcPct val="20000"/>
              </a:spcBef>
              <a:buFont typeface="Arial" pitchFamily="34" charset="0"/>
              <a:buChar char="•"/>
              <a:defRPr/>
            </a:pPr>
            <a:r>
              <a:rPr lang="es-CO" sz="1600" dirty="0">
                <a:latin typeface="+mn-lt"/>
              </a:rPr>
              <a:t> Decreto 3043 de 2008 modificatorio.</a:t>
            </a:r>
            <a:r>
              <a:rPr lang="es-CO" sz="1600" dirty="0">
                <a:latin typeface="Calibri" pitchFamily="34" charset="0"/>
              </a:rPr>
              <a:t> </a:t>
            </a:r>
            <a:endParaRPr lang="es-CO" sz="1600" dirty="0"/>
          </a:p>
        </p:txBody>
      </p:sp>
      <p:sp>
        <p:nvSpPr>
          <p:cNvPr id="31" name="30 Flecha abajo"/>
          <p:cNvSpPr/>
          <p:nvPr/>
        </p:nvSpPr>
        <p:spPr>
          <a:xfrm rot="16200000">
            <a:off x="2555082" y="6007894"/>
            <a:ext cx="865187"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sp>
        <p:nvSpPr>
          <p:cNvPr id="34" name="33 Flecha abajo"/>
          <p:cNvSpPr/>
          <p:nvPr/>
        </p:nvSpPr>
        <p:spPr>
          <a:xfrm rot="5400000">
            <a:off x="5651500" y="6008688"/>
            <a:ext cx="865187"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dirty="0"/>
          </a:p>
        </p:txBody>
      </p:sp>
      <p:sp>
        <p:nvSpPr>
          <p:cNvPr id="28" name="27 Rectángulo"/>
          <p:cNvSpPr/>
          <p:nvPr/>
        </p:nvSpPr>
        <p:spPr>
          <a:xfrm>
            <a:off x="107950" y="3055938"/>
            <a:ext cx="2592388" cy="34559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sp>
        <p:nvSpPr>
          <p:cNvPr id="32" name="31 Rectángulo"/>
          <p:cNvSpPr/>
          <p:nvPr/>
        </p:nvSpPr>
        <p:spPr>
          <a:xfrm>
            <a:off x="2771775" y="3055938"/>
            <a:ext cx="3600450" cy="22447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sp>
        <p:nvSpPr>
          <p:cNvPr id="33" name="32 Rectángulo"/>
          <p:cNvSpPr/>
          <p:nvPr/>
        </p:nvSpPr>
        <p:spPr>
          <a:xfrm>
            <a:off x="6443663" y="3055938"/>
            <a:ext cx="2592387" cy="34559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sp>
        <p:nvSpPr>
          <p:cNvPr id="37" name="36 Rectángulo redondeado"/>
          <p:cNvSpPr/>
          <p:nvPr/>
        </p:nvSpPr>
        <p:spPr>
          <a:xfrm>
            <a:off x="107504" y="1440281"/>
            <a:ext cx="2664296" cy="122413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defRPr/>
            </a:pPr>
            <a:endParaRPr lang="es-ES"/>
          </a:p>
        </p:txBody>
      </p:sp>
      <p:sp>
        <p:nvSpPr>
          <p:cNvPr id="39" name="Elipse 8"/>
          <p:cNvSpPr/>
          <p:nvPr/>
        </p:nvSpPr>
        <p:spPr>
          <a:xfrm>
            <a:off x="323850" y="1341438"/>
            <a:ext cx="2232025" cy="1250950"/>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defTabSz="533400">
              <a:lnSpc>
                <a:spcPct val="90000"/>
              </a:lnSpc>
              <a:spcBef>
                <a:spcPct val="0"/>
              </a:spcBef>
              <a:spcAft>
                <a:spcPct val="35000"/>
              </a:spcAft>
              <a:defRPr/>
            </a:pPr>
            <a:r>
              <a:rPr lang="es-CO" sz="1600" b="1" dirty="0">
                <a:solidFill>
                  <a:schemeClr val="bg1"/>
                </a:solidFill>
              </a:rPr>
              <a:t>Decreto 111 de  1996</a:t>
            </a:r>
          </a:p>
          <a:p>
            <a:pPr defTabSz="533400">
              <a:lnSpc>
                <a:spcPct val="90000"/>
              </a:lnSpc>
              <a:spcBef>
                <a:spcPct val="0"/>
              </a:spcBef>
              <a:spcAft>
                <a:spcPct val="35000"/>
              </a:spcAft>
              <a:defRPr/>
            </a:pPr>
            <a:r>
              <a:rPr lang="es-CO" sz="1400" dirty="0">
                <a:solidFill>
                  <a:schemeClr val="bg1"/>
                </a:solidFill>
              </a:rPr>
              <a:t>Estatuto Orgánico de</a:t>
            </a:r>
          </a:p>
          <a:p>
            <a:pPr defTabSz="533400">
              <a:lnSpc>
                <a:spcPct val="90000"/>
              </a:lnSpc>
              <a:spcBef>
                <a:spcPct val="0"/>
              </a:spcBef>
              <a:spcAft>
                <a:spcPct val="35000"/>
              </a:spcAft>
              <a:defRPr/>
            </a:pPr>
            <a:r>
              <a:rPr lang="es-CO" sz="1400" dirty="0">
                <a:solidFill>
                  <a:schemeClr val="bg1"/>
                </a:solidFill>
              </a:rPr>
              <a:t>Presupuesto</a:t>
            </a:r>
            <a:endParaRPr lang="es-ES" sz="1400" dirty="0">
              <a:solidFill>
                <a:schemeClr val="bg1"/>
              </a:solidFill>
            </a:endParaRPr>
          </a:p>
        </p:txBody>
      </p:sp>
      <p:sp>
        <p:nvSpPr>
          <p:cNvPr id="40" name="39 Rectángulo redondeado"/>
          <p:cNvSpPr/>
          <p:nvPr/>
        </p:nvSpPr>
        <p:spPr>
          <a:xfrm>
            <a:off x="6372200" y="1440281"/>
            <a:ext cx="2664296" cy="122413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defRPr/>
            </a:pPr>
            <a:endParaRPr lang="es-ES"/>
          </a:p>
        </p:txBody>
      </p:sp>
      <p:sp>
        <p:nvSpPr>
          <p:cNvPr id="41" name="Elipse 8"/>
          <p:cNvSpPr/>
          <p:nvPr/>
        </p:nvSpPr>
        <p:spPr>
          <a:xfrm>
            <a:off x="6443663" y="1444625"/>
            <a:ext cx="2520950" cy="1252538"/>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defTabSz="533400">
              <a:lnSpc>
                <a:spcPct val="90000"/>
              </a:lnSpc>
              <a:spcBef>
                <a:spcPct val="0"/>
              </a:spcBef>
              <a:spcAft>
                <a:spcPct val="35000"/>
              </a:spcAft>
              <a:defRPr/>
            </a:pPr>
            <a:r>
              <a:rPr lang="es-ES" sz="1600" b="1" dirty="0"/>
              <a:t>Ley 489 de 1998</a:t>
            </a:r>
          </a:p>
          <a:p>
            <a:pPr defTabSz="533400">
              <a:lnSpc>
                <a:spcPct val="90000"/>
              </a:lnSpc>
              <a:spcBef>
                <a:spcPct val="0"/>
              </a:spcBef>
              <a:spcAft>
                <a:spcPct val="35000"/>
              </a:spcAft>
              <a:defRPr/>
            </a:pPr>
            <a:r>
              <a:rPr lang="es-CO" sz="1600" dirty="0"/>
              <a:t>Organización y funcionamiento de entidades del orden nacional</a:t>
            </a:r>
            <a:endParaRPr lang="es-ES" sz="1600" dirty="0"/>
          </a:p>
        </p:txBody>
      </p:sp>
      <p:sp>
        <p:nvSpPr>
          <p:cNvPr id="42" name="41 Flecha abajo"/>
          <p:cNvSpPr/>
          <p:nvPr/>
        </p:nvSpPr>
        <p:spPr>
          <a:xfrm>
            <a:off x="3995738" y="3632200"/>
            <a:ext cx="863600" cy="28733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sp>
        <p:nvSpPr>
          <p:cNvPr id="35865" name="Text Box 7"/>
          <p:cNvSpPr txBox="1">
            <a:spLocks noChangeArrowheads="1"/>
          </p:cNvSpPr>
          <p:nvPr/>
        </p:nvSpPr>
        <p:spPr bwMode="auto">
          <a:xfrm>
            <a:off x="539750" y="549275"/>
            <a:ext cx="8496300" cy="523875"/>
          </a:xfrm>
          <a:prstGeom prst="rect">
            <a:avLst/>
          </a:prstGeom>
          <a:noFill/>
          <a:ln w="9525">
            <a:noFill/>
            <a:miter lim="800000"/>
            <a:headEnd/>
            <a:tailEnd/>
          </a:ln>
        </p:spPr>
        <p:txBody>
          <a:bodyPr>
            <a:spAutoFit/>
          </a:bodyPr>
          <a:lstStyle/>
          <a:p>
            <a:pPr algn="r" fontAlgn="base">
              <a:spcBef>
                <a:spcPct val="0"/>
              </a:spcBef>
            </a:pPr>
            <a:r>
              <a:rPr lang="es-ES" sz="2800">
                <a:cs typeface="Arial" charset="0"/>
              </a:rPr>
              <a:t>Marco Normativo</a:t>
            </a:r>
            <a:endParaRPr lang="es-ES" sz="2800"/>
          </a:p>
        </p:txBody>
      </p:sp>
      <p:sp>
        <p:nvSpPr>
          <p:cNvPr id="35" name="34 Flecha abajo"/>
          <p:cNvSpPr/>
          <p:nvPr/>
        </p:nvSpPr>
        <p:spPr>
          <a:xfrm>
            <a:off x="4113213" y="5373688"/>
            <a:ext cx="863600" cy="287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ox(in)">
                                      <p:cBhvr>
                                        <p:cTn id="10" dur="500"/>
                                        <p:tgtEl>
                                          <p:spTgt spid="2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ox(in)">
                                      <p:cBhvr>
                                        <p:cTn id="13" dur="500"/>
                                        <p:tgtEl>
                                          <p:spTgt spid="2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ox(in)">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ox(in)">
                                      <p:cBhvr>
                                        <p:cTn id="35" dur="500"/>
                                        <p:tgtEl>
                                          <p:spTgt spid="27"/>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box(in)">
                                      <p:cBhvr>
                                        <p:cTn id="38" dur="500"/>
                                        <p:tgtEl>
                                          <p:spTgt spid="33"/>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checkerboard(across)">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1"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ox(in)">
                                      <p:cBhvr>
                                        <p:cTn id="46" dur="500"/>
                                        <p:tgtEl>
                                          <p:spTgt spid="27"/>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box(in)">
                                      <p:cBhvr>
                                        <p:cTn id="49" dur="500"/>
                                        <p:tgtEl>
                                          <p:spTgt spid="29"/>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ox(in)">
                                      <p:cBhvr>
                                        <p:cTn id="52" dur="500"/>
                                        <p:tgtEl>
                                          <p:spTgt spid="30"/>
                                        </p:tgtEl>
                                      </p:cBhvr>
                                    </p:animEffect>
                                  </p:childTnLst>
                                </p:cTn>
                              </p:par>
                              <p:par>
                                <p:cTn id="53" presetID="4" presetClass="entr" presetSubtype="16" fill="hold" grpId="1"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ox(in)">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checkerboard(across)">
                                      <p:cBhvr>
                                        <p:cTn id="60" dur="500"/>
                                        <p:tgtEl>
                                          <p:spTgt spid="26"/>
                                        </p:tgtEl>
                                      </p:cBhvr>
                                    </p:animEffect>
                                  </p:childTnLst>
                                </p:cTn>
                              </p:par>
                              <p:par>
                                <p:cTn id="61" presetID="5" presetClass="entr" presetSubtype="10" fill="hold" grpId="1"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checkerboard(across)">
                                      <p:cBhvr>
                                        <p:cTn id="63" dur="500"/>
                                        <p:tgtEl>
                                          <p:spTgt spid="31"/>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checkerboard(across)">
                                      <p:cBhvr>
                                        <p:cTn id="66" dur="500"/>
                                        <p:tgtEl>
                                          <p:spTgt spid="34"/>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checkerboard(across)">
                                      <p:cBhvr>
                                        <p:cTn id="6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P spid="24" grpId="0"/>
      <p:bldP spid="26" grpId="0" animBg="1"/>
      <p:bldP spid="27" grpId="0"/>
      <p:bldP spid="27" grpId="1"/>
      <p:bldP spid="29" grpId="0" animBg="1"/>
      <p:bldP spid="30" grpId="0"/>
      <p:bldP spid="31" grpId="0" animBg="1"/>
      <p:bldP spid="31" grpId="1" animBg="1"/>
      <p:bldP spid="34" grpId="0" animBg="1"/>
      <p:bldP spid="28" grpId="0" animBg="1"/>
      <p:bldP spid="32" grpId="0" animBg="1"/>
      <p:bldP spid="33" grpId="0" animBg="1"/>
      <p:bldP spid="33" grpId="1" animBg="1"/>
      <p:bldP spid="42"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3"/>
          <p:cNvSpPr>
            <a:spLocks noChangeShapeType="1"/>
          </p:cNvSpPr>
          <p:nvPr/>
        </p:nvSpPr>
        <p:spPr bwMode="auto">
          <a:xfrm>
            <a:off x="1187450" y="2205038"/>
            <a:ext cx="7056438" cy="0"/>
          </a:xfrm>
          <a:prstGeom prst="line">
            <a:avLst/>
          </a:prstGeom>
          <a:noFill/>
          <a:ln w="38100">
            <a:solidFill>
              <a:srgbClr val="969696"/>
            </a:solidFill>
            <a:round/>
            <a:headEnd/>
            <a:tailEnd/>
          </a:ln>
        </p:spPr>
        <p:txBody>
          <a:bodyPr/>
          <a:lstStyle/>
          <a:p>
            <a:endParaRPr lang="en-US"/>
          </a:p>
        </p:txBody>
      </p:sp>
      <p:sp>
        <p:nvSpPr>
          <p:cNvPr id="5123" name="Text Box 7"/>
          <p:cNvSpPr txBox="1">
            <a:spLocks noChangeArrowheads="1"/>
          </p:cNvSpPr>
          <p:nvPr/>
        </p:nvSpPr>
        <p:spPr bwMode="auto">
          <a:xfrm>
            <a:off x="1258888" y="1547813"/>
            <a:ext cx="6985000" cy="585787"/>
          </a:xfrm>
          <a:prstGeom prst="rect">
            <a:avLst/>
          </a:prstGeom>
          <a:noFill/>
          <a:ln w="9525">
            <a:noFill/>
            <a:miter lim="800000"/>
            <a:headEnd/>
            <a:tailEnd/>
          </a:ln>
        </p:spPr>
        <p:txBody>
          <a:bodyPr>
            <a:spAutoFit/>
          </a:bodyPr>
          <a:lstStyle/>
          <a:p>
            <a:pPr algn="r" fontAlgn="base">
              <a:spcBef>
                <a:spcPct val="0"/>
              </a:spcBef>
            </a:pPr>
            <a:r>
              <a:rPr lang="es-ES" sz="3200">
                <a:solidFill>
                  <a:srgbClr val="336699"/>
                </a:solidFill>
              </a:rPr>
              <a:t>Contenido:</a:t>
            </a:r>
          </a:p>
        </p:txBody>
      </p:sp>
      <p:sp>
        <p:nvSpPr>
          <p:cNvPr id="5124" name="4 CuadroTexto"/>
          <p:cNvSpPr txBox="1">
            <a:spLocks noChangeArrowheads="1"/>
          </p:cNvSpPr>
          <p:nvPr/>
        </p:nvSpPr>
        <p:spPr bwMode="auto">
          <a:xfrm>
            <a:off x="900113" y="2349500"/>
            <a:ext cx="7272337" cy="4554538"/>
          </a:xfrm>
          <a:prstGeom prst="rect">
            <a:avLst/>
          </a:prstGeom>
          <a:noFill/>
          <a:ln w="9525">
            <a:noFill/>
            <a:miter lim="800000"/>
            <a:headEnd/>
            <a:tailEnd/>
          </a:ln>
        </p:spPr>
        <p:txBody>
          <a:bodyPr>
            <a:spAutoFit/>
          </a:bodyPr>
          <a:lstStyle/>
          <a:p>
            <a:pPr marL="271463" indent="-271463" algn="just">
              <a:buClr>
                <a:srgbClr val="336699"/>
              </a:buClr>
              <a:buFont typeface="Arial" charset="0"/>
              <a:buChar char="•"/>
            </a:pPr>
            <a:r>
              <a:rPr lang="es-CO" sz="2500" b="1" dirty="0"/>
              <a:t>Objetivo de la reunión</a:t>
            </a:r>
          </a:p>
          <a:p>
            <a:pPr marL="271463" indent="-271463" algn="just">
              <a:buClr>
                <a:srgbClr val="336699"/>
              </a:buClr>
              <a:buFont typeface="Arial" charset="0"/>
              <a:buChar char="•"/>
            </a:pPr>
            <a:r>
              <a:rPr lang="es-CO" sz="2500" dirty="0">
                <a:solidFill>
                  <a:schemeClr val="bg1">
                    <a:lumMod val="75000"/>
                  </a:schemeClr>
                </a:solidFill>
              </a:rPr>
              <a:t>Estructura general  de la inversión pública</a:t>
            </a:r>
            <a:r>
              <a:rPr lang="es-ES" sz="2500" dirty="0">
                <a:solidFill>
                  <a:schemeClr val="bg1">
                    <a:lumMod val="75000"/>
                  </a:schemeClr>
                </a:solidFill>
              </a:rPr>
              <a:t> y su relación con los proyectos de inversión.</a:t>
            </a:r>
          </a:p>
          <a:p>
            <a:pPr marL="271463" indent="-271463" algn="just">
              <a:buClr>
                <a:srgbClr val="336699"/>
              </a:buClr>
              <a:buFont typeface="Arial" charset="0"/>
              <a:buChar char="•"/>
            </a:pPr>
            <a:r>
              <a:rPr lang="es-ES" sz="2500" dirty="0">
                <a:solidFill>
                  <a:schemeClr val="bg1">
                    <a:lumMod val="75000"/>
                  </a:schemeClr>
                </a:solidFill>
              </a:rPr>
              <a:t>El Sistema Unificado de Inversión y Finanzas Públicas SUIFP.</a:t>
            </a:r>
          </a:p>
          <a:p>
            <a:pPr marL="271463" indent="-271463" algn="just">
              <a:buClr>
                <a:srgbClr val="336699"/>
              </a:buClr>
              <a:buFont typeface="Arial" charset="0"/>
              <a:buChar char="•"/>
            </a:pPr>
            <a:r>
              <a:rPr lang="es-ES" sz="2500" dirty="0">
                <a:solidFill>
                  <a:schemeClr val="bg1">
                    <a:lumMod val="75000"/>
                  </a:schemeClr>
                </a:solidFill>
              </a:rPr>
              <a:t>Aspectos importantes sobre TIC</a:t>
            </a:r>
          </a:p>
          <a:p>
            <a:pPr marL="271463" indent="-271463" algn="just">
              <a:buClr>
                <a:srgbClr val="336699"/>
              </a:buClr>
              <a:buFont typeface="Arial" charset="0"/>
              <a:buChar char="•"/>
            </a:pPr>
            <a:r>
              <a:rPr lang="es-ES" sz="2500" dirty="0">
                <a:solidFill>
                  <a:schemeClr val="bg1">
                    <a:lumMod val="75000"/>
                  </a:schemeClr>
                </a:solidFill>
              </a:rPr>
              <a:t>Procesos a desarrollar para las vigencias 2011-2012</a:t>
            </a:r>
          </a:p>
          <a:p>
            <a:pPr marL="271463" indent="-271463" algn="just">
              <a:buClr>
                <a:srgbClr val="336699"/>
              </a:buClr>
              <a:buFont typeface="Arial" charset="0"/>
              <a:buChar char="•"/>
            </a:pPr>
            <a:r>
              <a:rPr lang="es-ES" sz="2600" dirty="0">
                <a:solidFill>
                  <a:schemeClr val="bg1">
                    <a:lumMod val="75000"/>
                  </a:schemeClr>
                </a:solidFill>
              </a:rPr>
              <a:t>Recomendaciones para el efectivo desarrollo de los procesos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Elipse"/>
          <p:cNvSpPr/>
          <p:nvPr/>
        </p:nvSpPr>
        <p:spPr>
          <a:xfrm>
            <a:off x="3348038" y="1268413"/>
            <a:ext cx="2274887" cy="1770062"/>
          </a:xfrm>
          <a:prstGeom prst="ellipse">
            <a:avLst/>
          </a:prstGeom>
        </p:spPr>
        <p:style>
          <a:lnRef idx="1">
            <a:schemeClr val="accent2"/>
          </a:lnRef>
          <a:fillRef idx="2">
            <a:schemeClr val="accent2"/>
          </a:fillRef>
          <a:effectRef idx="1">
            <a:schemeClr val="accent2"/>
          </a:effectRef>
          <a:fontRef idx="minor">
            <a:schemeClr val="dk1"/>
          </a:fontRef>
        </p:style>
      </p:sp>
      <p:sp>
        <p:nvSpPr>
          <p:cNvPr id="9" name="8 Elipse"/>
          <p:cNvSpPr/>
          <p:nvPr/>
        </p:nvSpPr>
        <p:spPr>
          <a:xfrm>
            <a:off x="6260055" y="1298873"/>
            <a:ext cx="2200377" cy="1770087"/>
          </a:xfrm>
          <a:prstGeom prst="ellipse">
            <a:avLst/>
          </a:prstGeom>
        </p:spPr>
        <p:style>
          <a:lnRef idx="0">
            <a:schemeClr val="accent1"/>
          </a:lnRef>
          <a:fillRef idx="3">
            <a:schemeClr val="accent1"/>
          </a:fillRef>
          <a:effectRef idx="3">
            <a:schemeClr val="accent1"/>
          </a:effectRef>
          <a:fontRef idx="minor">
            <a:schemeClr val="lt1"/>
          </a:fontRef>
        </p:style>
        <p:txBody>
          <a:bodyPr/>
          <a:lstStyle/>
          <a:p>
            <a:pPr defTabSz="533400">
              <a:lnSpc>
                <a:spcPct val="90000"/>
              </a:lnSpc>
              <a:spcAft>
                <a:spcPct val="35000"/>
              </a:spcAft>
              <a:defRPr/>
            </a:pPr>
            <a:endParaRPr lang="es-ES" dirty="0"/>
          </a:p>
        </p:txBody>
      </p:sp>
      <p:sp>
        <p:nvSpPr>
          <p:cNvPr id="18" name="17 Elipse"/>
          <p:cNvSpPr/>
          <p:nvPr/>
        </p:nvSpPr>
        <p:spPr>
          <a:xfrm>
            <a:off x="323528" y="1298873"/>
            <a:ext cx="2200377" cy="1770087"/>
          </a:xfrm>
          <a:prstGeom prst="ellipse">
            <a:avLst/>
          </a:prstGeom>
        </p:spPr>
        <p:style>
          <a:lnRef idx="0">
            <a:schemeClr val="accent1"/>
          </a:lnRef>
          <a:fillRef idx="3">
            <a:schemeClr val="accent1"/>
          </a:fillRef>
          <a:effectRef idx="3">
            <a:schemeClr val="accent1"/>
          </a:effectRef>
          <a:fontRef idx="minor">
            <a:schemeClr val="lt1"/>
          </a:fontRef>
        </p:style>
      </p:sp>
      <p:sp>
        <p:nvSpPr>
          <p:cNvPr id="13" name="12 Flecha abajo"/>
          <p:cNvSpPr/>
          <p:nvPr/>
        </p:nvSpPr>
        <p:spPr>
          <a:xfrm>
            <a:off x="4067175" y="3105150"/>
            <a:ext cx="865188"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sp>
        <p:nvSpPr>
          <p:cNvPr id="14" name="13 Flecha abajo"/>
          <p:cNvSpPr/>
          <p:nvPr/>
        </p:nvSpPr>
        <p:spPr>
          <a:xfrm>
            <a:off x="971550" y="3105150"/>
            <a:ext cx="863600"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sp>
        <p:nvSpPr>
          <p:cNvPr id="17" name="16 Flecha abajo"/>
          <p:cNvSpPr/>
          <p:nvPr/>
        </p:nvSpPr>
        <p:spPr>
          <a:xfrm>
            <a:off x="6948488" y="3117850"/>
            <a:ext cx="863600"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sp>
        <p:nvSpPr>
          <p:cNvPr id="21" name="20 Rectángulo"/>
          <p:cNvSpPr/>
          <p:nvPr/>
        </p:nvSpPr>
        <p:spPr>
          <a:xfrm>
            <a:off x="34925" y="3500438"/>
            <a:ext cx="2808288" cy="2708275"/>
          </a:xfrm>
          <a:prstGeom prst="rect">
            <a:avLst/>
          </a:prstGeom>
        </p:spPr>
        <p:txBody>
          <a:bodyPr>
            <a:spAutoFit/>
          </a:bodyPr>
          <a:lstStyle/>
          <a:p>
            <a:pPr marL="342900" indent="-342900" algn="just">
              <a:spcBef>
                <a:spcPts val="1200"/>
              </a:spcBef>
              <a:buFont typeface="+mj-lt"/>
              <a:buAutoNum type="arabicPeriod"/>
              <a:defRPr/>
            </a:pPr>
            <a:r>
              <a:rPr lang="es-CO" sz="1400" dirty="0">
                <a:latin typeface="+mn-lt"/>
              </a:rPr>
              <a:t>Evaluar técnicamente proyectos de TIC y  emitir  recomendaciones.</a:t>
            </a:r>
          </a:p>
          <a:p>
            <a:pPr marL="342900" indent="-342900" algn="just">
              <a:spcBef>
                <a:spcPts val="1200"/>
              </a:spcBef>
              <a:buFont typeface="+mj-lt"/>
              <a:buAutoNum type="arabicPeriod"/>
              <a:defRPr/>
            </a:pPr>
            <a:r>
              <a:rPr lang="es-CO" sz="1400" dirty="0">
                <a:latin typeface="+mn-lt"/>
              </a:rPr>
              <a:t>Desarrollar metodologías proyectos y proponer adopción mejores prácticas.</a:t>
            </a:r>
          </a:p>
          <a:p>
            <a:pPr marL="342900" indent="-342900" algn="just">
              <a:spcBef>
                <a:spcPts val="1200"/>
              </a:spcBef>
              <a:buFont typeface="+mj-lt"/>
              <a:buAutoNum type="arabicPeriod"/>
              <a:defRPr/>
            </a:pPr>
            <a:r>
              <a:rPr lang="es-CO" sz="1400" dirty="0">
                <a:latin typeface="+mn-lt"/>
              </a:rPr>
              <a:t>Seguimiento proyectos de TIC articulados con DIFP. </a:t>
            </a:r>
          </a:p>
          <a:p>
            <a:pPr marL="342900" indent="-342900" algn="just">
              <a:spcBef>
                <a:spcPts val="1200"/>
              </a:spcBef>
              <a:buFont typeface="+mj-lt"/>
              <a:buAutoNum type="arabicPeriod"/>
              <a:defRPr/>
            </a:pPr>
            <a:r>
              <a:rPr lang="es-CO" sz="1400" dirty="0">
                <a:latin typeface="+mn-lt"/>
              </a:rPr>
              <a:t>Proponer políticas a </a:t>
            </a:r>
            <a:r>
              <a:rPr lang="es-CO" sz="1400" dirty="0" err="1">
                <a:latin typeface="+mn-lt"/>
              </a:rPr>
              <a:t>Coinfo</a:t>
            </a:r>
            <a:r>
              <a:rPr lang="es-CO" sz="1400" dirty="0">
                <a:latin typeface="+mn-lt"/>
              </a:rPr>
              <a:t> y asesorar a su Presidente. </a:t>
            </a:r>
          </a:p>
        </p:txBody>
      </p:sp>
      <p:sp>
        <p:nvSpPr>
          <p:cNvPr id="24" name="23 Rectángulo"/>
          <p:cNvSpPr/>
          <p:nvPr/>
        </p:nvSpPr>
        <p:spPr>
          <a:xfrm>
            <a:off x="3132138" y="3506788"/>
            <a:ext cx="2952750" cy="2720975"/>
          </a:xfrm>
          <a:prstGeom prst="rect">
            <a:avLst/>
          </a:prstGeom>
        </p:spPr>
        <p:txBody>
          <a:bodyPr>
            <a:spAutoFit/>
          </a:bodyPr>
          <a:lstStyle/>
          <a:p>
            <a:pPr algn="just" eaLnBrk="0" hangingPunct="0">
              <a:spcBef>
                <a:spcPct val="20000"/>
              </a:spcBef>
              <a:buFont typeface="Arial" pitchFamily="34" charset="0"/>
              <a:buChar char="•"/>
              <a:defRPr/>
            </a:pPr>
            <a:r>
              <a:rPr lang="es-CO" sz="1400" dirty="0">
                <a:latin typeface="+mn-lt"/>
              </a:rPr>
              <a:t>Funciones integradas al Modelo de Operación DNP.</a:t>
            </a:r>
          </a:p>
          <a:p>
            <a:pPr algn="just" eaLnBrk="0" hangingPunct="0">
              <a:spcBef>
                <a:spcPct val="20000"/>
              </a:spcBef>
              <a:buFont typeface="Arial" pitchFamily="34" charset="0"/>
              <a:buChar char="•"/>
              <a:defRPr/>
            </a:pPr>
            <a:r>
              <a:rPr lang="es-CO" sz="1600" dirty="0">
                <a:latin typeface="+mn-lt"/>
              </a:rPr>
              <a:t> </a:t>
            </a:r>
            <a:r>
              <a:rPr lang="es-CO" sz="1000" dirty="0">
                <a:latin typeface="+mn-lt"/>
                <a:hlinkClick r:id="rId2"/>
              </a:rPr>
              <a:t>Emisión de conceptos  para modificaciones o autorizaciones presupuestales relacionadas con ejecuciones del presupuesto de inversión. </a:t>
            </a:r>
            <a:endParaRPr lang="es-CO" sz="1000" dirty="0">
              <a:latin typeface="+mn-lt"/>
            </a:endParaRPr>
          </a:p>
          <a:p>
            <a:pPr algn="just" eaLnBrk="0" hangingPunct="0">
              <a:spcBef>
                <a:spcPct val="20000"/>
              </a:spcBef>
              <a:buFont typeface="Arial" pitchFamily="34" charset="0"/>
              <a:buChar char="•"/>
              <a:defRPr/>
            </a:pPr>
            <a:r>
              <a:rPr lang="es-CO" sz="1000" u="sng" dirty="0">
                <a:latin typeface="+mn-lt"/>
                <a:hlinkClick r:id="rId3" action="ppaction://hlinkfile"/>
              </a:rPr>
              <a:t>Emisión de conceptos para modificaciones y autorizaciones relacionadas con la ejecución del presupuesto de </a:t>
            </a:r>
            <a:r>
              <a:rPr lang="es-CO" sz="1000" u="sng" dirty="0" err="1">
                <a:latin typeface="+mn-lt"/>
                <a:hlinkClick r:id="rId3" action="ppaction://hlinkfile"/>
              </a:rPr>
              <a:t>inversion</a:t>
            </a:r>
            <a:r>
              <a:rPr lang="es-CO" sz="1000" u="sng" dirty="0">
                <a:latin typeface="+mn-lt"/>
                <a:hlinkClick r:id="rId3" action="ppaction://hlinkfile"/>
              </a:rPr>
              <a:t> para EICE y SEM con el régimen de aquellas</a:t>
            </a:r>
            <a:endParaRPr lang="es-CO" sz="1000" u="sng" dirty="0">
              <a:latin typeface="+mn-lt"/>
            </a:endParaRPr>
          </a:p>
          <a:p>
            <a:pPr algn="just" eaLnBrk="0" hangingPunct="0">
              <a:spcBef>
                <a:spcPct val="20000"/>
              </a:spcBef>
              <a:buFont typeface="Arial" pitchFamily="34" charset="0"/>
              <a:buChar char="•"/>
              <a:defRPr/>
            </a:pPr>
            <a:r>
              <a:rPr lang="es-CO" sz="1400" dirty="0">
                <a:latin typeface="+mn-lt"/>
              </a:rPr>
              <a:t>Metas y compromisos integrados a la planeación institucional DNP</a:t>
            </a:r>
          </a:p>
          <a:p>
            <a:pPr algn="just" eaLnBrk="0" hangingPunct="0">
              <a:spcBef>
                <a:spcPct val="20000"/>
              </a:spcBef>
              <a:buFont typeface="Arial" pitchFamily="34" charset="0"/>
              <a:buChar char="•"/>
              <a:defRPr/>
            </a:pPr>
            <a:r>
              <a:rPr lang="es-CO" sz="1400" dirty="0">
                <a:latin typeface="+mn-lt"/>
              </a:rPr>
              <a:t>Responsabilidad  de la Oficina de Informática y la DIFP</a:t>
            </a:r>
            <a:endParaRPr lang="es-ES" sz="1400" dirty="0">
              <a:latin typeface="+mn-lt"/>
            </a:endParaRPr>
          </a:p>
        </p:txBody>
      </p:sp>
      <p:sp>
        <p:nvSpPr>
          <p:cNvPr id="27" name="26 Rectángulo"/>
          <p:cNvSpPr/>
          <p:nvPr/>
        </p:nvSpPr>
        <p:spPr>
          <a:xfrm>
            <a:off x="6227763" y="3478213"/>
            <a:ext cx="2736850" cy="1919287"/>
          </a:xfrm>
          <a:prstGeom prst="rect">
            <a:avLst/>
          </a:prstGeom>
        </p:spPr>
        <p:txBody>
          <a:bodyPr>
            <a:spAutoFit/>
          </a:bodyPr>
          <a:lstStyle/>
          <a:p>
            <a:pPr algn="just" eaLnBrk="0" hangingPunct="0">
              <a:spcBef>
                <a:spcPct val="20000"/>
              </a:spcBef>
              <a:buFont typeface="Arial" pitchFamily="34" charset="0"/>
              <a:buChar char="•"/>
              <a:defRPr/>
            </a:pPr>
            <a:r>
              <a:rPr lang="es-CO" sz="1400" dirty="0">
                <a:latin typeface="+mn-lt"/>
              </a:rPr>
              <a:t> Articulación en trámites presupuestales – Dirección de Programación presupuestal.</a:t>
            </a:r>
          </a:p>
          <a:p>
            <a:pPr algn="just" eaLnBrk="0" hangingPunct="0">
              <a:spcBef>
                <a:spcPct val="20000"/>
              </a:spcBef>
              <a:buFont typeface="Arial" pitchFamily="34" charset="0"/>
              <a:buChar char="•"/>
              <a:defRPr/>
            </a:pPr>
            <a:r>
              <a:rPr lang="es-CO" sz="1000" dirty="0">
                <a:latin typeface="+mn-lt"/>
                <a:hlinkClick r:id="rId4"/>
              </a:rPr>
              <a:t>Criterios para la programación de los gastos de funcionamiento, operación comercial, inversión y servicio de la deuda.</a:t>
            </a:r>
            <a:endParaRPr lang="es-CO" sz="1000" dirty="0">
              <a:latin typeface="+mn-lt"/>
              <a:hlinkClick r:id="rId2"/>
            </a:endParaRPr>
          </a:p>
          <a:p>
            <a:pPr algn="just" eaLnBrk="0" hangingPunct="0">
              <a:spcBef>
                <a:spcPct val="20000"/>
              </a:spcBef>
              <a:buFont typeface="Arial" pitchFamily="34" charset="0"/>
              <a:buChar char="•"/>
              <a:defRPr/>
            </a:pPr>
            <a:r>
              <a:rPr lang="es-CO" sz="1400" dirty="0">
                <a:latin typeface="+mn-lt"/>
              </a:rPr>
              <a:t> Proceso acordado para gasto y trámites de funcionamiento de TIC.</a:t>
            </a:r>
            <a:endParaRPr lang="es-ES" sz="1400" dirty="0">
              <a:latin typeface="+mn-lt"/>
            </a:endParaRPr>
          </a:p>
        </p:txBody>
      </p:sp>
      <p:sp>
        <p:nvSpPr>
          <p:cNvPr id="20" name="19 Rectángulo"/>
          <p:cNvSpPr/>
          <p:nvPr/>
        </p:nvSpPr>
        <p:spPr>
          <a:xfrm>
            <a:off x="3132138" y="3429000"/>
            <a:ext cx="2952750" cy="33575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sp>
        <p:nvSpPr>
          <p:cNvPr id="22" name="21 Rectángulo"/>
          <p:cNvSpPr/>
          <p:nvPr/>
        </p:nvSpPr>
        <p:spPr>
          <a:xfrm>
            <a:off x="250825" y="1844675"/>
            <a:ext cx="2286000" cy="622300"/>
          </a:xfrm>
          <a:prstGeom prst="rect">
            <a:avLst/>
          </a:prstGeom>
          <a:noFill/>
          <a:ln>
            <a:noFill/>
          </a:ln>
        </p:spPr>
        <p:txBody>
          <a:bodyPr>
            <a:spAutoFit/>
          </a:bodyPr>
          <a:lstStyle/>
          <a:p>
            <a:pPr defTabSz="533400">
              <a:lnSpc>
                <a:spcPct val="90000"/>
              </a:lnSpc>
              <a:spcAft>
                <a:spcPct val="35000"/>
              </a:spcAft>
              <a:defRPr/>
            </a:pPr>
            <a:r>
              <a:rPr lang="es-CO" sz="1600" b="1" dirty="0">
                <a:effectLst>
                  <a:outerShdw blurRad="38100" dist="38100" dir="2700000" algn="tl">
                    <a:srgbClr val="000000">
                      <a:alpha val="43137"/>
                    </a:srgbClr>
                  </a:outerShdw>
                </a:effectLst>
                <a:latin typeface="Book Antiqua"/>
              </a:rPr>
              <a:t>En el marco del</a:t>
            </a:r>
          </a:p>
          <a:p>
            <a:pPr defTabSz="533400">
              <a:lnSpc>
                <a:spcPct val="90000"/>
              </a:lnSpc>
              <a:spcAft>
                <a:spcPct val="35000"/>
              </a:spcAft>
              <a:defRPr/>
            </a:pPr>
            <a:r>
              <a:rPr lang="es-CO" sz="1600" b="1" dirty="0">
                <a:effectLst>
                  <a:outerShdw blurRad="38100" dist="38100" dir="2700000" algn="tl">
                    <a:srgbClr val="000000">
                      <a:alpha val="43137"/>
                    </a:srgbClr>
                  </a:outerShdw>
                </a:effectLst>
                <a:latin typeface="Book Antiqua"/>
              </a:rPr>
              <a:t>COINFO</a:t>
            </a:r>
            <a:endParaRPr lang="es-ES" sz="1600" b="1" dirty="0">
              <a:effectLst>
                <a:outerShdw blurRad="38100" dist="38100" dir="2700000" algn="tl">
                  <a:srgbClr val="000000">
                    <a:alpha val="43137"/>
                  </a:srgbClr>
                </a:outerShdw>
              </a:effectLst>
              <a:latin typeface="Book Antiqua"/>
            </a:endParaRPr>
          </a:p>
        </p:txBody>
      </p:sp>
      <p:sp>
        <p:nvSpPr>
          <p:cNvPr id="25" name="24 Rectángulo"/>
          <p:cNvSpPr/>
          <p:nvPr/>
        </p:nvSpPr>
        <p:spPr>
          <a:xfrm>
            <a:off x="6443663" y="1916113"/>
            <a:ext cx="1873250" cy="536575"/>
          </a:xfrm>
          <a:prstGeom prst="rect">
            <a:avLst/>
          </a:prstGeom>
        </p:spPr>
        <p:txBody>
          <a:bodyPr>
            <a:spAutoFit/>
          </a:bodyPr>
          <a:lstStyle/>
          <a:p>
            <a:pPr defTabSz="533400">
              <a:lnSpc>
                <a:spcPct val="90000"/>
              </a:lnSpc>
              <a:spcAft>
                <a:spcPct val="35000"/>
              </a:spcAft>
              <a:defRPr/>
            </a:pPr>
            <a:r>
              <a:rPr lang="es-CO" sz="1600" b="1" dirty="0">
                <a:effectLst>
                  <a:outerShdw blurRad="38100" dist="38100" dir="2700000" algn="tl">
                    <a:srgbClr val="000000">
                      <a:alpha val="43137"/>
                    </a:srgbClr>
                  </a:outerShdw>
                </a:effectLst>
                <a:latin typeface="Book Antiqua"/>
              </a:rPr>
              <a:t>Con el Ministerio de Hacienda</a:t>
            </a:r>
            <a:endParaRPr lang="es-ES" sz="1600" b="1" dirty="0">
              <a:effectLst>
                <a:outerShdw blurRad="38100" dist="38100" dir="2700000" algn="tl">
                  <a:srgbClr val="000000">
                    <a:alpha val="43137"/>
                  </a:srgbClr>
                </a:outerShdw>
              </a:effectLst>
              <a:latin typeface="Book Antiqua"/>
            </a:endParaRPr>
          </a:p>
        </p:txBody>
      </p:sp>
      <p:sp>
        <p:nvSpPr>
          <p:cNvPr id="26" name="25 Rectángulo"/>
          <p:cNvSpPr/>
          <p:nvPr/>
        </p:nvSpPr>
        <p:spPr>
          <a:xfrm>
            <a:off x="3348038" y="1700213"/>
            <a:ext cx="2303462" cy="930275"/>
          </a:xfrm>
          <a:prstGeom prst="rect">
            <a:avLst/>
          </a:prstGeom>
        </p:spPr>
        <p:txBody>
          <a:bodyPr>
            <a:spAutoFit/>
          </a:bodyPr>
          <a:lstStyle/>
          <a:p>
            <a:pPr defTabSz="622300">
              <a:lnSpc>
                <a:spcPct val="90000"/>
              </a:lnSpc>
              <a:spcAft>
                <a:spcPct val="35000"/>
              </a:spcAft>
              <a:defRPr/>
            </a:pPr>
            <a:r>
              <a:rPr lang="es-CO" sz="1600" b="1" dirty="0">
                <a:effectLst>
                  <a:outerShdw blurRad="38100" dist="38100" dir="2700000" algn="tl">
                    <a:srgbClr val="000000">
                      <a:alpha val="43137"/>
                    </a:srgbClr>
                  </a:outerShdw>
                </a:effectLst>
                <a:latin typeface="Book Antiqua"/>
              </a:rPr>
              <a:t>Relacionadas </a:t>
            </a:r>
          </a:p>
          <a:p>
            <a:pPr defTabSz="622300">
              <a:lnSpc>
                <a:spcPct val="90000"/>
              </a:lnSpc>
              <a:spcAft>
                <a:spcPct val="35000"/>
              </a:spcAft>
              <a:defRPr/>
            </a:pPr>
            <a:r>
              <a:rPr lang="es-CO" sz="1600" b="1" dirty="0">
                <a:effectLst>
                  <a:outerShdw blurRad="38100" dist="38100" dir="2700000" algn="tl">
                    <a:srgbClr val="000000">
                      <a:alpha val="43137"/>
                    </a:srgbClr>
                  </a:outerShdw>
                </a:effectLst>
                <a:latin typeface="Book Antiqua"/>
              </a:rPr>
              <a:t>con </a:t>
            </a:r>
          </a:p>
          <a:p>
            <a:pPr defTabSz="622300">
              <a:lnSpc>
                <a:spcPct val="90000"/>
              </a:lnSpc>
              <a:spcAft>
                <a:spcPct val="35000"/>
              </a:spcAft>
              <a:defRPr/>
            </a:pPr>
            <a:r>
              <a:rPr lang="es-CO" sz="1600" b="1" dirty="0">
                <a:effectLst>
                  <a:outerShdw blurRad="38100" dist="38100" dir="2700000" algn="tl">
                    <a:srgbClr val="000000">
                      <a:alpha val="43137"/>
                    </a:srgbClr>
                  </a:outerShdw>
                </a:effectLst>
                <a:latin typeface="Book Antiqua"/>
              </a:rPr>
              <a:t>DNP</a:t>
            </a:r>
            <a:endParaRPr lang="es-ES" sz="1600" b="1" dirty="0">
              <a:effectLst>
                <a:outerShdw blurRad="38100" dist="38100" dir="2700000" algn="tl">
                  <a:srgbClr val="000000">
                    <a:alpha val="43137"/>
                  </a:srgbClr>
                </a:outerShdw>
              </a:effectLst>
              <a:latin typeface="Book Antiqua"/>
            </a:endParaRPr>
          </a:p>
        </p:txBody>
      </p:sp>
      <p:sp>
        <p:nvSpPr>
          <p:cNvPr id="36883" name="Text Box 7"/>
          <p:cNvSpPr txBox="1">
            <a:spLocks noChangeArrowheads="1"/>
          </p:cNvSpPr>
          <p:nvPr/>
        </p:nvSpPr>
        <p:spPr bwMode="auto">
          <a:xfrm>
            <a:off x="3132138" y="188913"/>
            <a:ext cx="6119812" cy="954087"/>
          </a:xfrm>
          <a:prstGeom prst="rect">
            <a:avLst/>
          </a:prstGeom>
          <a:noFill/>
          <a:ln w="9525">
            <a:noFill/>
            <a:miter lim="800000"/>
            <a:headEnd/>
            <a:tailEnd/>
          </a:ln>
        </p:spPr>
        <p:txBody>
          <a:bodyPr>
            <a:spAutoFit/>
          </a:bodyPr>
          <a:lstStyle/>
          <a:p>
            <a:pPr algn="l" fontAlgn="base">
              <a:spcBef>
                <a:spcPct val="0"/>
              </a:spcBef>
            </a:pPr>
            <a:r>
              <a:rPr lang="es-ES" sz="2800">
                <a:cs typeface="Arial" charset="0"/>
              </a:rPr>
              <a:t>Funciones integradas a procesos y trámites del DNP y Minhacienda</a:t>
            </a:r>
            <a:endParaRPr lang="es-ES" sz="28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804025" y="6507163"/>
            <a:ext cx="2133600" cy="215900"/>
          </a:xfrm>
        </p:spPr>
        <p:txBody>
          <a:bodyPr/>
          <a:lstStyle/>
          <a:p>
            <a:pPr>
              <a:defRPr/>
            </a:pPr>
            <a:fld id="{4A8040ED-8A6B-4E15-ABDB-6F151FCA0626}" type="slidenum">
              <a:rPr lang="es-MX" smtClean="0"/>
              <a:pPr>
                <a:defRPr/>
              </a:pPr>
              <a:t>31</a:t>
            </a:fld>
            <a:endParaRPr lang="es-ES" dirty="0"/>
          </a:p>
        </p:txBody>
      </p:sp>
      <p:pic>
        <p:nvPicPr>
          <p:cNvPr id="37891" name="Picture 2"/>
          <p:cNvPicPr>
            <a:picLocks noChangeAspect="1" noChangeArrowheads="1"/>
          </p:cNvPicPr>
          <p:nvPr/>
        </p:nvPicPr>
        <p:blipFill>
          <a:blip r:embed="rId2" cstate="print"/>
          <a:srcRect/>
          <a:stretch>
            <a:fillRect/>
          </a:stretch>
        </p:blipFill>
        <p:spPr bwMode="auto">
          <a:xfrm>
            <a:off x="1403350" y="2133600"/>
            <a:ext cx="6078538" cy="3959225"/>
          </a:xfrm>
          <a:prstGeom prst="rect">
            <a:avLst/>
          </a:prstGeom>
          <a:noFill/>
          <a:ln w="9525">
            <a:noFill/>
            <a:miter lim="800000"/>
            <a:headEnd/>
            <a:tailEnd/>
          </a:ln>
        </p:spPr>
      </p:pic>
      <p:sp>
        <p:nvSpPr>
          <p:cNvPr id="37892" name="9 CuadroTexto"/>
          <p:cNvSpPr txBox="1">
            <a:spLocks noChangeArrowheads="1"/>
          </p:cNvSpPr>
          <p:nvPr/>
        </p:nvSpPr>
        <p:spPr bwMode="auto">
          <a:xfrm>
            <a:off x="1331913" y="6092825"/>
            <a:ext cx="6769100" cy="515938"/>
          </a:xfrm>
          <a:prstGeom prst="rect">
            <a:avLst/>
          </a:prstGeom>
          <a:noFill/>
          <a:ln w="9525">
            <a:noFill/>
            <a:miter lim="800000"/>
            <a:headEnd/>
            <a:tailEnd/>
          </a:ln>
        </p:spPr>
        <p:txBody>
          <a:bodyPr>
            <a:spAutoFit/>
          </a:bodyPr>
          <a:lstStyle/>
          <a:p>
            <a:pPr algn="l"/>
            <a:r>
              <a:rPr lang="es-CO" sz="1100"/>
              <a:t>Fuente: Subcomité de Inversiones basado en información SUIFP, reporte entidades y Ley de Presupuesto.</a:t>
            </a:r>
          </a:p>
          <a:p>
            <a:pPr algn="l"/>
            <a:r>
              <a:rPr lang="es-CO" sz="1100"/>
              <a:t>(*)  Incluye Compartel</a:t>
            </a:r>
            <a:endParaRPr lang="es-ES" sz="1100"/>
          </a:p>
        </p:txBody>
      </p:sp>
      <p:sp>
        <p:nvSpPr>
          <p:cNvPr id="37893" name="Line 3"/>
          <p:cNvSpPr>
            <a:spLocks noChangeShapeType="1"/>
          </p:cNvSpPr>
          <p:nvPr/>
        </p:nvSpPr>
        <p:spPr bwMode="auto">
          <a:xfrm>
            <a:off x="971550" y="1773238"/>
            <a:ext cx="7343775" cy="7937"/>
          </a:xfrm>
          <a:prstGeom prst="line">
            <a:avLst/>
          </a:prstGeom>
          <a:noFill/>
          <a:ln w="38100">
            <a:solidFill>
              <a:srgbClr val="969696"/>
            </a:solidFill>
            <a:round/>
            <a:headEnd/>
            <a:tailEnd/>
          </a:ln>
        </p:spPr>
        <p:txBody>
          <a:bodyPr/>
          <a:lstStyle/>
          <a:p>
            <a:endParaRPr lang="en-US"/>
          </a:p>
        </p:txBody>
      </p:sp>
      <p:sp>
        <p:nvSpPr>
          <p:cNvPr id="37894" name="Text Box 7"/>
          <p:cNvSpPr txBox="1">
            <a:spLocks noChangeArrowheads="1"/>
          </p:cNvSpPr>
          <p:nvPr/>
        </p:nvSpPr>
        <p:spPr bwMode="auto">
          <a:xfrm>
            <a:off x="1042988" y="1196975"/>
            <a:ext cx="7415212" cy="522288"/>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rPr>
              <a:t>Evolución de la inversión en TIC</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5 CuadroTexto"/>
          <p:cNvSpPr txBox="1">
            <a:spLocks noChangeArrowheads="1"/>
          </p:cNvSpPr>
          <p:nvPr/>
        </p:nvSpPr>
        <p:spPr bwMode="auto">
          <a:xfrm>
            <a:off x="107950" y="6480175"/>
            <a:ext cx="3311525" cy="261938"/>
          </a:xfrm>
          <a:prstGeom prst="rect">
            <a:avLst/>
          </a:prstGeom>
          <a:noFill/>
          <a:ln w="9525">
            <a:noFill/>
            <a:miter lim="800000"/>
            <a:headEnd/>
            <a:tailEnd/>
          </a:ln>
        </p:spPr>
        <p:txBody>
          <a:bodyPr>
            <a:spAutoFit/>
          </a:bodyPr>
          <a:lstStyle/>
          <a:p>
            <a:pPr algn="l"/>
            <a:r>
              <a:rPr lang="es-CO" sz="1100"/>
              <a:t>Fuente: Subcomité de Inversiones y SUIFP .</a:t>
            </a:r>
            <a:endParaRPr lang="es-ES" sz="1100"/>
          </a:p>
        </p:txBody>
      </p:sp>
      <p:pic>
        <p:nvPicPr>
          <p:cNvPr id="38915" name="Picture 2"/>
          <p:cNvPicPr>
            <a:picLocks noChangeAspect="1" noChangeArrowheads="1"/>
          </p:cNvPicPr>
          <p:nvPr/>
        </p:nvPicPr>
        <p:blipFill>
          <a:blip r:embed="rId2" cstate="print"/>
          <a:srcRect/>
          <a:stretch>
            <a:fillRect/>
          </a:stretch>
        </p:blipFill>
        <p:spPr bwMode="auto">
          <a:xfrm>
            <a:off x="107950" y="1509713"/>
            <a:ext cx="7200900" cy="5014912"/>
          </a:xfrm>
          <a:prstGeom prst="rect">
            <a:avLst/>
          </a:prstGeom>
          <a:noFill/>
          <a:ln w="9525">
            <a:noFill/>
            <a:miter lim="800000"/>
            <a:headEnd/>
            <a:tailEnd/>
          </a:ln>
        </p:spPr>
      </p:pic>
      <p:sp>
        <p:nvSpPr>
          <p:cNvPr id="38916" name="Text Box 7"/>
          <p:cNvSpPr txBox="1">
            <a:spLocks noChangeArrowheads="1"/>
          </p:cNvSpPr>
          <p:nvPr/>
        </p:nvSpPr>
        <p:spPr bwMode="auto">
          <a:xfrm>
            <a:off x="3132138" y="549275"/>
            <a:ext cx="5903912" cy="523875"/>
          </a:xfrm>
          <a:prstGeom prst="rect">
            <a:avLst/>
          </a:prstGeom>
          <a:noFill/>
          <a:ln w="9525">
            <a:noFill/>
            <a:miter lim="800000"/>
            <a:headEnd/>
            <a:tailEnd/>
          </a:ln>
        </p:spPr>
        <p:txBody>
          <a:bodyPr>
            <a:spAutoFit/>
          </a:bodyPr>
          <a:lstStyle/>
          <a:p>
            <a:pPr algn="r" fontAlgn="base">
              <a:spcBef>
                <a:spcPct val="0"/>
              </a:spcBef>
            </a:pPr>
            <a:r>
              <a:rPr lang="es-ES" sz="2800">
                <a:cs typeface="Arial" charset="0"/>
              </a:rPr>
              <a:t>Inversión TIC 2010 por sector</a:t>
            </a:r>
            <a:endParaRPr lang="es-ES" sz="2800"/>
          </a:p>
        </p:txBody>
      </p:sp>
      <p:grpSp>
        <p:nvGrpSpPr>
          <p:cNvPr id="2" name="6 Grupo"/>
          <p:cNvGrpSpPr/>
          <p:nvPr/>
        </p:nvGrpSpPr>
        <p:grpSpPr>
          <a:xfrm>
            <a:off x="7518145" y="2276872"/>
            <a:ext cx="1374335" cy="2808312"/>
            <a:chOff x="5336872" y="1369132"/>
            <a:chExt cx="1374335" cy="746138"/>
          </a:xfrm>
          <a:scene3d>
            <a:camera prst="orthographicFront"/>
            <a:lightRig rig="flat" dir="t"/>
          </a:scene3d>
        </p:grpSpPr>
        <p:sp>
          <p:nvSpPr>
            <p:cNvPr id="8" name="7 Rectángulo redondeado"/>
            <p:cNvSpPr/>
            <p:nvPr/>
          </p:nvSpPr>
          <p:spPr>
            <a:xfrm>
              <a:off x="5336872" y="1369132"/>
              <a:ext cx="1374335" cy="746138"/>
            </a:xfrm>
            <a:prstGeom prst="roundRect">
              <a:avLst>
                <a:gd name="adj" fmla="val 10000"/>
              </a:avLst>
            </a:prstGeom>
            <a:gradFill rotWithShape="0">
              <a:gsLst>
                <a:gs pos="0">
                  <a:srgbClr val="3E4A83"/>
                </a:gs>
                <a:gs pos="80000">
                  <a:srgbClr val="3E4A83"/>
                </a:gs>
                <a:gs pos="100000">
                  <a:srgbClr val="3E4A83"/>
                </a:gs>
              </a:gsLst>
            </a:gra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80000"/>
                <a:alphaOff val="0"/>
              </a:schemeClr>
            </a:effectRef>
            <a:fontRef idx="minor">
              <a:schemeClr val="lt1"/>
            </a:fontRef>
          </p:style>
        </p:sp>
        <p:sp>
          <p:nvSpPr>
            <p:cNvPr id="9" name="8 Rectángulo"/>
            <p:cNvSpPr/>
            <p:nvPr/>
          </p:nvSpPr>
          <p:spPr>
            <a:xfrm>
              <a:off x="5358726" y="1390986"/>
              <a:ext cx="1330627" cy="702430"/>
            </a:xfrm>
            <a:prstGeom prst="rect">
              <a:avLst/>
            </a:prstGeom>
            <a:sp3d/>
          </p:spPr>
          <p:style>
            <a:lnRef idx="0">
              <a:scrgbClr r="0" g="0" b="0"/>
            </a:lnRef>
            <a:fillRef idx="0">
              <a:scrgbClr r="0" g="0" b="0"/>
            </a:fillRef>
            <a:effectRef idx="0">
              <a:scrgbClr r="0" g="0" b="0"/>
            </a:effectRef>
            <a:fontRef idx="minor">
              <a:schemeClr val="lt1"/>
            </a:fontRef>
          </p:style>
          <p:txBody>
            <a:bodyPr lIns="35560" tIns="26670" rIns="35560" bIns="26670" spcCol="1270" anchor="ctr"/>
            <a:lstStyle/>
            <a:p>
              <a:pPr defTabSz="622300">
                <a:lnSpc>
                  <a:spcPct val="90000"/>
                </a:lnSpc>
                <a:spcBef>
                  <a:spcPct val="0"/>
                </a:spcBef>
                <a:spcAft>
                  <a:spcPct val="35000"/>
                </a:spcAft>
                <a:defRPr/>
              </a:pPr>
              <a:r>
                <a:rPr lang="es-ES" sz="1400" dirty="0"/>
                <a:t>EL VALOR DEBE SER MAYOR</a:t>
              </a:r>
            </a:p>
            <a:p>
              <a:pPr defTabSz="622300">
                <a:lnSpc>
                  <a:spcPct val="90000"/>
                </a:lnSpc>
                <a:spcBef>
                  <a:spcPct val="0"/>
                </a:spcBef>
                <a:spcAft>
                  <a:spcPct val="35000"/>
                </a:spcAft>
                <a:buFont typeface="Arial" pitchFamily="34" charset="0"/>
                <a:buChar char="•"/>
                <a:defRPr/>
              </a:pPr>
              <a:r>
                <a:rPr lang="es-ES" sz="1400" dirty="0"/>
                <a:t>No está identificado el   100% en el SUIFP</a:t>
              </a:r>
            </a:p>
            <a:p>
              <a:pPr defTabSz="622300">
                <a:lnSpc>
                  <a:spcPct val="90000"/>
                </a:lnSpc>
                <a:spcBef>
                  <a:spcPct val="0"/>
                </a:spcBef>
                <a:spcAft>
                  <a:spcPct val="35000"/>
                </a:spcAft>
                <a:buFont typeface="Arial" pitchFamily="34" charset="0"/>
                <a:buChar char="•"/>
                <a:defRPr/>
              </a:pPr>
              <a:r>
                <a:rPr lang="es-CO" sz="1400" dirty="0"/>
                <a:t>No incluye funcionamiento, ni EICE y SEM</a:t>
              </a:r>
            </a:p>
            <a:p>
              <a:pPr defTabSz="622300">
                <a:lnSpc>
                  <a:spcPct val="90000"/>
                </a:lnSpc>
                <a:spcBef>
                  <a:spcPct val="0"/>
                </a:spcBef>
                <a:spcAft>
                  <a:spcPct val="35000"/>
                </a:spcAft>
                <a:defRPr/>
              </a:pPr>
              <a:endParaRPr lang="es-ES" sz="1400" dirty="0"/>
            </a:p>
            <a:p>
              <a:pPr defTabSz="622300">
                <a:lnSpc>
                  <a:spcPct val="90000"/>
                </a:lnSpc>
                <a:spcBef>
                  <a:spcPct val="0"/>
                </a:spcBef>
                <a:spcAft>
                  <a:spcPct val="35000"/>
                </a:spcAft>
                <a:defRPr/>
              </a:pPr>
              <a:endParaRPr lang="es-ES" sz="1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2 Marcador de contenido"/>
          <p:cNvSpPr txBox="1">
            <a:spLocks/>
          </p:cNvSpPr>
          <p:nvPr/>
        </p:nvSpPr>
        <p:spPr bwMode="auto">
          <a:xfrm>
            <a:off x="857250" y="1773238"/>
            <a:ext cx="7891463" cy="2414587"/>
          </a:xfrm>
          <a:prstGeom prst="rect">
            <a:avLst/>
          </a:prstGeom>
          <a:noFill/>
          <a:ln w="9525">
            <a:noFill/>
            <a:miter lim="800000"/>
            <a:headEnd/>
            <a:tailEnd/>
          </a:ln>
        </p:spPr>
        <p:txBody>
          <a:bodyPr/>
          <a:lstStyle/>
          <a:p>
            <a:pPr marL="457200" indent="-457200" algn="just" eaLnBrk="0" hangingPunct="0">
              <a:spcBef>
                <a:spcPct val="20000"/>
              </a:spcBef>
              <a:buFont typeface="Arial" pitchFamily="34" charset="0"/>
              <a:buChar char="•"/>
              <a:defRPr/>
            </a:pPr>
            <a:r>
              <a:rPr lang="es-CO" dirty="0">
                <a:latin typeface="+mn-lt"/>
              </a:rPr>
              <a:t>En Estados Unidos el gasto en TIC representa el 1,8% del total del presupuesto – US$70.000 millones</a:t>
            </a:r>
            <a:endParaRPr lang="es-ES" dirty="0">
              <a:latin typeface="+mn-lt"/>
            </a:endParaRPr>
          </a:p>
          <a:p>
            <a:pPr marL="457200" indent="-457200" algn="just" eaLnBrk="0" hangingPunct="0">
              <a:spcBef>
                <a:spcPct val="20000"/>
              </a:spcBef>
              <a:buFont typeface="Arial" pitchFamily="34" charset="0"/>
              <a:buChar char="•"/>
              <a:defRPr/>
            </a:pPr>
            <a:r>
              <a:rPr lang="es-ES" dirty="0">
                <a:latin typeface="+mn-lt"/>
              </a:rPr>
              <a:t>En Colombia el gasto en TIC corresponde al 4% de la inversión y al 1% del presupuesto total del gobierno nacional. </a:t>
            </a:r>
          </a:p>
          <a:p>
            <a:pPr marL="914400" lvl="1" indent="-457200" algn="just" eaLnBrk="0" hangingPunct="0">
              <a:spcBef>
                <a:spcPct val="20000"/>
              </a:spcBef>
              <a:buFont typeface="Arial" pitchFamily="34" charset="0"/>
              <a:buChar char="•"/>
              <a:defRPr/>
            </a:pPr>
            <a:r>
              <a:rPr lang="es-CO" sz="1600" dirty="0">
                <a:latin typeface="+mn-lt"/>
              </a:rPr>
              <a:t>Se estima que el 70% de los recursos de las entidades se destina a mantenimientos.</a:t>
            </a:r>
          </a:p>
          <a:p>
            <a:pPr marL="457200" indent="-457200" algn="just" eaLnBrk="0" hangingPunct="0">
              <a:spcBef>
                <a:spcPct val="20000"/>
              </a:spcBef>
              <a:buFont typeface="Arial" pitchFamily="34" charset="0"/>
              <a:buChar char="•"/>
              <a:defRPr/>
            </a:pPr>
            <a:r>
              <a:rPr lang="es-CO" dirty="0">
                <a:latin typeface="+mn-lt"/>
              </a:rPr>
              <a:t>Adicionalmente recursos de funcionamiento por $250 mil millones</a:t>
            </a:r>
            <a:endParaRPr lang="es-ES" dirty="0">
              <a:latin typeface="+mn-lt"/>
            </a:endParaRPr>
          </a:p>
          <a:p>
            <a:pPr marL="457200" indent="-457200" eaLnBrk="0" hangingPunct="0">
              <a:spcBef>
                <a:spcPct val="20000"/>
              </a:spcBef>
              <a:buFontTx/>
              <a:buChar char="•"/>
              <a:defRPr/>
            </a:pPr>
            <a:endParaRPr lang="es-ES" sz="2400" dirty="0">
              <a:latin typeface="Trebuchet MS" pitchFamily="34" charset="0"/>
            </a:endParaRPr>
          </a:p>
        </p:txBody>
      </p:sp>
      <p:graphicFrame>
        <p:nvGraphicFramePr>
          <p:cNvPr id="4" name="3 Tabla"/>
          <p:cNvGraphicFramePr>
            <a:graphicFrameLocks noGrp="1"/>
          </p:cNvGraphicFramePr>
          <p:nvPr/>
        </p:nvGraphicFramePr>
        <p:xfrm>
          <a:off x="1116013" y="4384675"/>
          <a:ext cx="7416824" cy="1899285"/>
        </p:xfrm>
        <a:graphic>
          <a:graphicData uri="http://schemas.openxmlformats.org/drawingml/2006/table">
            <a:tbl>
              <a:tblPr firstRow="1" bandRow="1">
                <a:tableStyleId>{5C22544A-7EE6-4342-B048-85BDC9FD1C3A}</a:tableStyleId>
              </a:tblPr>
              <a:tblGrid>
                <a:gridCol w="2526611"/>
                <a:gridCol w="2490652"/>
                <a:gridCol w="2399561"/>
              </a:tblGrid>
              <a:tr h="419735">
                <a:tc>
                  <a:txBody>
                    <a:bodyPr/>
                    <a:lstStyle/>
                    <a:p>
                      <a:pPr algn="ctr"/>
                      <a:r>
                        <a:rPr lang="es-CO" dirty="0" smtClean="0">
                          <a:solidFill>
                            <a:schemeClr val="tx1"/>
                          </a:solidFill>
                        </a:rPr>
                        <a:t>Concepto</a:t>
                      </a:r>
                    </a:p>
                  </a:txBody>
                  <a:tcPr/>
                </a:tc>
                <a:tc>
                  <a:txBody>
                    <a:bodyPr/>
                    <a:lstStyle/>
                    <a:p>
                      <a:pPr algn="ctr"/>
                      <a:r>
                        <a:rPr lang="es-CO" dirty="0" smtClean="0">
                          <a:solidFill>
                            <a:schemeClr val="tx1"/>
                          </a:solidFill>
                        </a:rPr>
                        <a:t>Valor Total</a:t>
                      </a:r>
                      <a:endParaRPr lang="es-ES" dirty="0">
                        <a:solidFill>
                          <a:schemeClr val="tx1"/>
                        </a:solidFill>
                      </a:endParaRPr>
                    </a:p>
                  </a:txBody>
                  <a:tcPr/>
                </a:tc>
                <a:tc>
                  <a:txBody>
                    <a:bodyPr/>
                    <a:lstStyle/>
                    <a:p>
                      <a:pPr algn="ctr"/>
                      <a:r>
                        <a:rPr lang="es-CO" dirty="0" smtClean="0">
                          <a:solidFill>
                            <a:schemeClr val="tx1"/>
                          </a:solidFill>
                        </a:rPr>
                        <a:t>Valor estimado TIC</a:t>
                      </a:r>
                      <a:endParaRPr lang="es-ES" dirty="0">
                        <a:solidFill>
                          <a:schemeClr val="tx1"/>
                        </a:solidFill>
                      </a:endParaRPr>
                    </a:p>
                  </a:txBody>
                  <a:tcPr>
                    <a:solidFill>
                      <a:srgbClr val="94C9D4"/>
                    </a:solidFill>
                  </a:tcPr>
                </a:tc>
              </a:tr>
              <a:tr h="419735">
                <a:tc>
                  <a:txBody>
                    <a:bodyPr/>
                    <a:lstStyle/>
                    <a:p>
                      <a:pPr algn="ctr"/>
                      <a:r>
                        <a:rPr lang="es-CO" b="1" dirty="0" smtClean="0"/>
                        <a:t>Inversión</a:t>
                      </a:r>
                      <a:endParaRPr lang="es-ES" b="1" dirty="0"/>
                    </a:p>
                  </a:txBody>
                  <a:tcPr/>
                </a:tc>
                <a:tc>
                  <a:txBody>
                    <a:bodyPr/>
                    <a:lstStyle/>
                    <a:p>
                      <a:pPr algn="ctr"/>
                      <a:r>
                        <a:rPr lang="es-CO" b="1" dirty="0" smtClean="0"/>
                        <a:t>$24,9 billones</a:t>
                      </a:r>
                      <a:endParaRPr lang="es-ES" b="1" dirty="0"/>
                    </a:p>
                  </a:txBody>
                  <a:tcPr/>
                </a:tc>
                <a:tc>
                  <a:txBody>
                    <a:bodyPr/>
                    <a:lstStyle/>
                    <a:p>
                      <a:pPr algn="ctr"/>
                      <a:r>
                        <a:rPr lang="es-CO" b="1" dirty="0" smtClean="0"/>
                        <a:t>$1,4 billones</a:t>
                      </a:r>
                      <a:endParaRPr lang="es-ES" b="1" dirty="0"/>
                    </a:p>
                  </a:txBody>
                  <a:tcPr>
                    <a:solidFill>
                      <a:srgbClr val="94C9D4"/>
                    </a:solidFill>
                  </a:tcPr>
                </a:tc>
              </a:tr>
              <a:tr h="533004">
                <a:tc>
                  <a:txBody>
                    <a:bodyPr/>
                    <a:lstStyle/>
                    <a:p>
                      <a:pPr algn="ctr"/>
                      <a:r>
                        <a:rPr lang="es-CO" dirty="0" smtClean="0"/>
                        <a:t>Funcionamiento</a:t>
                      </a:r>
                    </a:p>
                    <a:p>
                      <a:pPr algn="ctr"/>
                      <a:r>
                        <a:rPr lang="es-CO" b="1" dirty="0" smtClean="0"/>
                        <a:t>Gastos Generales</a:t>
                      </a:r>
                      <a:endParaRPr lang="es-E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dirty="0" smtClean="0"/>
                        <a:t>$79,60 billones</a:t>
                      </a:r>
                    </a:p>
                    <a:p>
                      <a:pPr marL="0" marR="0" indent="0" algn="ctr" defTabSz="914400" rtl="0" eaLnBrk="1" fontAlgn="auto" latinLnBrk="0" hangingPunct="1">
                        <a:lnSpc>
                          <a:spcPct val="100000"/>
                        </a:lnSpc>
                        <a:spcBef>
                          <a:spcPts val="0"/>
                        </a:spcBef>
                        <a:spcAft>
                          <a:spcPts val="0"/>
                        </a:spcAft>
                        <a:buClrTx/>
                        <a:buSzTx/>
                        <a:buFontTx/>
                        <a:buNone/>
                        <a:tabLst/>
                        <a:defRPr/>
                      </a:pPr>
                      <a:r>
                        <a:rPr lang="es-CO" b="1" dirty="0" smtClean="0"/>
                        <a:t>$5,17 billones</a:t>
                      </a:r>
                      <a:endParaRPr lang="es-E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CO" b="1" dirty="0" smtClean="0"/>
                        <a:t>$0,25  billones</a:t>
                      </a:r>
                      <a:endParaRPr lang="es-ES" b="1" dirty="0"/>
                    </a:p>
                  </a:txBody>
                  <a:tcPr>
                    <a:solidFill>
                      <a:srgbClr val="94C9D4"/>
                    </a:solidFill>
                  </a:tcPr>
                </a:tc>
              </a:tr>
              <a:tr h="419735">
                <a:tc>
                  <a:txBody>
                    <a:bodyPr/>
                    <a:lstStyle/>
                    <a:p>
                      <a:pPr algn="ctr"/>
                      <a:r>
                        <a:rPr lang="es-CO" b="1" dirty="0" smtClean="0"/>
                        <a:t>TOTAL </a:t>
                      </a:r>
                      <a:endParaRPr lang="es-ES" b="1" dirty="0"/>
                    </a:p>
                  </a:txBody>
                  <a:tcPr/>
                </a:tc>
                <a:tc>
                  <a:txBody>
                    <a:bodyPr/>
                    <a:lstStyle/>
                    <a:p>
                      <a:pPr algn="ctr"/>
                      <a:r>
                        <a:rPr lang="es-CO" b="1" dirty="0" smtClean="0"/>
                        <a:t>$147</a:t>
                      </a:r>
                      <a:r>
                        <a:rPr lang="es-CO" b="1" baseline="0" dirty="0" smtClean="0"/>
                        <a:t> billones</a:t>
                      </a:r>
                      <a:endParaRPr lang="es-ES" b="1" dirty="0"/>
                    </a:p>
                  </a:txBody>
                  <a:tcPr/>
                </a:tc>
                <a:tc>
                  <a:txBody>
                    <a:bodyPr/>
                    <a:lstStyle/>
                    <a:p>
                      <a:pPr algn="ctr"/>
                      <a:r>
                        <a:rPr lang="es-CO" b="1" dirty="0" smtClean="0"/>
                        <a:t>$1,65 billones</a:t>
                      </a:r>
                      <a:endParaRPr lang="es-ES" b="1" dirty="0"/>
                    </a:p>
                  </a:txBody>
                  <a:tcPr>
                    <a:solidFill>
                      <a:srgbClr val="94C9D4"/>
                    </a:solidFill>
                  </a:tcPr>
                </a:tc>
              </a:tr>
            </a:tbl>
          </a:graphicData>
        </a:graphic>
      </p:graphicFrame>
      <p:sp>
        <p:nvSpPr>
          <p:cNvPr id="6" name="5 CuadroTexto"/>
          <p:cNvSpPr txBox="1"/>
          <p:nvPr/>
        </p:nvSpPr>
        <p:spPr>
          <a:xfrm>
            <a:off x="3276600" y="4005263"/>
            <a:ext cx="3024188" cy="338137"/>
          </a:xfrm>
          <a:prstGeom prst="rect">
            <a:avLst/>
          </a:prstGeom>
          <a:noFill/>
        </p:spPr>
        <p:txBody>
          <a:bodyPr>
            <a:spAutoFit/>
          </a:bodyPr>
          <a:lstStyle/>
          <a:p>
            <a:pPr>
              <a:defRPr/>
            </a:pPr>
            <a:r>
              <a:rPr lang="es-CO" sz="1600" b="1" dirty="0">
                <a:latin typeface="+mn-lt"/>
              </a:rPr>
              <a:t>PRESUPUESTO  2010</a:t>
            </a:r>
            <a:endParaRPr lang="es-ES" sz="1600" b="1" dirty="0">
              <a:latin typeface="+mn-lt"/>
            </a:endParaRPr>
          </a:p>
        </p:txBody>
      </p:sp>
      <p:sp>
        <p:nvSpPr>
          <p:cNvPr id="7" name="6 CuadroTexto"/>
          <p:cNvSpPr txBox="1"/>
          <p:nvPr/>
        </p:nvSpPr>
        <p:spPr>
          <a:xfrm>
            <a:off x="468313" y="6308725"/>
            <a:ext cx="8207375" cy="439738"/>
          </a:xfrm>
          <a:prstGeom prst="rect">
            <a:avLst/>
          </a:prstGeom>
          <a:noFill/>
        </p:spPr>
        <p:txBody>
          <a:bodyPr>
            <a:spAutoFit/>
          </a:bodyPr>
          <a:lstStyle/>
          <a:p>
            <a:pPr algn="l">
              <a:defRPr/>
            </a:pPr>
            <a:r>
              <a:rPr lang="es-CO" sz="900" dirty="0">
                <a:latin typeface="+mn-lt"/>
              </a:rPr>
              <a:t>Fuente: Ministerio de Hacienda y cálculos Subcomité.</a:t>
            </a:r>
          </a:p>
          <a:p>
            <a:pPr algn="l">
              <a:defRPr/>
            </a:pPr>
            <a:r>
              <a:rPr lang="es-CO" sz="900" dirty="0">
                <a:latin typeface="+mn-lt"/>
              </a:rPr>
              <a:t>(*) El total incluye servicio de deuda.</a:t>
            </a:r>
            <a:endParaRPr lang="es-ES" sz="900" dirty="0">
              <a:latin typeface="+mn-lt"/>
            </a:endParaRPr>
          </a:p>
        </p:txBody>
      </p:sp>
      <p:sp>
        <p:nvSpPr>
          <p:cNvPr id="39963" name="Line 3"/>
          <p:cNvSpPr>
            <a:spLocks noChangeShapeType="1"/>
          </p:cNvSpPr>
          <p:nvPr/>
        </p:nvSpPr>
        <p:spPr bwMode="auto">
          <a:xfrm>
            <a:off x="971550" y="1701800"/>
            <a:ext cx="7343775" cy="7938"/>
          </a:xfrm>
          <a:prstGeom prst="line">
            <a:avLst/>
          </a:prstGeom>
          <a:noFill/>
          <a:ln w="38100">
            <a:solidFill>
              <a:srgbClr val="969696"/>
            </a:solidFill>
            <a:round/>
            <a:headEnd/>
            <a:tailEnd/>
          </a:ln>
        </p:spPr>
        <p:txBody>
          <a:bodyPr/>
          <a:lstStyle/>
          <a:p>
            <a:endParaRPr lang="en-US"/>
          </a:p>
        </p:txBody>
      </p:sp>
      <p:sp>
        <p:nvSpPr>
          <p:cNvPr id="39964" name="Text Box 7"/>
          <p:cNvSpPr txBox="1">
            <a:spLocks noChangeArrowheads="1"/>
          </p:cNvSpPr>
          <p:nvPr/>
        </p:nvSpPr>
        <p:spPr bwMode="auto">
          <a:xfrm>
            <a:off x="1042988" y="1125538"/>
            <a:ext cx="7415212" cy="522287"/>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rPr>
              <a:t>Comportamiento de la inversión en TIC</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187450" y="1916113"/>
            <a:ext cx="6697663" cy="43386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s-CO" sz="2400" b="1"/>
              <a:t>LOS PROYECTOS TIC</a:t>
            </a:r>
          </a:p>
          <a:p>
            <a:pPr>
              <a:defRPr/>
            </a:pPr>
            <a:r>
              <a:rPr lang="es-CO" sz="2400" b="1"/>
              <a:t>Se establece una “metodología” de presentación de proyectos para facilitar la evaluación y control del gasto de TIC</a:t>
            </a:r>
          </a:p>
          <a:p>
            <a:pPr>
              <a:defRPr/>
            </a:pPr>
            <a:endParaRPr lang="es-CO" sz="2400" b="1"/>
          </a:p>
          <a:p>
            <a:pPr>
              <a:defRPr/>
            </a:pPr>
            <a:endParaRPr lang="es-CO" sz="2400" b="1"/>
          </a:p>
          <a:p>
            <a:pPr>
              <a:defRPr/>
            </a:pPr>
            <a:endParaRPr lang="es-CO" sz="2400" b="1"/>
          </a:p>
          <a:p>
            <a:pPr>
              <a:defRPr/>
            </a:pPr>
            <a:endParaRPr lang="es-CO" sz="2400" b="1"/>
          </a:p>
          <a:p>
            <a:pPr>
              <a:defRPr/>
            </a:pPr>
            <a:endParaRPr lang="es-CO" b="1"/>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4"/>
          <p:cNvSpPr>
            <a:spLocks noChangeShapeType="1"/>
          </p:cNvSpPr>
          <p:nvPr/>
        </p:nvSpPr>
        <p:spPr bwMode="auto">
          <a:xfrm flipV="1">
            <a:off x="512763" y="2779713"/>
            <a:ext cx="8280400" cy="9525"/>
          </a:xfrm>
          <a:prstGeom prst="line">
            <a:avLst/>
          </a:prstGeom>
          <a:noFill/>
          <a:ln w="63500">
            <a:solidFill>
              <a:srgbClr val="3366FF"/>
            </a:solidFill>
            <a:round/>
            <a:headEnd/>
            <a:tailEnd/>
          </a:ln>
        </p:spPr>
        <p:txBody>
          <a:bodyPr wrap="none" anchor="ctr"/>
          <a:lstStyle/>
          <a:p>
            <a:endParaRPr lang="en-US"/>
          </a:p>
        </p:txBody>
      </p:sp>
      <p:sp>
        <p:nvSpPr>
          <p:cNvPr id="41987" name="Oval 5"/>
          <p:cNvSpPr>
            <a:spLocks noChangeArrowheads="1"/>
          </p:cNvSpPr>
          <p:nvPr/>
        </p:nvSpPr>
        <p:spPr bwMode="auto">
          <a:xfrm>
            <a:off x="463550" y="2703513"/>
            <a:ext cx="173038" cy="173037"/>
          </a:xfrm>
          <a:prstGeom prst="ellipse">
            <a:avLst/>
          </a:prstGeom>
          <a:solidFill>
            <a:srgbClr val="000080"/>
          </a:solidFill>
          <a:ln w="38100" algn="ctr">
            <a:solidFill>
              <a:schemeClr val="bg1"/>
            </a:solidFill>
            <a:round/>
            <a:headEnd/>
            <a:tailEnd/>
          </a:ln>
        </p:spPr>
        <p:txBody>
          <a:bodyPr wrap="none" anchor="ctr"/>
          <a:lstStyle/>
          <a:p>
            <a:pPr fontAlgn="base">
              <a:spcBef>
                <a:spcPct val="0"/>
              </a:spcBef>
            </a:pPr>
            <a:endParaRPr lang="es-CO">
              <a:latin typeface="Times New Roman" pitchFamily="18" charset="0"/>
            </a:endParaRPr>
          </a:p>
        </p:txBody>
      </p:sp>
      <p:sp>
        <p:nvSpPr>
          <p:cNvPr id="41988" name="Oval 8"/>
          <p:cNvSpPr>
            <a:spLocks noChangeArrowheads="1"/>
          </p:cNvSpPr>
          <p:nvPr/>
        </p:nvSpPr>
        <p:spPr bwMode="auto">
          <a:xfrm>
            <a:off x="1590675" y="2703513"/>
            <a:ext cx="173038" cy="173037"/>
          </a:xfrm>
          <a:prstGeom prst="ellipse">
            <a:avLst/>
          </a:prstGeom>
          <a:solidFill>
            <a:srgbClr val="000080"/>
          </a:solidFill>
          <a:ln w="38100" algn="ctr">
            <a:solidFill>
              <a:schemeClr val="bg1"/>
            </a:solidFill>
            <a:round/>
            <a:headEnd/>
            <a:tailEnd/>
          </a:ln>
        </p:spPr>
        <p:txBody>
          <a:bodyPr wrap="none" anchor="ctr"/>
          <a:lstStyle/>
          <a:p>
            <a:pPr fontAlgn="base">
              <a:spcBef>
                <a:spcPct val="0"/>
              </a:spcBef>
            </a:pPr>
            <a:endParaRPr lang="es-CO">
              <a:latin typeface="Times New Roman" pitchFamily="18" charset="0"/>
            </a:endParaRPr>
          </a:p>
        </p:txBody>
      </p:sp>
      <p:sp>
        <p:nvSpPr>
          <p:cNvPr id="41989" name="Oval 37"/>
          <p:cNvSpPr>
            <a:spLocks noChangeArrowheads="1"/>
          </p:cNvSpPr>
          <p:nvPr/>
        </p:nvSpPr>
        <p:spPr bwMode="auto">
          <a:xfrm>
            <a:off x="8459788" y="2708275"/>
            <a:ext cx="173037" cy="173038"/>
          </a:xfrm>
          <a:prstGeom prst="ellipse">
            <a:avLst/>
          </a:prstGeom>
          <a:solidFill>
            <a:srgbClr val="000080"/>
          </a:solidFill>
          <a:ln w="38100" algn="ctr">
            <a:solidFill>
              <a:schemeClr val="bg1"/>
            </a:solidFill>
            <a:round/>
            <a:headEnd/>
            <a:tailEnd/>
          </a:ln>
        </p:spPr>
        <p:txBody>
          <a:bodyPr wrap="none" anchor="ctr"/>
          <a:lstStyle/>
          <a:p>
            <a:pPr fontAlgn="base">
              <a:spcBef>
                <a:spcPct val="0"/>
              </a:spcBef>
            </a:pPr>
            <a:endParaRPr lang="es-CO">
              <a:latin typeface="Times New Roman" pitchFamily="18" charset="0"/>
            </a:endParaRPr>
          </a:p>
        </p:txBody>
      </p:sp>
      <p:sp>
        <p:nvSpPr>
          <p:cNvPr id="41990" name="Text Box 36"/>
          <p:cNvSpPr txBox="1">
            <a:spLocks noChangeArrowheads="1"/>
          </p:cNvSpPr>
          <p:nvPr/>
        </p:nvSpPr>
        <p:spPr bwMode="auto">
          <a:xfrm>
            <a:off x="433388" y="2422525"/>
            <a:ext cx="577850" cy="261938"/>
          </a:xfrm>
          <a:prstGeom prst="rect">
            <a:avLst/>
          </a:prstGeom>
          <a:noFill/>
          <a:ln w="38100" algn="ctr">
            <a:noFill/>
            <a:miter lim="800000"/>
            <a:headEnd/>
            <a:tailEnd/>
          </a:ln>
        </p:spPr>
        <p:txBody>
          <a:bodyPr wrap="none">
            <a:spAutoFit/>
          </a:bodyPr>
          <a:lstStyle/>
          <a:p>
            <a:pPr algn="r" fontAlgn="base">
              <a:lnSpc>
                <a:spcPct val="80000"/>
              </a:lnSpc>
              <a:spcBef>
                <a:spcPct val="0"/>
              </a:spcBef>
            </a:pPr>
            <a:r>
              <a:rPr lang="es-MX" sz="1400">
                <a:solidFill>
                  <a:srgbClr val="0000FF"/>
                </a:solidFill>
                <a:latin typeface="Arial" charset="0"/>
              </a:rPr>
              <a:t>2003</a:t>
            </a:r>
            <a:endParaRPr lang="es-ES" sz="1400">
              <a:solidFill>
                <a:srgbClr val="0000FF"/>
              </a:solidFill>
              <a:latin typeface="Arial" charset="0"/>
            </a:endParaRPr>
          </a:p>
        </p:txBody>
      </p:sp>
      <p:sp>
        <p:nvSpPr>
          <p:cNvPr id="41991" name="Text Box 36"/>
          <p:cNvSpPr txBox="1">
            <a:spLocks noChangeArrowheads="1"/>
          </p:cNvSpPr>
          <p:nvPr/>
        </p:nvSpPr>
        <p:spPr bwMode="auto">
          <a:xfrm>
            <a:off x="1465263" y="2276475"/>
            <a:ext cx="874712" cy="431800"/>
          </a:xfrm>
          <a:prstGeom prst="rect">
            <a:avLst/>
          </a:prstGeom>
          <a:noFill/>
          <a:ln w="38100" algn="ctr">
            <a:noFill/>
            <a:miter lim="800000"/>
            <a:headEnd/>
            <a:tailEnd/>
          </a:ln>
        </p:spPr>
        <p:txBody>
          <a:bodyPr wrap="none">
            <a:spAutoFit/>
          </a:bodyPr>
          <a:lstStyle/>
          <a:p>
            <a:pPr fontAlgn="base">
              <a:lnSpc>
                <a:spcPct val="80000"/>
              </a:lnSpc>
              <a:spcBef>
                <a:spcPct val="0"/>
              </a:spcBef>
            </a:pPr>
            <a:r>
              <a:rPr lang="es-ES_tradnl" sz="1400">
                <a:solidFill>
                  <a:srgbClr val="0000FF"/>
                </a:solidFill>
                <a:latin typeface="Arial" charset="0"/>
              </a:rPr>
              <a:t>COINFO</a:t>
            </a:r>
            <a:endParaRPr lang="es-MX" sz="1400">
              <a:solidFill>
                <a:srgbClr val="0000FF"/>
              </a:solidFill>
              <a:latin typeface="Arial" charset="0"/>
            </a:endParaRPr>
          </a:p>
          <a:p>
            <a:pPr fontAlgn="base">
              <a:lnSpc>
                <a:spcPct val="80000"/>
              </a:lnSpc>
              <a:spcBef>
                <a:spcPct val="0"/>
              </a:spcBef>
            </a:pPr>
            <a:r>
              <a:rPr lang="es-MX" sz="1400">
                <a:solidFill>
                  <a:srgbClr val="0000FF"/>
                </a:solidFill>
                <a:latin typeface="Arial" charset="0"/>
              </a:rPr>
              <a:t>2004</a:t>
            </a:r>
            <a:endParaRPr lang="es-ES" sz="1400">
              <a:solidFill>
                <a:srgbClr val="0000FF"/>
              </a:solidFill>
              <a:latin typeface="Arial" charset="0"/>
            </a:endParaRPr>
          </a:p>
        </p:txBody>
      </p:sp>
      <p:sp>
        <p:nvSpPr>
          <p:cNvPr id="41992" name="AutoShape 3"/>
          <p:cNvSpPr>
            <a:spLocks noChangeArrowheads="1"/>
          </p:cNvSpPr>
          <p:nvPr/>
        </p:nvSpPr>
        <p:spPr bwMode="auto">
          <a:xfrm>
            <a:off x="1979613" y="3717925"/>
            <a:ext cx="4537075" cy="790575"/>
          </a:xfrm>
          <a:prstGeom prst="homePlate">
            <a:avLst>
              <a:gd name="adj" fmla="val 57921"/>
            </a:avLst>
          </a:prstGeom>
          <a:solidFill>
            <a:schemeClr val="accent2">
              <a:alpha val="70195"/>
            </a:schemeClr>
          </a:solidFill>
          <a:ln w="9525" algn="ctr">
            <a:noFill/>
            <a:miter lim="800000"/>
            <a:headEnd/>
            <a:tailEnd/>
          </a:ln>
        </p:spPr>
        <p:txBody>
          <a:bodyPr wrap="none" anchor="ctr"/>
          <a:lstStyle/>
          <a:p>
            <a:pPr algn="r" fontAlgn="base">
              <a:spcBef>
                <a:spcPct val="0"/>
              </a:spcBef>
            </a:pPr>
            <a:r>
              <a:rPr lang="es-MX" b="1">
                <a:latin typeface="Arial" charset="0"/>
              </a:rPr>
              <a:t>“Metodología” Coinfo</a:t>
            </a:r>
          </a:p>
          <a:p>
            <a:pPr algn="r" fontAlgn="base">
              <a:spcBef>
                <a:spcPct val="0"/>
              </a:spcBef>
            </a:pPr>
            <a:r>
              <a:rPr lang="es-ES_tradnl">
                <a:latin typeface="Arial" charset="0"/>
              </a:rPr>
              <a:t>Presentación de proyectos TIC</a:t>
            </a:r>
          </a:p>
          <a:p>
            <a:pPr algn="r" fontAlgn="base">
              <a:spcBef>
                <a:spcPct val="0"/>
              </a:spcBef>
            </a:pPr>
            <a:r>
              <a:rPr lang="es-ES_tradnl">
                <a:latin typeface="Arial" charset="0"/>
              </a:rPr>
              <a:t>Inversión </a:t>
            </a:r>
            <a:endParaRPr lang="es-ES">
              <a:solidFill>
                <a:schemeClr val="bg1"/>
              </a:solidFill>
              <a:latin typeface="Arial" charset="0"/>
            </a:endParaRPr>
          </a:p>
        </p:txBody>
      </p:sp>
      <p:sp>
        <p:nvSpPr>
          <p:cNvPr id="41993" name="Text Box 36"/>
          <p:cNvSpPr txBox="1">
            <a:spLocks noChangeArrowheads="1"/>
          </p:cNvSpPr>
          <p:nvPr/>
        </p:nvSpPr>
        <p:spPr bwMode="auto">
          <a:xfrm>
            <a:off x="2484438" y="2420938"/>
            <a:ext cx="577850" cy="261937"/>
          </a:xfrm>
          <a:prstGeom prst="rect">
            <a:avLst/>
          </a:prstGeom>
          <a:noFill/>
          <a:ln w="38100" algn="ctr">
            <a:noFill/>
            <a:miter lim="800000"/>
            <a:headEnd/>
            <a:tailEnd/>
          </a:ln>
        </p:spPr>
        <p:txBody>
          <a:bodyPr wrap="none">
            <a:spAutoFit/>
          </a:bodyPr>
          <a:lstStyle/>
          <a:p>
            <a:pPr algn="r" fontAlgn="base">
              <a:lnSpc>
                <a:spcPct val="80000"/>
              </a:lnSpc>
              <a:spcBef>
                <a:spcPct val="0"/>
              </a:spcBef>
            </a:pPr>
            <a:r>
              <a:rPr lang="es-MX" sz="1400">
                <a:solidFill>
                  <a:srgbClr val="0000FF"/>
                </a:solidFill>
                <a:latin typeface="Arial" charset="0"/>
              </a:rPr>
              <a:t>2005</a:t>
            </a:r>
            <a:endParaRPr lang="es-ES" sz="1400">
              <a:solidFill>
                <a:srgbClr val="0000FF"/>
              </a:solidFill>
              <a:latin typeface="Arial" charset="0"/>
            </a:endParaRPr>
          </a:p>
        </p:txBody>
      </p:sp>
      <p:cxnSp>
        <p:nvCxnSpPr>
          <p:cNvPr id="41994" name="AutoShape 7"/>
          <p:cNvCxnSpPr>
            <a:cxnSpLocks noChangeShapeType="1"/>
          </p:cNvCxnSpPr>
          <p:nvPr/>
        </p:nvCxnSpPr>
        <p:spPr bwMode="auto">
          <a:xfrm rot="5400000">
            <a:off x="7488237" y="3968751"/>
            <a:ext cx="2232025" cy="0"/>
          </a:xfrm>
          <a:prstGeom prst="straightConnector1">
            <a:avLst/>
          </a:prstGeom>
          <a:noFill/>
          <a:ln w="38100">
            <a:solidFill>
              <a:srgbClr val="3366FF"/>
            </a:solidFill>
            <a:round/>
            <a:headEnd/>
            <a:tailEnd/>
          </a:ln>
        </p:spPr>
      </p:cxnSp>
      <p:sp>
        <p:nvSpPr>
          <p:cNvPr id="41995" name="Oval 8"/>
          <p:cNvSpPr>
            <a:spLocks noChangeArrowheads="1"/>
          </p:cNvSpPr>
          <p:nvPr/>
        </p:nvSpPr>
        <p:spPr bwMode="auto">
          <a:xfrm>
            <a:off x="2555875" y="2709863"/>
            <a:ext cx="173038" cy="173037"/>
          </a:xfrm>
          <a:prstGeom prst="ellipse">
            <a:avLst/>
          </a:prstGeom>
          <a:solidFill>
            <a:srgbClr val="000080"/>
          </a:solidFill>
          <a:ln w="38100" algn="ctr">
            <a:solidFill>
              <a:schemeClr val="bg1"/>
            </a:solidFill>
            <a:round/>
            <a:headEnd/>
            <a:tailEnd/>
          </a:ln>
        </p:spPr>
        <p:txBody>
          <a:bodyPr wrap="none" anchor="ctr"/>
          <a:lstStyle/>
          <a:p>
            <a:pPr fontAlgn="base">
              <a:spcBef>
                <a:spcPct val="0"/>
              </a:spcBef>
            </a:pPr>
            <a:r>
              <a:rPr lang="es-CO">
                <a:latin typeface="Times New Roman" pitchFamily="18" charset="0"/>
              </a:rPr>
              <a:t>c</a:t>
            </a:r>
          </a:p>
        </p:txBody>
      </p:sp>
      <p:cxnSp>
        <p:nvCxnSpPr>
          <p:cNvPr id="41996" name="AutoShape 7"/>
          <p:cNvCxnSpPr>
            <a:cxnSpLocks noChangeShapeType="1"/>
          </p:cNvCxnSpPr>
          <p:nvPr/>
        </p:nvCxnSpPr>
        <p:spPr bwMode="auto">
          <a:xfrm rot="5400000">
            <a:off x="1497806" y="3234532"/>
            <a:ext cx="963613" cy="0"/>
          </a:xfrm>
          <a:prstGeom prst="straightConnector1">
            <a:avLst/>
          </a:prstGeom>
          <a:noFill/>
          <a:ln w="38100">
            <a:solidFill>
              <a:schemeClr val="accent2"/>
            </a:solidFill>
            <a:round/>
            <a:headEnd/>
            <a:tailEnd/>
          </a:ln>
        </p:spPr>
      </p:cxnSp>
      <p:sp>
        <p:nvSpPr>
          <p:cNvPr id="41997" name="Text Box 17"/>
          <p:cNvSpPr txBox="1">
            <a:spLocks noChangeArrowheads="1"/>
          </p:cNvSpPr>
          <p:nvPr/>
        </p:nvSpPr>
        <p:spPr bwMode="auto">
          <a:xfrm>
            <a:off x="3282950" y="3206750"/>
            <a:ext cx="1225550" cy="261938"/>
          </a:xfrm>
          <a:prstGeom prst="rect">
            <a:avLst/>
          </a:prstGeom>
          <a:solidFill>
            <a:schemeClr val="bg1"/>
          </a:solidFill>
          <a:ln w="38100" algn="ctr">
            <a:noFill/>
            <a:miter lim="800000"/>
            <a:headEnd/>
            <a:tailEnd/>
          </a:ln>
        </p:spPr>
        <p:txBody>
          <a:bodyPr>
            <a:spAutoFit/>
          </a:bodyPr>
          <a:lstStyle/>
          <a:p>
            <a:pPr algn="l" fontAlgn="base">
              <a:lnSpc>
                <a:spcPct val="80000"/>
              </a:lnSpc>
              <a:spcBef>
                <a:spcPct val="0"/>
              </a:spcBef>
            </a:pPr>
            <a:r>
              <a:rPr lang="es-MX" sz="1400">
                <a:solidFill>
                  <a:schemeClr val="accent2"/>
                </a:solidFill>
                <a:latin typeface="Arial" charset="0"/>
              </a:rPr>
              <a:t>Subcomité</a:t>
            </a:r>
            <a:endParaRPr lang="es-ES" sz="1600">
              <a:solidFill>
                <a:schemeClr val="accent2"/>
              </a:solidFill>
              <a:latin typeface="Arial" charset="0"/>
            </a:endParaRPr>
          </a:p>
        </p:txBody>
      </p:sp>
      <p:sp>
        <p:nvSpPr>
          <p:cNvPr id="41998" name="Oval 8"/>
          <p:cNvSpPr>
            <a:spLocks noChangeArrowheads="1"/>
          </p:cNvSpPr>
          <p:nvPr/>
        </p:nvSpPr>
        <p:spPr bwMode="auto">
          <a:xfrm>
            <a:off x="3535363" y="2709863"/>
            <a:ext cx="173037" cy="173037"/>
          </a:xfrm>
          <a:prstGeom prst="ellipse">
            <a:avLst/>
          </a:prstGeom>
          <a:solidFill>
            <a:srgbClr val="000080"/>
          </a:solidFill>
          <a:ln w="38100" algn="ctr">
            <a:solidFill>
              <a:schemeClr val="bg1"/>
            </a:solidFill>
            <a:round/>
            <a:headEnd/>
            <a:tailEnd/>
          </a:ln>
        </p:spPr>
        <p:txBody>
          <a:bodyPr wrap="none" anchor="ctr"/>
          <a:lstStyle/>
          <a:p>
            <a:pPr fontAlgn="base">
              <a:spcBef>
                <a:spcPct val="0"/>
              </a:spcBef>
            </a:pPr>
            <a:endParaRPr lang="es-CO">
              <a:latin typeface="Times New Roman" pitchFamily="18" charset="0"/>
            </a:endParaRPr>
          </a:p>
        </p:txBody>
      </p:sp>
      <p:sp>
        <p:nvSpPr>
          <p:cNvPr id="41999" name="Line 3"/>
          <p:cNvSpPr>
            <a:spLocks noChangeShapeType="1"/>
          </p:cNvSpPr>
          <p:nvPr/>
        </p:nvSpPr>
        <p:spPr bwMode="auto">
          <a:xfrm>
            <a:off x="971550" y="1701800"/>
            <a:ext cx="7343775" cy="7938"/>
          </a:xfrm>
          <a:prstGeom prst="line">
            <a:avLst/>
          </a:prstGeom>
          <a:noFill/>
          <a:ln w="38100">
            <a:solidFill>
              <a:srgbClr val="969696"/>
            </a:solidFill>
            <a:round/>
            <a:headEnd/>
            <a:tailEnd/>
          </a:ln>
        </p:spPr>
        <p:txBody>
          <a:bodyPr/>
          <a:lstStyle/>
          <a:p>
            <a:endParaRPr lang="en-US"/>
          </a:p>
        </p:txBody>
      </p:sp>
      <p:sp>
        <p:nvSpPr>
          <p:cNvPr id="42000" name="Text Box 7"/>
          <p:cNvSpPr txBox="1">
            <a:spLocks noChangeArrowheads="1"/>
          </p:cNvSpPr>
          <p:nvPr/>
        </p:nvSpPr>
        <p:spPr bwMode="auto">
          <a:xfrm>
            <a:off x="1042988" y="1125538"/>
            <a:ext cx="7415212" cy="519112"/>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rPr>
              <a:t>Evolución de presentación de proyectos TIC</a:t>
            </a:r>
          </a:p>
        </p:txBody>
      </p:sp>
      <p:sp>
        <p:nvSpPr>
          <p:cNvPr id="42001" name="Text Box 36"/>
          <p:cNvSpPr txBox="1">
            <a:spLocks noChangeArrowheads="1"/>
          </p:cNvSpPr>
          <p:nvPr/>
        </p:nvSpPr>
        <p:spPr bwMode="auto">
          <a:xfrm>
            <a:off x="3276600" y="2420938"/>
            <a:ext cx="577850" cy="261937"/>
          </a:xfrm>
          <a:prstGeom prst="rect">
            <a:avLst/>
          </a:prstGeom>
          <a:noFill/>
          <a:ln w="38100" algn="ctr">
            <a:noFill/>
            <a:miter lim="800000"/>
            <a:headEnd/>
            <a:tailEnd/>
          </a:ln>
        </p:spPr>
        <p:txBody>
          <a:bodyPr wrap="none">
            <a:spAutoFit/>
          </a:bodyPr>
          <a:lstStyle/>
          <a:p>
            <a:pPr algn="r" fontAlgn="base">
              <a:lnSpc>
                <a:spcPct val="80000"/>
              </a:lnSpc>
              <a:spcBef>
                <a:spcPct val="0"/>
              </a:spcBef>
            </a:pPr>
            <a:r>
              <a:rPr lang="es-MX" sz="1400">
                <a:solidFill>
                  <a:srgbClr val="0000FF"/>
                </a:solidFill>
                <a:latin typeface="Arial" charset="0"/>
              </a:rPr>
              <a:t>2006</a:t>
            </a:r>
            <a:endParaRPr lang="es-ES" sz="1400">
              <a:solidFill>
                <a:srgbClr val="0000FF"/>
              </a:solidFill>
              <a:latin typeface="Arial" charset="0"/>
            </a:endParaRPr>
          </a:p>
        </p:txBody>
      </p:sp>
      <p:sp>
        <p:nvSpPr>
          <p:cNvPr id="42002" name="Text Box 36"/>
          <p:cNvSpPr txBox="1">
            <a:spLocks noChangeArrowheads="1"/>
          </p:cNvSpPr>
          <p:nvPr/>
        </p:nvSpPr>
        <p:spPr bwMode="auto">
          <a:xfrm>
            <a:off x="4284663" y="2420938"/>
            <a:ext cx="577850" cy="261937"/>
          </a:xfrm>
          <a:prstGeom prst="rect">
            <a:avLst/>
          </a:prstGeom>
          <a:noFill/>
          <a:ln w="38100" algn="ctr">
            <a:noFill/>
            <a:miter lim="800000"/>
            <a:headEnd/>
            <a:tailEnd/>
          </a:ln>
        </p:spPr>
        <p:txBody>
          <a:bodyPr wrap="none">
            <a:spAutoFit/>
          </a:bodyPr>
          <a:lstStyle/>
          <a:p>
            <a:pPr algn="r" fontAlgn="base">
              <a:lnSpc>
                <a:spcPct val="80000"/>
              </a:lnSpc>
              <a:spcBef>
                <a:spcPct val="0"/>
              </a:spcBef>
            </a:pPr>
            <a:r>
              <a:rPr lang="es-MX" sz="1400">
                <a:solidFill>
                  <a:srgbClr val="0000FF"/>
                </a:solidFill>
                <a:latin typeface="Arial" charset="0"/>
              </a:rPr>
              <a:t>2007</a:t>
            </a:r>
            <a:endParaRPr lang="es-ES" sz="1400">
              <a:solidFill>
                <a:srgbClr val="0000FF"/>
              </a:solidFill>
              <a:latin typeface="Arial" charset="0"/>
            </a:endParaRPr>
          </a:p>
        </p:txBody>
      </p:sp>
      <p:sp>
        <p:nvSpPr>
          <p:cNvPr id="42003" name="Text Box 36"/>
          <p:cNvSpPr txBox="1">
            <a:spLocks noChangeArrowheads="1"/>
          </p:cNvSpPr>
          <p:nvPr/>
        </p:nvSpPr>
        <p:spPr bwMode="auto">
          <a:xfrm>
            <a:off x="5219700" y="2420938"/>
            <a:ext cx="577850" cy="261937"/>
          </a:xfrm>
          <a:prstGeom prst="rect">
            <a:avLst/>
          </a:prstGeom>
          <a:noFill/>
          <a:ln w="38100" algn="ctr">
            <a:noFill/>
            <a:miter lim="800000"/>
            <a:headEnd/>
            <a:tailEnd/>
          </a:ln>
        </p:spPr>
        <p:txBody>
          <a:bodyPr wrap="none">
            <a:spAutoFit/>
          </a:bodyPr>
          <a:lstStyle/>
          <a:p>
            <a:pPr algn="r" fontAlgn="base">
              <a:lnSpc>
                <a:spcPct val="80000"/>
              </a:lnSpc>
              <a:spcBef>
                <a:spcPct val="0"/>
              </a:spcBef>
            </a:pPr>
            <a:r>
              <a:rPr lang="es-MX" sz="1400">
                <a:solidFill>
                  <a:srgbClr val="0000FF"/>
                </a:solidFill>
                <a:latin typeface="Arial" charset="0"/>
              </a:rPr>
              <a:t>2008</a:t>
            </a:r>
            <a:endParaRPr lang="es-ES" sz="1400">
              <a:solidFill>
                <a:srgbClr val="0000FF"/>
              </a:solidFill>
              <a:latin typeface="Arial" charset="0"/>
            </a:endParaRPr>
          </a:p>
        </p:txBody>
      </p:sp>
      <p:sp>
        <p:nvSpPr>
          <p:cNvPr id="42004" name="Text Box 36"/>
          <p:cNvSpPr txBox="1">
            <a:spLocks noChangeArrowheads="1"/>
          </p:cNvSpPr>
          <p:nvPr/>
        </p:nvSpPr>
        <p:spPr bwMode="auto">
          <a:xfrm>
            <a:off x="6227763" y="2420938"/>
            <a:ext cx="577850" cy="261937"/>
          </a:xfrm>
          <a:prstGeom prst="rect">
            <a:avLst/>
          </a:prstGeom>
          <a:noFill/>
          <a:ln w="38100" algn="ctr">
            <a:noFill/>
            <a:miter lim="800000"/>
            <a:headEnd/>
            <a:tailEnd/>
          </a:ln>
        </p:spPr>
        <p:txBody>
          <a:bodyPr wrap="none">
            <a:spAutoFit/>
          </a:bodyPr>
          <a:lstStyle/>
          <a:p>
            <a:pPr algn="r" fontAlgn="base">
              <a:lnSpc>
                <a:spcPct val="80000"/>
              </a:lnSpc>
              <a:spcBef>
                <a:spcPct val="0"/>
              </a:spcBef>
            </a:pPr>
            <a:r>
              <a:rPr lang="es-MX" sz="1400">
                <a:solidFill>
                  <a:srgbClr val="0000FF"/>
                </a:solidFill>
                <a:latin typeface="Arial" charset="0"/>
              </a:rPr>
              <a:t>2009</a:t>
            </a:r>
            <a:endParaRPr lang="es-ES" sz="1400">
              <a:solidFill>
                <a:srgbClr val="0000FF"/>
              </a:solidFill>
              <a:latin typeface="Arial" charset="0"/>
            </a:endParaRPr>
          </a:p>
        </p:txBody>
      </p:sp>
      <p:sp>
        <p:nvSpPr>
          <p:cNvPr id="42005" name="Text Box 36"/>
          <p:cNvSpPr txBox="1">
            <a:spLocks noChangeArrowheads="1"/>
          </p:cNvSpPr>
          <p:nvPr/>
        </p:nvSpPr>
        <p:spPr bwMode="auto">
          <a:xfrm>
            <a:off x="7307263" y="2420938"/>
            <a:ext cx="577850" cy="261937"/>
          </a:xfrm>
          <a:prstGeom prst="rect">
            <a:avLst/>
          </a:prstGeom>
          <a:noFill/>
          <a:ln w="38100" algn="ctr">
            <a:noFill/>
            <a:miter lim="800000"/>
            <a:headEnd/>
            <a:tailEnd/>
          </a:ln>
        </p:spPr>
        <p:txBody>
          <a:bodyPr wrap="none">
            <a:spAutoFit/>
          </a:bodyPr>
          <a:lstStyle/>
          <a:p>
            <a:pPr algn="r" fontAlgn="base">
              <a:lnSpc>
                <a:spcPct val="80000"/>
              </a:lnSpc>
              <a:spcBef>
                <a:spcPct val="0"/>
              </a:spcBef>
            </a:pPr>
            <a:r>
              <a:rPr lang="es-MX" sz="1400">
                <a:solidFill>
                  <a:srgbClr val="0000FF"/>
                </a:solidFill>
                <a:latin typeface="Arial" charset="0"/>
              </a:rPr>
              <a:t>2010</a:t>
            </a:r>
            <a:endParaRPr lang="es-ES" sz="1400">
              <a:solidFill>
                <a:srgbClr val="0000FF"/>
              </a:solidFill>
              <a:latin typeface="Arial" charset="0"/>
            </a:endParaRPr>
          </a:p>
        </p:txBody>
      </p:sp>
      <p:sp>
        <p:nvSpPr>
          <p:cNvPr id="42006" name="Text Box 36"/>
          <p:cNvSpPr txBox="1">
            <a:spLocks noChangeArrowheads="1"/>
          </p:cNvSpPr>
          <p:nvPr/>
        </p:nvSpPr>
        <p:spPr bwMode="auto">
          <a:xfrm>
            <a:off x="8242300" y="2420938"/>
            <a:ext cx="577850" cy="261937"/>
          </a:xfrm>
          <a:prstGeom prst="rect">
            <a:avLst/>
          </a:prstGeom>
          <a:noFill/>
          <a:ln w="38100" algn="ctr">
            <a:noFill/>
            <a:miter lim="800000"/>
            <a:headEnd/>
            <a:tailEnd/>
          </a:ln>
        </p:spPr>
        <p:txBody>
          <a:bodyPr wrap="none">
            <a:spAutoFit/>
          </a:bodyPr>
          <a:lstStyle/>
          <a:p>
            <a:pPr algn="r" fontAlgn="base">
              <a:lnSpc>
                <a:spcPct val="80000"/>
              </a:lnSpc>
              <a:spcBef>
                <a:spcPct val="0"/>
              </a:spcBef>
            </a:pPr>
            <a:r>
              <a:rPr lang="es-MX" sz="1400">
                <a:solidFill>
                  <a:srgbClr val="0000FF"/>
                </a:solidFill>
                <a:latin typeface="Arial" charset="0"/>
              </a:rPr>
              <a:t>2011</a:t>
            </a:r>
            <a:endParaRPr lang="es-ES" sz="1400">
              <a:solidFill>
                <a:srgbClr val="0000FF"/>
              </a:solidFill>
              <a:latin typeface="Arial" charset="0"/>
            </a:endParaRPr>
          </a:p>
        </p:txBody>
      </p:sp>
      <p:sp>
        <p:nvSpPr>
          <p:cNvPr id="42007" name="Oval 8"/>
          <p:cNvSpPr>
            <a:spLocks noChangeArrowheads="1"/>
          </p:cNvSpPr>
          <p:nvPr/>
        </p:nvSpPr>
        <p:spPr bwMode="auto">
          <a:xfrm>
            <a:off x="4470400" y="2708275"/>
            <a:ext cx="173038" cy="173038"/>
          </a:xfrm>
          <a:prstGeom prst="ellipse">
            <a:avLst/>
          </a:prstGeom>
          <a:solidFill>
            <a:srgbClr val="000080"/>
          </a:solidFill>
          <a:ln w="38100" algn="ctr">
            <a:solidFill>
              <a:schemeClr val="bg1"/>
            </a:solidFill>
            <a:round/>
            <a:headEnd/>
            <a:tailEnd/>
          </a:ln>
        </p:spPr>
        <p:txBody>
          <a:bodyPr wrap="none" anchor="ctr"/>
          <a:lstStyle/>
          <a:p>
            <a:pPr fontAlgn="base">
              <a:spcBef>
                <a:spcPct val="0"/>
              </a:spcBef>
            </a:pPr>
            <a:r>
              <a:rPr lang="es-CO">
                <a:latin typeface="Times New Roman" pitchFamily="18" charset="0"/>
              </a:rPr>
              <a:t>c</a:t>
            </a:r>
          </a:p>
        </p:txBody>
      </p:sp>
      <p:sp>
        <p:nvSpPr>
          <p:cNvPr id="42008" name="Oval 8"/>
          <p:cNvSpPr>
            <a:spLocks noChangeArrowheads="1"/>
          </p:cNvSpPr>
          <p:nvPr/>
        </p:nvSpPr>
        <p:spPr bwMode="auto">
          <a:xfrm>
            <a:off x="5478463" y="2708275"/>
            <a:ext cx="173037" cy="173038"/>
          </a:xfrm>
          <a:prstGeom prst="ellipse">
            <a:avLst/>
          </a:prstGeom>
          <a:solidFill>
            <a:srgbClr val="000080"/>
          </a:solidFill>
          <a:ln w="38100" algn="ctr">
            <a:solidFill>
              <a:schemeClr val="bg1"/>
            </a:solidFill>
            <a:round/>
            <a:headEnd/>
            <a:tailEnd/>
          </a:ln>
        </p:spPr>
        <p:txBody>
          <a:bodyPr wrap="none" anchor="ctr"/>
          <a:lstStyle/>
          <a:p>
            <a:pPr fontAlgn="base">
              <a:spcBef>
                <a:spcPct val="0"/>
              </a:spcBef>
            </a:pPr>
            <a:endParaRPr lang="es-CO">
              <a:latin typeface="Times New Roman" pitchFamily="18" charset="0"/>
            </a:endParaRPr>
          </a:p>
        </p:txBody>
      </p:sp>
      <p:sp>
        <p:nvSpPr>
          <p:cNvPr id="42009" name="Oval 8"/>
          <p:cNvSpPr>
            <a:spLocks noChangeArrowheads="1"/>
          </p:cNvSpPr>
          <p:nvPr/>
        </p:nvSpPr>
        <p:spPr bwMode="auto">
          <a:xfrm>
            <a:off x="6443663" y="2708275"/>
            <a:ext cx="173037" cy="173038"/>
          </a:xfrm>
          <a:prstGeom prst="ellipse">
            <a:avLst/>
          </a:prstGeom>
          <a:solidFill>
            <a:srgbClr val="000080"/>
          </a:solidFill>
          <a:ln w="38100" algn="ctr">
            <a:solidFill>
              <a:schemeClr val="bg1"/>
            </a:solidFill>
            <a:round/>
            <a:headEnd/>
            <a:tailEnd/>
          </a:ln>
        </p:spPr>
        <p:txBody>
          <a:bodyPr wrap="none" anchor="ctr"/>
          <a:lstStyle/>
          <a:p>
            <a:pPr fontAlgn="base">
              <a:spcBef>
                <a:spcPct val="0"/>
              </a:spcBef>
            </a:pPr>
            <a:r>
              <a:rPr lang="es-CO">
                <a:latin typeface="Times New Roman" pitchFamily="18" charset="0"/>
              </a:rPr>
              <a:t>c</a:t>
            </a:r>
          </a:p>
        </p:txBody>
      </p:sp>
      <p:sp>
        <p:nvSpPr>
          <p:cNvPr id="42010" name="Oval 8"/>
          <p:cNvSpPr>
            <a:spLocks noChangeArrowheads="1"/>
          </p:cNvSpPr>
          <p:nvPr/>
        </p:nvSpPr>
        <p:spPr bwMode="auto">
          <a:xfrm>
            <a:off x="7494588" y="2708275"/>
            <a:ext cx="173037" cy="173038"/>
          </a:xfrm>
          <a:prstGeom prst="ellipse">
            <a:avLst/>
          </a:prstGeom>
          <a:solidFill>
            <a:srgbClr val="000080"/>
          </a:solidFill>
          <a:ln w="38100" algn="ctr">
            <a:solidFill>
              <a:schemeClr val="bg1"/>
            </a:solidFill>
            <a:round/>
            <a:headEnd/>
            <a:tailEnd/>
          </a:ln>
        </p:spPr>
        <p:txBody>
          <a:bodyPr wrap="none" anchor="ctr"/>
          <a:lstStyle/>
          <a:p>
            <a:pPr fontAlgn="base">
              <a:spcBef>
                <a:spcPct val="0"/>
              </a:spcBef>
            </a:pPr>
            <a:r>
              <a:rPr lang="es-CO">
                <a:latin typeface="Times New Roman" pitchFamily="18" charset="0"/>
              </a:rPr>
              <a:t>c</a:t>
            </a:r>
          </a:p>
        </p:txBody>
      </p:sp>
      <p:sp>
        <p:nvSpPr>
          <p:cNvPr id="42011" name="AutoShape 3"/>
          <p:cNvSpPr>
            <a:spLocks noChangeArrowheads="1"/>
          </p:cNvSpPr>
          <p:nvPr/>
        </p:nvSpPr>
        <p:spPr bwMode="auto">
          <a:xfrm>
            <a:off x="0" y="2997200"/>
            <a:ext cx="1979613" cy="576263"/>
          </a:xfrm>
          <a:prstGeom prst="homePlate">
            <a:avLst>
              <a:gd name="adj" fmla="val 34671"/>
            </a:avLst>
          </a:prstGeom>
          <a:solidFill>
            <a:schemeClr val="accent2">
              <a:alpha val="70195"/>
            </a:schemeClr>
          </a:solidFill>
          <a:ln w="9525" algn="ctr">
            <a:noFill/>
            <a:miter lim="800000"/>
            <a:headEnd/>
            <a:tailEnd/>
          </a:ln>
        </p:spPr>
        <p:txBody>
          <a:bodyPr wrap="none" anchor="ctr"/>
          <a:lstStyle/>
          <a:p>
            <a:pPr algn="r" fontAlgn="base">
              <a:spcBef>
                <a:spcPct val="0"/>
              </a:spcBef>
            </a:pPr>
            <a:r>
              <a:rPr lang="es-ES" sz="1400" b="1">
                <a:solidFill>
                  <a:schemeClr val="bg1"/>
                </a:solidFill>
                <a:latin typeface="Arial" charset="0"/>
              </a:rPr>
              <a:t>Inicio</a:t>
            </a:r>
          </a:p>
          <a:p>
            <a:pPr algn="r" fontAlgn="base">
              <a:spcBef>
                <a:spcPct val="0"/>
              </a:spcBef>
            </a:pPr>
            <a:r>
              <a:rPr lang="es-ES" sz="1400">
                <a:solidFill>
                  <a:schemeClr val="bg1"/>
                </a:solidFill>
                <a:latin typeface="Arial" charset="0"/>
              </a:rPr>
              <a:t>Información básica</a:t>
            </a:r>
          </a:p>
          <a:p>
            <a:pPr algn="r" fontAlgn="base">
              <a:spcBef>
                <a:spcPct val="0"/>
              </a:spcBef>
            </a:pPr>
            <a:endParaRPr lang="es-ES" sz="1400">
              <a:solidFill>
                <a:schemeClr val="bg1"/>
              </a:solidFill>
              <a:latin typeface="Arial" charset="0"/>
            </a:endParaRPr>
          </a:p>
        </p:txBody>
      </p:sp>
      <p:cxnSp>
        <p:nvCxnSpPr>
          <p:cNvPr id="42012" name="AutoShape 7"/>
          <p:cNvCxnSpPr>
            <a:cxnSpLocks noChangeShapeType="1"/>
          </p:cNvCxnSpPr>
          <p:nvPr/>
        </p:nvCxnSpPr>
        <p:spPr bwMode="auto">
          <a:xfrm rot="5400000">
            <a:off x="5615781" y="3752057"/>
            <a:ext cx="1800225" cy="1588"/>
          </a:xfrm>
          <a:prstGeom prst="bentConnector3">
            <a:avLst>
              <a:gd name="adj1" fmla="val 50000"/>
            </a:avLst>
          </a:prstGeom>
          <a:noFill/>
          <a:ln w="38100">
            <a:solidFill>
              <a:schemeClr val="accent2"/>
            </a:solidFill>
            <a:miter lim="800000"/>
            <a:headEnd/>
            <a:tailEnd/>
          </a:ln>
        </p:spPr>
      </p:cxnSp>
      <p:cxnSp>
        <p:nvCxnSpPr>
          <p:cNvPr id="42013" name="AutoShape 7"/>
          <p:cNvCxnSpPr>
            <a:cxnSpLocks noChangeShapeType="1"/>
          </p:cNvCxnSpPr>
          <p:nvPr/>
        </p:nvCxnSpPr>
        <p:spPr bwMode="auto">
          <a:xfrm>
            <a:off x="3419475" y="2781300"/>
            <a:ext cx="0" cy="460375"/>
          </a:xfrm>
          <a:prstGeom prst="straightConnector1">
            <a:avLst/>
          </a:prstGeom>
          <a:noFill/>
          <a:ln w="38100">
            <a:solidFill>
              <a:srgbClr val="3366FF"/>
            </a:solidFill>
            <a:round/>
            <a:headEnd/>
            <a:tailEnd/>
          </a:ln>
        </p:spPr>
      </p:cxnSp>
      <p:sp>
        <p:nvSpPr>
          <p:cNvPr id="42014" name="AutoShape 3"/>
          <p:cNvSpPr>
            <a:spLocks noChangeArrowheads="1"/>
          </p:cNvSpPr>
          <p:nvPr/>
        </p:nvSpPr>
        <p:spPr bwMode="auto">
          <a:xfrm>
            <a:off x="7524750" y="5661025"/>
            <a:ext cx="1619250" cy="863600"/>
          </a:xfrm>
          <a:prstGeom prst="homePlate">
            <a:avLst>
              <a:gd name="adj" fmla="val 18924"/>
            </a:avLst>
          </a:prstGeom>
          <a:solidFill>
            <a:srgbClr val="FF6600">
              <a:alpha val="70195"/>
            </a:srgbClr>
          </a:solidFill>
          <a:ln w="9525" algn="ctr">
            <a:noFill/>
            <a:miter lim="800000"/>
            <a:headEnd/>
            <a:tailEnd/>
          </a:ln>
        </p:spPr>
        <p:txBody>
          <a:bodyPr wrap="none" anchor="ctr"/>
          <a:lstStyle/>
          <a:p>
            <a:pPr algn="r" fontAlgn="base">
              <a:spcBef>
                <a:spcPct val="0"/>
              </a:spcBef>
            </a:pPr>
            <a:r>
              <a:rPr lang="es-ES_tradnl" b="1"/>
              <a:t>Integración</a:t>
            </a:r>
          </a:p>
          <a:p>
            <a:pPr algn="r" fontAlgn="base">
              <a:spcBef>
                <a:spcPct val="0"/>
              </a:spcBef>
            </a:pPr>
            <a:r>
              <a:rPr lang="es-ES_tradnl" b="1"/>
              <a:t> con el SUIFP</a:t>
            </a:r>
            <a:endParaRPr lang="es-MX" b="1"/>
          </a:p>
        </p:txBody>
      </p:sp>
      <p:cxnSp>
        <p:nvCxnSpPr>
          <p:cNvPr id="42015" name="AutoShape 7"/>
          <p:cNvCxnSpPr>
            <a:cxnSpLocks noChangeShapeType="1"/>
          </p:cNvCxnSpPr>
          <p:nvPr/>
        </p:nvCxnSpPr>
        <p:spPr bwMode="auto">
          <a:xfrm rot="5400000">
            <a:off x="6672262" y="3736976"/>
            <a:ext cx="1800225" cy="0"/>
          </a:xfrm>
          <a:prstGeom prst="straightConnector1">
            <a:avLst/>
          </a:prstGeom>
          <a:noFill/>
          <a:ln w="38100">
            <a:solidFill>
              <a:schemeClr val="accent2"/>
            </a:solidFill>
            <a:round/>
            <a:headEnd/>
            <a:tailEnd/>
          </a:ln>
        </p:spPr>
      </p:cxnSp>
      <p:sp>
        <p:nvSpPr>
          <p:cNvPr id="42016" name="AutoShape 3"/>
          <p:cNvSpPr>
            <a:spLocks noChangeArrowheads="1"/>
          </p:cNvSpPr>
          <p:nvPr/>
        </p:nvSpPr>
        <p:spPr bwMode="auto">
          <a:xfrm>
            <a:off x="6516688" y="4654550"/>
            <a:ext cx="2087562" cy="862013"/>
          </a:xfrm>
          <a:prstGeom prst="homePlate">
            <a:avLst>
              <a:gd name="adj" fmla="val 24442"/>
            </a:avLst>
          </a:prstGeom>
          <a:solidFill>
            <a:schemeClr val="accent2">
              <a:alpha val="70195"/>
            </a:schemeClr>
          </a:solidFill>
          <a:ln w="9525" algn="ctr">
            <a:noFill/>
            <a:miter lim="800000"/>
            <a:headEnd/>
            <a:tailEnd/>
          </a:ln>
        </p:spPr>
        <p:txBody>
          <a:bodyPr wrap="none" anchor="ctr"/>
          <a:lstStyle/>
          <a:p>
            <a:pPr algn="r" fontAlgn="base">
              <a:spcBef>
                <a:spcPct val="0"/>
              </a:spcBef>
            </a:pPr>
            <a:r>
              <a:rPr lang="es-MX" sz="2000" b="1"/>
              <a:t>“Formulario” </a:t>
            </a:r>
          </a:p>
          <a:p>
            <a:pPr algn="r" fontAlgn="base">
              <a:spcBef>
                <a:spcPct val="0"/>
              </a:spcBef>
            </a:pPr>
            <a:r>
              <a:rPr lang="es-MX" sz="2000" b="1"/>
              <a:t>proyectos TIC</a:t>
            </a:r>
          </a:p>
          <a:p>
            <a:pPr algn="r" fontAlgn="base">
              <a:spcBef>
                <a:spcPct val="0"/>
              </a:spcBef>
            </a:pPr>
            <a:r>
              <a:rPr lang="es-ES_tradnl"/>
              <a:t>Buenas prácticas – </a:t>
            </a:r>
          </a:p>
        </p:txBody>
      </p:sp>
      <p:sp>
        <p:nvSpPr>
          <p:cNvPr id="42017" name="AutoShape 50"/>
          <p:cNvSpPr>
            <a:spLocks noChangeArrowheads="1"/>
          </p:cNvSpPr>
          <p:nvPr/>
        </p:nvSpPr>
        <p:spPr bwMode="auto">
          <a:xfrm>
            <a:off x="6043613" y="4652963"/>
            <a:ext cx="431800" cy="863600"/>
          </a:xfrm>
          <a:prstGeom prst="roundRect">
            <a:avLst>
              <a:gd name="adj" fmla="val 16667"/>
            </a:avLst>
          </a:prstGeom>
          <a:solidFill>
            <a:schemeClr val="accent2">
              <a:alpha val="70195"/>
            </a:schemeClr>
          </a:solidFill>
          <a:ln w="9525" algn="ctr">
            <a:noFill/>
            <a:round/>
            <a:headEnd/>
            <a:tailEnd/>
          </a:ln>
        </p:spPr>
        <p:txBody>
          <a:bodyPr wrap="none" anchor="ctr"/>
          <a:lstStyle/>
          <a:p>
            <a:endParaRPr lang="en-US"/>
          </a:p>
        </p:txBody>
      </p:sp>
      <p:sp>
        <p:nvSpPr>
          <p:cNvPr id="42018" name="AutoShape 51"/>
          <p:cNvSpPr>
            <a:spLocks noChangeArrowheads="1"/>
          </p:cNvSpPr>
          <p:nvPr/>
        </p:nvSpPr>
        <p:spPr bwMode="auto">
          <a:xfrm>
            <a:off x="7283450" y="5661025"/>
            <a:ext cx="215900" cy="863600"/>
          </a:xfrm>
          <a:prstGeom prst="roundRect">
            <a:avLst>
              <a:gd name="adj" fmla="val 16667"/>
            </a:avLst>
          </a:prstGeom>
          <a:solidFill>
            <a:srgbClr val="FF6600">
              <a:alpha val="70195"/>
            </a:srgbClr>
          </a:solidFill>
          <a:ln w="9525" algn="ctr">
            <a:no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3 CuadroTexto"/>
          <p:cNvSpPr txBox="1">
            <a:spLocks noChangeArrowheads="1"/>
          </p:cNvSpPr>
          <p:nvPr/>
        </p:nvSpPr>
        <p:spPr bwMode="auto">
          <a:xfrm>
            <a:off x="468313" y="1773238"/>
            <a:ext cx="8280400" cy="5400675"/>
          </a:xfrm>
          <a:prstGeom prst="rect">
            <a:avLst/>
          </a:prstGeom>
          <a:noFill/>
          <a:ln w="9525">
            <a:noFill/>
            <a:miter lim="800000"/>
            <a:headEnd/>
            <a:tailEnd/>
          </a:ln>
        </p:spPr>
        <p:txBody>
          <a:bodyPr>
            <a:spAutoFit/>
          </a:bodyPr>
          <a:lstStyle/>
          <a:p>
            <a:pPr algn="l"/>
            <a:r>
              <a:rPr lang="es-CO" b="1">
                <a:latin typeface="Arial" charset="0"/>
              </a:rPr>
              <a:t>2004</a:t>
            </a:r>
            <a:endParaRPr lang="es-CO" sz="2000" b="1">
              <a:latin typeface="Arial" charset="0"/>
            </a:endParaRPr>
          </a:p>
          <a:p>
            <a:pPr marL="914400" lvl="1" indent="-457200" algn="just" eaLnBrk="0" hangingPunct="0">
              <a:spcBef>
                <a:spcPct val="20000"/>
              </a:spcBef>
              <a:buFont typeface="Wingdings" pitchFamily="2" charset="2"/>
              <a:buChar char="Ø"/>
            </a:pPr>
            <a:r>
              <a:rPr lang="es-CO" sz="1600">
                <a:latin typeface="Arial" charset="0"/>
              </a:rPr>
              <a:t>001. Sistema de Información de TIC del sector público Colombiano. </a:t>
            </a:r>
          </a:p>
          <a:p>
            <a:pPr marL="914400" lvl="1" indent="-457200" algn="just" eaLnBrk="0" hangingPunct="0">
              <a:spcBef>
                <a:spcPct val="20000"/>
              </a:spcBef>
              <a:buFont typeface="Wingdings" pitchFamily="2" charset="2"/>
              <a:buChar char="Ø"/>
            </a:pPr>
            <a:r>
              <a:rPr lang="es-CO" sz="1600">
                <a:latin typeface="Arial" charset="0"/>
              </a:rPr>
              <a:t>001B. Presentación y evaluación de proyectos de TIC.</a:t>
            </a:r>
          </a:p>
          <a:p>
            <a:pPr marL="914400" lvl="1" indent="-457200" algn="just" eaLnBrk="0" hangingPunct="0">
              <a:spcBef>
                <a:spcPct val="20000"/>
              </a:spcBef>
              <a:buFont typeface="Wingdings" pitchFamily="2" charset="2"/>
              <a:buChar char="Ø"/>
            </a:pPr>
            <a:r>
              <a:rPr lang="es-CO" sz="1600">
                <a:latin typeface="Arial" charset="0"/>
              </a:rPr>
              <a:t>002. Estándares para la contratación de Sistemas de Gestión Financiera y Administrativa. </a:t>
            </a:r>
          </a:p>
          <a:p>
            <a:pPr marL="914400" lvl="1" indent="-457200" algn="just" eaLnBrk="0" hangingPunct="0">
              <a:spcBef>
                <a:spcPct val="20000"/>
              </a:spcBef>
              <a:buFont typeface="Wingdings" pitchFamily="2" charset="2"/>
              <a:buChar char="Ø"/>
            </a:pPr>
            <a:r>
              <a:rPr lang="es-CO" sz="1600">
                <a:latin typeface="Arial" charset="0"/>
              </a:rPr>
              <a:t>003. Modificaciones a los proyectos aprobados por el Comité Técnico </a:t>
            </a:r>
          </a:p>
          <a:p>
            <a:pPr marL="914400" lvl="1" indent="-457200" algn="just" eaLnBrk="0" hangingPunct="0">
              <a:spcBef>
                <a:spcPct val="20000"/>
              </a:spcBef>
              <a:buFont typeface="Wingdings" pitchFamily="2" charset="2"/>
              <a:buChar char="Ø"/>
            </a:pPr>
            <a:r>
              <a:rPr lang="es-CO" sz="1600">
                <a:latin typeface="Arial" charset="0"/>
              </a:rPr>
              <a:t>004. Estándares de seguridad e interoperabilidad para la contratación y/o desarrollo de sistemas de información. </a:t>
            </a:r>
          </a:p>
          <a:p>
            <a:pPr algn="l"/>
            <a:r>
              <a:rPr lang="es-CO" b="1">
                <a:latin typeface="Arial" charset="0"/>
              </a:rPr>
              <a:t>2009</a:t>
            </a:r>
          </a:p>
          <a:p>
            <a:pPr marL="914400" lvl="1" indent="-457200" algn="just" eaLnBrk="0" hangingPunct="0">
              <a:spcBef>
                <a:spcPct val="20000"/>
              </a:spcBef>
              <a:buFont typeface="Wingdings" pitchFamily="2" charset="2"/>
              <a:buChar char="Ø"/>
            </a:pPr>
            <a:r>
              <a:rPr lang="es-CO" sz="1600">
                <a:latin typeface="Arial" charset="0"/>
              </a:rPr>
              <a:t>001. Sistemas de Información Geográficos. </a:t>
            </a:r>
          </a:p>
          <a:p>
            <a:pPr algn="l"/>
            <a:r>
              <a:rPr lang="es-CO" b="1">
                <a:latin typeface="Arial" charset="0"/>
              </a:rPr>
              <a:t>2010</a:t>
            </a:r>
          </a:p>
          <a:p>
            <a:pPr marL="914400" lvl="1" indent="-457200" algn="just" eaLnBrk="0" hangingPunct="0">
              <a:spcBef>
                <a:spcPct val="20000"/>
              </a:spcBef>
              <a:buFont typeface="Wingdings" pitchFamily="2" charset="2"/>
              <a:buChar char="Ø"/>
            </a:pPr>
            <a:r>
              <a:rPr lang="es-CO" sz="1600">
                <a:latin typeface="Arial" charset="0"/>
              </a:rPr>
              <a:t>001. Donaciones.</a:t>
            </a:r>
          </a:p>
          <a:p>
            <a:pPr marL="914400" lvl="1" indent="-457200" algn="just" eaLnBrk="0" hangingPunct="0">
              <a:spcBef>
                <a:spcPct val="20000"/>
              </a:spcBef>
              <a:buFont typeface="Wingdings" pitchFamily="2" charset="2"/>
              <a:buChar char="Ø"/>
            </a:pPr>
            <a:r>
              <a:rPr lang="es-CO" sz="1600">
                <a:latin typeface="Arial" charset="0"/>
              </a:rPr>
              <a:t>002. Decisiones sobre el sistema de gestión documental ORFEO.</a:t>
            </a:r>
          </a:p>
          <a:p>
            <a:pPr marL="914400" lvl="1" indent="-457200" algn="just" eaLnBrk="0" hangingPunct="0">
              <a:spcBef>
                <a:spcPct val="20000"/>
              </a:spcBef>
              <a:buFont typeface="Wingdings" pitchFamily="2" charset="2"/>
              <a:buChar char="Ø"/>
            </a:pPr>
            <a:r>
              <a:rPr lang="es-CO" sz="1600">
                <a:latin typeface="Arial" charset="0"/>
              </a:rPr>
              <a:t>003. Estándares sobre nomenclaturas, clasificaciones y tablas correlativas para interoperabilidad. </a:t>
            </a:r>
          </a:p>
          <a:p>
            <a:pPr marL="914400" lvl="1" indent="-457200" algn="just" eaLnBrk="0" hangingPunct="0">
              <a:spcBef>
                <a:spcPct val="20000"/>
              </a:spcBef>
              <a:buFont typeface="Wingdings" pitchFamily="2" charset="2"/>
              <a:buChar char="Ø"/>
            </a:pPr>
            <a:r>
              <a:rPr lang="es-CO" sz="1600">
                <a:latin typeface="Arial" charset="0"/>
              </a:rPr>
              <a:t>004. Estándares mínimos en procesos de administración de archivos y gestión de documentos electrónicos. </a:t>
            </a:r>
          </a:p>
          <a:p>
            <a:pPr marL="914400" lvl="1" indent="-457200" algn="just" eaLnBrk="0" hangingPunct="0">
              <a:spcBef>
                <a:spcPct val="20000"/>
              </a:spcBef>
              <a:buFont typeface="Wingdings" pitchFamily="2" charset="2"/>
              <a:buChar char="Ø"/>
            </a:pPr>
            <a:endParaRPr lang="es-CO" sz="1600">
              <a:latin typeface="Trebuchet MS" pitchFamily="34" charset="0"/>
            </a:endParaRPr>
          </a:p>
        </p:txBody>
      </p:sp>
      <p:sp>
        <p:nvSpPr>
          <p:cNvPr id="43011" name="Line 3"/>
          <p:cNvSpPr>
            <a:spLocks noChangeShapeType="1"/>
          </p:cNvSpPr>
          <p:nvPr/>
        </p:nvSpPr>
        <p:spPr bwMode="auto">
          <a:xfrm>
            <a:off x="971550" y="1701800"/>
            <a:ext cx="7343775" cy="7938"/>
          </a:xfrm>
          <a:prstGeom prst="line">
            <a:avLst/>
          </a:prstGeom>
          <a:noFill/>
          <a:ln w="38100">
            <a:solidFill>
              <a:srgbClr val="969696"/>
            </a:solidFill>
            <a:round/>
            <a:headEnd/>
            <a:tailEnd/>
          </a:ln>
        </p:spPr>
        <p:txBody>
          <a:bodyPr/>
          <a:lstStyle/>
          <a:p>
            <a:endParaRPr lang="en-US"/>
          </a:p>
        </p:txBody>
      </p:sp>
      <p:sp>
        <p:nvSpPr>
          <p:cNvPr id="43012" name="Text Box 7"/>
          <p:cNvSpPr txBox="1">
            <a:spLocks noChangeArrowheads="1"/>
          </p:cNvSpPr>
          <p:nvPr/>
        </p:nvSpPr>
        <p:spPr bwMode="auto">
          <a:xfrm>
            <a:off x="-612775" y="1125538"/>
            <a:ext cx="9324975" cy="519112"/>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rPr>
              <a:t>Lineamientos – </a:t>
            </a:r>
            <a:r>
              <a:rPr lang="es-ES" sz="2800" b="1">
                <a:solidFill>
                  <a:srgbClr val="336699"/>
                </a:solidFill>
              </a:rPr>
              <a:t>Circulares Coinfo y buenas prácticas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2 Marcador de contenido"/>
          <p:cNvSpPr txBox="1">
            <a:spLocks/>
          </p:cNvSpPr>
          <p:nvPr/>
        </p:nvSpPr>
        <p:spPr bwMode="auto">
          <a:xfrm>
            <a:off x="468313" y="1844675"/>
            <a:ext cx="8351837" cy="4457700"/>
          </a:xfrm>
          <a:prstGeom prst="rect">
            <a:avLst/>
          </a:prstGeom>
          <a:noFill/>
          <a:ln w="9525">
            <a:noFill/>
            <a:miter lim="800000"/>
            <a:headEnd/>
            <a:tailEnd/>
          </a:ln>
        </p:spPr>
        <p:txBody>
          <a:bodyPr/>
          <a:lstStyle/>
          <a:p>
            <a:pPr marL="457200" indent="-457200" algn="l" eaLnBrk="0" hangingPunct="0">
              <a:spcBef>
                <a:spcPct val="20000"/>
              </a:spcBef>
              <a:buFontTx/>
              <a:buAutoNum type="arabicPeriod"/>
            </a:pPr>
            <a:r>
              <a:rPr lang="es-ES" sz="2400" b="1"/>
              <a:t>Clasificador de política transversal TIC</a:t>
            </a:r>
          </a:p>
          <a:p>
            <a:pPr marL="457200" indent="-457200" algn="l" eaLnBrk="0" hangingPunct="0">
              <a:spcBef>
                <a:spcPct val="20000"/>
              </a:spcBef>
              <a:buFont typeface="Arial" charset="0"/>
              <a:buNone/>
            </a:pPr>
            <a:r>
              <a:rPr lang="es-ES" sz="2000" b="1"/>
              <a:t>Objetivo</a:t>
            </a:r>
          </a:p>
          <a:p>
            <a:pPr marL="636588" lvl="1" algn="just" eaLnBrk="0" hangingPunct="0">
              <a:spcBef>
                <a:spcPct val="20000"/>
              </a:spcBef>
              <a:buFont typeface="Wingdings" pitchFamily="2" charset="2"/>
              <a:buChar char="Ø"/>
            </a:pPr>
            <a:r>
              <a:rPr lang="es-ES" sz="2000"/>
              <a:t>Identificar proyectos con actividades TIC y asociar el gasto (focalizar)</a:t>
            </a:r>
          </a:p>
          <a:p>
            <a:pPr marL="636588" lvl="1" algn="just" eaLnBrk="0" hangingPunct="0">
              <a:spcBef>
                <a:spcPct val="20000"/>
              </a:spcBef>
              <a:buFont typeface="Wingdings" pitchFamily="2" charset="2"/>
              <a:buChar char="Ø"/>
            </a:pPr>
            <a:r>
              <a:rPr lang="es-ES" sz="2000"/>
              <a:t>Clasificar el gasto en hardware, software o servicios </a:t>
            </a:r>
          </a:p>
          <a:p>
            <a:pPr marL="636588" lvl="1" algn="just" eaLnBrk="0" hangingPunct="0">
              <a:spcBef>
                <a:spcPct val="20000"/>
              </a:spcBef>
              <a:buFont typeface="Wingdings" pitchFamily="2" charset="2"/>
              <a:buChar char="Ø"/>
            </a:pPr>
            <a:r>
              <a:rPr lang="es-ES" sz="2000"/>
              <a:t>Permitir la coordinación, generar economías de escala y facilitar la formulación de políticas y el seguimiento y evaluación.</a:t>
            </a:r>
          </a:p>
          <a:p>
            <a:pPr marL="636588" lvl="1" algn="just" eaLnBrk="0" hangingPunct="0">
              <a:spcBef>
                <a:spcPct val="20000"/>
              </a:spcBef>
              <a:buFont typeface="Wingdings" pitchFamily="2" charset="2"/>
              <a:buChar char="Ø"/>
            </a:pPr>
            <a:endParaRPr lang="es-ES" sz="2000"/>
          </a:p>
          <a:p>
            <a:pPr marL="457200" indent="-457200" algn="just" eaLnBrk="0" hangingPunct="0">
              <a:spcBef>
                <a:spcPct val="20000"/>
              </a:spcBef>
              <a:buFont typeface="Wingdings" pitchFamily="2" charset="2"/>
              <a:buNone/>
            </a:pPr>
            <a:r>
              <a:rPr lang="es-ES" sz="2000" b="1"/>
              <a:t>Definición de TIC y del proceso para la clasificación</a:t>
            </a:r>
          </a:p>
          <a:p>
            <a:pPr marL="457200" indent="-457200" algn="just" eaLnBrk="0" hangingPunct="0">
              <a:spcBef>
                <a:spcPct val="20000"/>
              </a:spcBef>
              <a:buFont typeface="Wingdings" pitchFamily="2" charset="2"/>
              <a:buChar char="Ø"/>
            </a:pPr>
            <a:r>
              <a:rPr lang="es-ES" sz="2000" b="1"/>
              <a:t>Definición:</a:t>
            </a:r>
            <a:r>
              <a:rPr lang="es-ES" sz="2000"/>
              <a:t> Conjunto de recursos, herramientas, equipos, programas informáticos, aplicaciones, redes y medios que permitan la compilación, procesamiento, almacenamiento, transmisión de información como: voz, datos texto, video e imágenes.</a:t>
            </a:r>
          </a:p>
          <a:p>
            <a:pPr marL="457200" indent="-457200" algn="just" eaLnBrk="0" hangingPunct="0">
              <a:spcBef>
                <a:spcPct val="20000"/>
              </a:spcBef>
              <a:buFont typeface="Wingdings" pitchFamily="2" charset="2"/>
              <a:buChar char="Ø"/>
            </a:pPr>
            <a:r>
              <a:rPr lang="es-ES" sz="2000" b="1"/>
              <a:t>Instructivo para el uso del clasificador TIC publicado en el SUIFP</a:t>
            </a:r>
          </a:p>
          <a:p>
            <a:pPr marL="636588" lvl="1" algn="just" eaLnBrk="0" hangingPunct="0">
              <a:spcBef>
                <a:spcPct val="20000"/>
              </a:spcBef>
              <a:buFont typeface="Wingdings" pitchFamily="2" charset="2"/>
              <a:buChar char="Ø"/>
            </a:pPr>
            <a:endParaRPr lang="es-ES" sz="2000" b="1"/>
          </a:p>
        </p:txBody>
      </p:sp>
      <p:sp>
        <p:nvSpPr>
          <p:cNvPr id="44035" name="Line 3"/>
          <p:cNvSpPr>
            <a:spLocks noChangeShapeType="1"/>
          </p:cNvSpPr>
          <p:nvPr/>
        </p:nvSpPr>
        <p:spPr bwMode="auto">
          <a:xfrm>
            <a:off x="971550" y="1701800"/>
            <a:ext cx="7343775" cy="7938"/>
          </a:xfrm>
          <a:prstGeom prst="line">
            <a:avLst/>
          </a:prstGeom>
          <a:noFill/>
          <a:ln w="38100">
            <a:solidFill>
              <a:srgbClr val="969696"/>
            </a:solidFill>
            <a:round/>
            <a:headEnd/>
            <a:tailEnd/>
          </a:ln>
        </p:spPr>
        <p:txBody>
          <a:bodyPr/>
          <a:lstStyle/>
          <a:p>
            <a:endParaRPr lang="en-US"/>
          </a:p>
        </p:txBody>
      </p:sp>
      <p:sp>
        <p:nvSpPr>
          <p:cNvPr id="44036" name="Text Box 7"/>
          <p:cNvSpPr txBox="1">
            <a:spLocks noChangeArrowheads="1"/>
          </p:cNvSpPr>
          <p:nvPr/>
        </p:nvSpPr>
        <p:spPr bwMode="auto">
          <a:xfrm>
            <a:off x="1042988" y="1125538"/>
            <a:ext cx="7415212" cy="519112"/>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rPr>
              <a:t>Integración con el SUIFP</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2 Marcador de contenido"/>
          <p:cNvSpPr txBox="1">
            <a:spLocks/>
          </p:cNvSpPr>
          <p:nvPr/>
        </p:nvSpPr>
        <p:spPr bwMode="auto">
          <a:xfrm>
            <a:off x="4427538" y="1916113"/>
            <a:ext cx="4465637" cy="4457700"/>
          </a:xfrm>
          <a:prstGeom prst="rect">
            <a:avLst/>
          </a:prstGeom>
          <a:noFill/>
          <a:ln w="9525">
            <a:noFill/>
            <a:miter lim="800000"/>
            <a:headEnd/>
            <a:tailEnd/>
          </a:ln>
        </p:spPr>
        <p:txBody>
          <a:bodyPr/>
          <a:lstStyle/>
          <a:p>
            <a:pPr marL="457200" indent="-457200" algn="l" eaLnBrk="0" hangingPunct="0">
              <a:spcBef>
                <a:spcPct val="20000"/>
              </a:spcBef>
              <a:buFontTx/>
              <a:buAutoNum type="arabicPeriod"/>
            </a:pPr>
            <a:r>
              <a:rPr lang="es-ES" sz="2000">
                <a:latin typeface="Arial" charset="0"/>
              </a:rPr>
              <a:t>Identificación de proyectos con actividades TIC ha mejorado.</a:t>
            </a:r>
          </a:p>
          <a:p>
            <a:pPr marL="457200" indent="-457200" algn="l" eaLnBrk="0" hangingPunct="0">
              <a:spcBef>
                <a:spcPct val="20000"/>
              </a:spcBef>
              <a:buFontTx/>
              <a:buAutoNum type="arabicPeriod"/>
            </a:pPr>
            <a:endParaRPr lang="es-ES" sz="2000">
              <a:latin typeface="Arial" charset="0"/>
            </a:endParaRPr>
          </a:p>
          <a:p>
            <a:pPr marL="457200" indent="-457200" algn="l" eaLnBrk="0" hangingPunct="0">
              <a:spcBef>
                <a:spcPct val="20000"/>
              </a:spcBef>
              <a:buFontTx/>
              <a:buAutoNum type="arabicPeriod"/>
            </a:pPr>
            <a:r>
              <a:rPr lang="es-ES" sz="2000">
                <a:latin typeface="Arial" charset="0"/>
              </a:rPr>
              <a:t>Problemas con calidad de información</a:t>
            </a:r>
          </a:p>
          <a:p>
            <a:pPr marL="914400" lvl="1" indent="-457200" algn="l" eaLnBrk="0" hangingPunct="0">
              <a:spcBef>
                <a:spcPct val="20000"/>
              </a:spcBef>
              <a:buFontTx/>
              <a:buChar char="•"/>
            </a:pPr>
            <a:r>
              <a:rPr lang="es-ES" sz="2000">
                <a:latin typeface="Arial" charset="0"/>
              </a:rPr>
              <a:t>Solo está asociado el 50% de los recursos identificados.</a:t>
            </a:r>
          </a:p>
          <a:p>
            <a:pPr marL="914400" lvl="1" indent="-457200" algn="l" eaLnBrk="0" hangingPunct="0">
              <a:spcBef>
                <a:spcPct val="20000"/>
              </a:spcBef>
              <a:buFontTx/>
              <a:buChar char="•"/>
            </a:pPr>
            <a:r>
              <a:rPr lang="es-ES" sz="2000">
                <a:latin typeface="Arial" charset="0"/>
              </a:rPr>
              <a:t>Se deben utilizar otras fuentes para identificar el gasto (proyectos presentados al Subcomité, planes de TIC, otros.) </a:t>
            </a:r>
            <a:endParaRPr lang="es-ES" b="1">
              <a:latin typeface="Arial" charset="0"/>
            </a:endParaRPr>
          </a:p>
        </p:txBody>
      </p:sp>
      <p:sp>
        <p:nvSpPr>
          <p:cNvPr id="45059" name="Line 3"/>
          <p:cNvSpPr>
            <a:spLocks noChangeShapeType="1"/>
          </p:cNvSpPr>
          <p:nvPr/>
        </p:nvSpPr>
        <p:spPr bwMode="auto">
          <a:xfrm>
            <a:off x="971550" y="1701800"/>
            <a:ext cx="7343775" cy="7938"/>
          </a:xfrm>
          <a:prstGeom prst="line">
            <a:avLst/>
          </a:prstGeom>
          <a:noFill/>
          <a:ln w="38100">
            <a:solidFill>
              <a:srgbClr val="969696"/>
            </a:solidFill>
            <a:round/>
            <a:headEnd/>
            <a:tailEnd/>
          </a:ln>
        </p:spPr>
        <p:txBody>
          <a:bodyPr/>
          <a:lstStyle/>
          <a:p>
            <a:endParaRPr lang="en-US"/>
          </a:p>
        </p:txBody>
      </p:sp>
      <p:sp>
        <p:nvSpPr>
          <p:cNvPr id="45060" name="Text Box 7"/>
          <p:cNvSpPr txBox="1">
            <a:spLocks noChangeArrowheads="1"/>
          </p:cNvSpPr>
          <p:nvPr/>
        </p:nvSpPr>
        <p:spPr bwMode="auto">
          <a:xfrm>
            <a:off x="1042988" y="1125538"/>
            <a:ext cx="7415212" cy="519112"/>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rPr>
              <a:t>Integración con el SUIFP – Resultados clasificador</a:t>
            </a:r>
          </a:p>
        </p:txBody>
      </p:sp>
      <p:pic>
        <p:nvPicPr>
          <p:cNvPr id="45061" name="Picture 3"/>
          <p:cNvPicPr>
            <a:picLocks noChangeAspect="1" noChangeArrowheads="1"/>
          </p:cNvPicPr>
          <p:nvPr/>
        </p:nvPicPr>
        <p:blipFill>
          <a:blip r:embed="rId2" cstate="print"/>
          <a:srcRect/>
          <a:stretch>
            <a:fillRect/>
          </a:stretch>
        </p:blipFill>
        <p:spPr bwMode="auto">
          <a:xfrm>
            <a:off x="395288" y="2420938"/>
            <a:ext cx="3671887" cy="4176712"/>
          </a:xfrm>
          <a:prstGeom prst="rect">
            <a:avLst/>
          </a:prstGeom>
          <a:noFill/>
          <a:ln w="9525">
            <a:noFill/>
            <a:miter lim="800000"/>
            <a:headEnd/>
            <a:tailEnd/>
          </a:ln>
        </p:spPr>
      </p:pic>
      <p:sp>
        <p:nvSpPr>
          <p:cNvPr id="45062" name="Text Box 4"/>
          <p:cNvSpPr txBox="1">
            <a:spLocks noChangeArrowheads="1"/>
          </p:cNvSpPr>
          <p:nvPr/>
        </p:nvSpPr>
        <p:spPr bwMode="auto">
          <a:xfrm>
            <a:off x="395288" y="1812925"/>
            <a:ext cx="3600450" cy="623888"/>
          </a:xfrm>
          <a:prstGeom prst="rect">
            <a:avLst/>
          </a:prstGeom>
          <a:noFill/>
          <a:ln w="9525">
            <a:noFill/>
            <a:miter lim="800000"/>
            <a:headEnd/>
            <a:tailEnd/>
          </a:ln>
        </p:spPr>
        <p:txBody>
          <a:bodyPr>
            <a:spAutoFit/>
          </a:bodyPr>
          <a:lstStyle/>
          <a:p>
            <a:r>
              <a:rPr lang="es-CO" sz="1400" b="1">
                <a:latin typeface="Trebuchet MS" pitchFamily="34" charset="0"/>
              </a:rPr>
              <a:t>PROYECTOS CLASIFICADOS TIC </a:t>
            </a:r>
          </a:p>
          <a:p>
            <a:r>
              <a:rPr lang="es-CO" sz="1400" b="1">
                <a:latin typeface="Trebuchet MS" pitchFamily="34" charset="0"/>
              </a:rPr>
              <a:t>2009-2010</a:t>
            </a:r>
          </a:p>
        </p:txBody>
      </p:sp>
      <p:sp>
        <p:nvSpPr>
          <p:cNvPr id="6" name="5 CuadroTexto"/>
          <p:cNvSpPr txBox="1"/>
          <p:nvPr/>
        </p:nvSpPr>
        <p:spPr>
          <a:xfrm>
            <a:off x="250825" y="6553200"/>
            <a:ext cx="3095625" cy="260350"/>
          </a:xfrm>
          <a:prstGeom prst="rect">
            <a:avLst/>
          </a:prstGeom>
          <a:noFill/>
        </p:spPr>
        <p:txBody>
          <a:bodyPr>
            <a:spAutoFit/>
          </a:bodyPr>
          <a:lstStyle/>
          <a:p>
            <a:pPr>
              <a:defRPr/>
            </a:pPr>
            <a:r>
              <a:rPr lang="es-CO" sz="1100" dirty="0">
                <a:latin typeface="+mn-lt"/>
              </a:rPr>
              <a:t>Fuente: Subcomité de Inversiones y SUIFP .</a:t>
            </a:r>
            <a:endParaRPr lang="es-ES" sz="1100" dirty="0">
              <a:latin typeface="+mn-lt"/>
            </a:endParaRPr>
          </a:p>
        </p:txBody>
      </p:sp>
      <p:sp>
        <p:nvSpPr>
          <p:cNvPr id="124937" name="Text Box 14"/>
          <p:cNvSpPr txBox="1">
            <a:spLocks noChangeArrowheads="1"/>
          </p:cNvSpPr>
          <p:nvPr/>
        </p:nvSpPr>
        <p:spPr bwMode="auto">
          <a:xfrm>
            <a:off x="5214938" y="5910263"/>
            <a:ext cx="2957512" cy="831850"/>
          </a:xfrm>
          <a:prstGeom prst="rect">
            <a:avLst/>
          </a:prstGeom>
          <a:noFill/>
          <a:ln w="9525">
            <a:solidFill>
              <a:srgbClr val="FF0000"/>
            </a:solidFill>
            <a:miter lim="800000"/>
            <a:headEnd/>
            <a:tailEnd/>
          </a:ln>
        </p:spPr>
        <p:txBody>
          <a:bodyPr>
            <a:spAutoFit/>
          </a:bodyPr>
          <a:lstStyle/>
          <a:p>
            <a:pPr fontAlgn="base">
              <a:spcBef>
                <a:spcPct val="0"/>
              </a:spcBef>
            </a:pPr>
            <a:r>
              <a:rPr lang="es-CO" sz="2400" b="1">
                <a:solidFill>
                  <a:srgbClr val="CC3300"/>
                </a:solidFill>
              </a:rPr>
              <a:t>Reto: Identificar 100% recursos TIC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2 Marcador de contenido"/>
          <p:cNvSpPr txBox="1">
            <a:spLocks/>
          </p:cNvSpPr>
          <p:nvPr/>
        </p:nvSpPr>
        <p:spPr bwMode="auto">
          <a:xfrm>
            <a:off x="5218113" y="2139950"/>
            <a:ext cx="3817937" cy="4457700"/>
          </a:xfrm>
          <a:prstGeom prst="rect">
            <a:avLst/>
          </a:prstGeom>
          <a:noFill/>
          <a:ln w="9525">
            <a:noFill/>
            <a:miter lim="800000"/>
            <a:headEnd/>
            <a:tailEnd/>
          </a:ln>
        </p:spPr>
        <p:txBody>
          <a:bodyPr/>
          <a:lstStyle/>
          <a:p>
            <a:pPr marL="457200" indent="-457200" algn="l" eaLnBrk="0" hangingPunct="0">
              <a:spcBef>
                <a:spcPct val="20000"/>
              </a:spcBef>
              <a:buFontTx/>
              <a:buAutoNum type="arabicPeriod"/>
            </a:pPr>
            <a:r>
              <a:rPr lang="es-ES" sz="2000">
                <a:latin typeface="Arial" charset="0"/>
              </a:rPr>
              <a:t>Las actividades TIC y ACTI no son excluyentes.</a:t>
            </a:r>
          </a:p>
          <a:p>
            <a:pPr marL="457200" indent="-457200" algn="l" eaLnBrk="0" hangingPunct="0">
              <a:spcBef>
                <a:spcPct val="20000"/>
              </a:spcBef>
              <a:buFontTx/>
              <a:buAutoNum type="arabicPeriod"/>
            </a:pPr>
            <a:r>
              <a:rPr lang="es-ES" sz="2000">
                <a:latin typeface="Arial" charset="0"/>
              </a:rPr>
              <a:t>Proyectos pueden estar clasificados en las dos categorías</a:t>
            </a:r>
          </a:p>
          <a:p>
            <a:pPr marL="457200" indent="-457200" algn="l" eaLnBrk="0" hangingPunct="0">
              <a:spcBef>
                <a:spcPct val="20000"/>
              </a:spcBef>
              <a:buFontTx/>
              <a:buAutoNum type="arabicPeriod"/>
            </a:pPr>
            <a:r>
              <a:rPr lang="es-ES" sz="2000">
                <a:latin typeface="Arial" charset="0"/>
              </a:rPr>
              <a:t>Trabajo de articulación con Colciencias</a:t>
            </a:r>
          </a:p>
        </p:txBody>
      </p:sp>
      <p:sp>
        <p:nvSpPr>
          <p:cNvPr id="46083" name="Line 3"/>
          <p:cNvSpPr>
            <a:spLocks noChangeShapeType="1"/>
          </p:cNvSpPr>
          <p:nvPr/>
        </p:nvSpPr>
        <p:spPr bwMode="auto">
          <a:xfrm>
            <a:off x="971550" y="1701800"/>
            <a:ext cx="7343775" cy="7938"/>
          </a:xfrm>
          <a:prstGeom prst="line">
            <a:avLst/>
          </a:prstGeom>
          <a:noFill/>
          <a:ln w="38100">
            <a:solidFill>
              <a:srgbClr val="969696"/>
            </a:solidFill>
            <a:round/>
            <a:headEnd/>
            <a:tailEnd/>
          </a:ln>
        </p:spPr>
        <p:txBody>
          <a:bodyPr/>
          <a:lstStyle/>
          <a:p>
            <a:endParaRPr lang="en-US"/>
          </a:p>
        </p:txBody>
      </p:sp>
      <p:sp>
        <p:nvSpPr>
          <p:cNvPr id="46084" name="Text Box 7"/>
          <p:cNvSpPr txBox="1">
            <a:spLocks noChangeArrowheads="1"/>
          </p:cNvSpPr>
          <p:nvPr/>
        </p:nvSpPr>
        <p:spPr bwMode="auto">
          <a:xfrm>
            <a:off x="684213" y="1125538"/>
            <a:ext cx="7773987" cy="519112"/>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rPr>
              <a:t>Integración con el SUIFP – Articulación con otras políticas</a:t>
            </a:r>
          </a:p>
        </p:txBody>
      </p:sp>
      <p:sp>
        <p:nvSpPr>
          <p:cNvPr id="46085" name="Text Box 4"/>
          <p:cNvSpPr txBox="1">
            <a:spLocks noChangeArrowheads="1"/>
          </p:cNvSpPr>
          <p:nvPr/>
        </p:nvSpPr>
        <p:spPr bwMode="auto">
          <a:xfrm>
            <a:off x="395288" y="2060575"/>
            <a:ext cx="3600450" cy="581025"/>
          </a:xfrm>
          <a:prstGeom prst="rect">
            <a:avLst/>
          </a:prstGeom>
          <a:noFill/>
          <a:ln w="9525">
            <a:noFill/>
            <a:miter lim="800000"/>
            <a:headEnd/>
            <a:tailEnd/>
          </a:ln>
        </p:spPr>
        <p:txBody>
          <a:bodyPr>
            <a:spAutoFit/>
          </a:bodyPr>
          <a:lstStyle/>
          <a:p>
            <a:r>
              <a:rPr lang="es-CO" sz="1600" b="1">
                <a:latin typeface="Trebuchet MS" pitchFamily="34" charset="0"/>
              </a:rPr>
              <a:t>Actividades Científicas, Tecnológicas y de Innovación - ACT</a:t>
            </a:r>
          </a:p>
        </p:txBody>
      </p:sp>
      <p:sp>
        <p:nvSpPr>
          <p:cNvPr id="46086" name="5 CuadroTexto"/>
          <p:cNvSpPr txBox="1">
            <a:spLocks noChangeArrowheads="1"/>
          </p:cNvSpPr>
          <p:nvPr/>
        </p:nvSpPr>
        <p:spPr bwMode="auto">
          <a:xfrm>
            <a:off x="395288" y="6092825"/>
            <a:ext cx="3095625" cy="260350"/>
          </a:xfrm>
          <a:prstGeom prst="rect">
            <a:avLst/>
          </a:prstGeom>
          <a:noFill/>
          <a:ln w="9525">
            <a:noFill/>
            <a:miter lim="800000"/>
            <a:headEnd/>
            <a:tailEnd/>
          </a:ln>
        </p:spPr>
        <p:txBody>
          <a:bodyPr>
            <a:spAutoFit/>
          </a:bodyPr>
          <a:lstStyle/>
          <a:p>
            <a:r>
              <a:rPr lang="es-CO" sz="1100">
                <a:latin typeface="Arial" charset="0"/>
              </a:rPr>
              <a:t>Fuente: Colciencias DNP</a:t>
            </a:r>
            <a:endParaRPr lang="es-ES" sz="1100">
              <a:latin typeface="Arial" charset="0"/>
            </a:endParaRPr>
          </a:p>
        </p:txBody>
      </p:sp>
      <p:sp>
        <p:nvSpPr>
          <p:cNvPr id="125961" name="Text Box 14"/>
          <p:cNvSpPr txBox="1">
            <a:spLocks noChangeArrowheads="1"/>
          </p:cNvSpPr>
          <p:nvPr/>
        </p:nvSpPr>
        <p:spPr bwMode="auto">
          <a:xfrm>
            <a:off x="5580063" y="5229225"/>
            <a:ext cx="2957512" cy="1196975"/>
          </a:xfrm>
          <a:prstGeom prst="rect">
            <a:avLst/>
          </a:prstGeom>
          <a:noFill/>
          <a:ln w="9525">
            <a:solidFill>
              <a:srgbClr val="FF0000"/>
            </a:solidFill>
            <a:miter lim="800000"/>
            <a:headEnd/>
            <a:tailEnd/>
          </a:ln>
        </p:spPr>
        <p:txBody>
          <a:bodyPr>
            <a:spAutoFit/>
          </a:bodyPr>
          <a:lstStyle/>
          <a:p>
            <a:pPr fontAlgn="base">
              <a:spcBef>
                <a:spcPct val="0"/>
              </a:spcBef>
            </a:pPr>
            <a:r>
              <a:rPr lang="es-CO" sz="2400" b="1">
                <a:solidFill>
                  <a:srgbClr val="CC3300"/>
                </a:solidFill>
              </a:rPr>
              <a:t>Reto: Manual para identificar actividades TIC como ACTI.</a:t>
            </a:r>
          </a:p>
        </p:txBody>
      </p:sp>
      <p:pic>
        <p:nvPicPr>
          <p:cNvPr id="46088" name="Picture 10"/>
          <p:cNvPicPr>
            <a:picLocks noChangeAspect="1" noChangeArrowheads="1"/>
          </p:cNvPicPr>
          <p:nvPr/>
        </p:nvPicPr>
        <p:blipFill>
          <a:blip r:embed="rId2" cstate="print"/>
          <a:srcRect/>
          <a:stretch>
            <a:fillRect/>
          </a:stretch>
        </p:blipFill>
        <p:spPr bwMode="auto">
          <a:xfrm>
            <a:off x="323850" y="3057525"/>
            <a:ext cx="4860925" cy="2892425"/>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9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3"/>
          <p:cNvSpPr>
            <a:spLocks noChangeShapeType="1"/>
          </p:cNvSpPr>
          <p:nvPr/>
        </p:nvSpPr>
        <p:spPr bwMode="auto">
          <a:xfrm>
            <a:off x="1187450" y="2205038"/>
            <a:ext cx="7056438" cy="0"/>
          </a:xfrm>
          <a:prstGeom prst="line">
            <a:avLst/>
          </a:prstGeom>
          <a:noFill/>
          <a:ln w="38100">
            <a:solidFill>
              <a:srgbClr val="969696"/>
            </a:solidFill>
            <a:round/>
            <a:headEnd/>
            <a:tailEnd/>
          </a:ln>
        </p:spPr>
        <p:txBody>
          <a:bodyPr/>
          <a:lstStyle/>
          <a:p>
            <a:endParaRPr lang="en-US"/>
          </a:p>
        </p:txBody>
      </p:sp>
      <p:sp>
        <p:nvSpPr>
          <p:cNvPr id="6147" name="Text Box 7"/>
          <p:cNvSpPr txBox="1">
            <a:spLocks noChangeArrowheads="1"/>
          </p:cNvSpPr>
          <p:nvPr/>
        </p:nvSpPr>
        <p:spPr bwMode="auto">
          <a:xfrm>
            <a:off x="1258888" y="1547813"/>
            <a:ext cx="6985000" cy="585787"/>
          </a:xfrm>
          <a:prstGeom prst="rect">
            <a:avLst/>
          </a:prstGeom>
          <a:noFill/>
          <a:ln w="9525">
            <a:noFill/>
            <a:miter lim="800000"/>
            <a:headEnd/>
            <a:tailEnd/>
          </a:ln>
        </p:spPr>
        <p:txBody>
          <a:bodyPr>
            <a:spAutoFit/>
          </a:bodyPr>
          <a:lstStyle/>
          <a:p>
            <a:pPr algn="r" fontAlgn="base">
              <a:spcBef>
                <a:spcPct val="0"/>
              </a:spcBef>
            </a:pPr>
            <a:r>
              <a:rPr lang="es-ES" sz="3200">
                <a:solidFill>
                  <a:srgbClr val="336699"/>
                </a:solidFill>
              </a:rPr>
              <a:t>Objetivo de la reunión:</a:t>
            </a:r>
          </a:p>
        </p:txBody>
      </p:sp>
      <p:sp>
        <p:nvSpPr>
          <p:cNvPr id="6148" name="4 CuadroTexto"/>
          <p:cNvSpPr txBox="1">
            <a:spLocks noChangeArrowheads="1"/>
          </p:cNvSpPr>
          <p:nvPr/>
        </p:nvSpPr>
        <p:spPr bwMode="auto">
          <a:xfrm>
            <a:off x="900113" y="2565400"/>
            <a:ext cx="7272337" cy="3554413"/>
          </a:xfrm>
          <a:prstGeom prst="rect">
            <a:avLst/>
          </a:prstGeom>
          <a:noFill/>
          <a:ln w="9525">
            <a:noFill/>
            <a:miter lim="800000"/>
            <a:headEnd/>
            <a:tailEnd/>
          </a:ln>
        </p:spPr>
        <p:txBody>
          <a:bodyPr>
            <a:spAutoFit/>
          </a:bodyPr>
          <a:lstStyle/>
          <a:p>
            <a:pPr marL="271463" indent="-271463" algn="just">
              <a:buClr>
                <a:srgbClr val="336699"/>
              </a:buClr>
              <a:buFont typeface="Arial" charset="0"/>
              <a:buChar char="•"/>
            </a:pPr>
            <a:r>
              <a:rPr lang="es-ES" sz="2500"/>
              <a:t>Presentar la estructura y funcionamiento del marco integrado de la gestión de la inversión pública que involucra proyectos con actividades asociados a políticas transversales de TIC y ACTI. </a:t>
            </a:r>
          </a:p>
          <a:p>
            <a:pPr marL="271463" indent="-271463" algn="just">
              <a:buClr>
                <a:srgbClr val="336699"/>
              </a:buClr>
              <a:buFont typeface="Arial" charset="0"/>
              <a:buChar char="•"/>
            </a:pPr>
            <a:r>
              <a:rPr lang="es-CO" sz="2500"/>
              <a:t>Explicar los procesos a desarrollar para la modificación 2011 y programación 2012 de proyectos de inversión.</a:t>
            </a:r>
            <a:endParaRPr lang="es-ES" sz="2500"/>
          </a:p>
          <a:p>
            <a:pPr marL="271463" indent="-271463" algn="just">
              <a:buClr>
                <a:srgbClr val="336699"/>
              </a:buClr>
              <a:buFont typeface="Arial" charset="0"/>
              <a:buChar char="•"/>
            </a:pPr>
            <a:r>
              <a:rPr lang="es-ES" sz="2500"/>
              <a:t>Aclarar inquietudes y dar recomendaciones en cuanto a los procesos de actualización y trámites presupuestales.</a:t>
            </a:r>
            <a:endParaRPr lang="es-ES" sz="2600">
              <a:solidFill>
                <a:srgbClr val="336699"/>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2 Marcador de contenido"/>
          <p:cNvSpPr txBox="1">
            <a:spLocks/>
          </p:cNvSpPr>
          <p:nvPr/>
        </p:nvSpPr>
        <p:spPr bwMode="auto">
          <a:xfrm>
            <a:off x="468313" y="1844675"/>
            <a:ext cx="8351837" cy="4457700"/>
          </a:xfrm>
          <a:prstGeom prst="rect">
            <a:avLst/>
          </a:prstGeom>
          <a:noFill/>
          <a:ln w="9525">
            <a:noFill/>
            <a:miter lim="800000"/>
            <a:headEnd/>
            <a:tailEnd/>
          </a:ln>
        </p:spPr>
        <p:txBody>
          <a:bodyPr/>
          <a:lstStyle/>
          <a:p>
            <a:pPr marL="457200" indent="-457200" algn="l" eaLnBrk="0" hangingPunct="0">
              <a:spcBef>
                <a:spcPct val="20000"/>
              </a:spcBef>
            </a:pPr>
            <a:r>
              <a:rPr lang="es-ES" sz="2400" b="1"/>
              <a:t>2.  Control TIC </a:t>
            </a:r>
          </a:p>
          <a:p>
            <a:pPr marL="457200" indent="-457200" algn="l" eaLnBrk="0" hangingPunct="0">
              <a:spcBef>
                <a:spcPct val="20000"/>
              </a:spcBef>
            </a:pPr>
            <a:endParaRPr lang="es-ES" sz="2000" b="1"/>
          </a:p>
          <a:p>
            <a:pPr marL="457200" indent="-457200" algn="l" eaLnBrk="0" hangingPunct="0">
              <a:spcBef>
                <a:spcPct val="20000"/>
              </a:spcBef>
            </a:pPr>
            <a:r>
              <a:rPr lang="es-ES" sz="2000" b="1"/>
              <a:t>Objetivo</a:t>
            </a:r>
          </a:p>
          <a:p>
            <a:pPr marL="636588" lvl="1" algn="just" eaLnBrk="0" hangingPunct="0">
              <a:spcBef>
                <a:spcPct val="20000"/>
              </a:spcBef>
              <a:buFont typeface="Wingdings" pitchFamily="2" charset="2"/>
              <a:buChar char="Ø"/>
            </a:pPr>
            <a:r>
              <a:rPr lang="es-ES" sz="2000"/>
              <a:t>Unificar el proceso de presentación de proyectos con actividades TIC</a:t>
            </a:r>
          </a:p>
          <a:p>
            <a:pPr marL="636588" lvl="1" algn="just" eaLnBrk="0" hangingPunct="0">
              <a:spcBef>
                <a:spcPct val="20000"/>
              </a:spcBef>
              <a:buFont typeface="Wingdings" pitchFamily="2" charset="2"/>
              <a:buChar char="Ø"/>
            </a:pPr>
            <a:r>
              <a:rPr lang="es-ES" sz="2000"/>
              <a:t>Lograr una mayor articulación en los diferentes filtros de calidad</a:t>
            </a:r>
          </a:p>
          <a:p>
            <a:pPr marL="636588" lvl="1" algn="just" eaLnBrk="0" hangingPunct="0">
              <a:spcBef>
                <a:spcPct val="20000"/>
              </a:spcBef>
              <a:buFont typeface="Wingdings" pitchFamily="2" charset="2"/>
              <a:buChar char="Ø"/>
            </a:pPr>
            <a:r>
              <a:rPr lang="es-ES" sz="2000"/>
              <a:t>Reducir las asimetrías de la información</a:t>
            </a:r>
          </a:p>
          <a:p>
            <a:pPr marL="636588" lvl="1" algn="just" eaLnBrk="0" hangingPunct="0">
              <a:spcBef>
                <a:spcPct val="20000"/>
              </a:spcBef>
              <a:buFont typeface="Wingdings" pitchFamily="2" charset="2"/>
              <a:buChar char="Ø"/>
            </a:pPr>
            <a:r>
              <a:rPr lang="es-ES" sz="2000"/>
              <a:t>Facilitar los trámites de las entidades </a:t>
            </a:r>
          </a:p>
          <a:p>
            <a:pPr marL="636588" lvl="1" algn="just" eaLnBrk="0" hangingPunct="0">
              <a:spcBef>
                <a:spcPct val="20000"/>
              </a:spcBef>
              <a:buFont typeface="Wingdings" pitchFamily="2" charset="2"/>
              <a:buNone/>
            </a:pPr>
            <a:endParaRPr lang="es-ES" sz="2000"/>
          </a:p>
          <a:p>
            <a:pPr marL="457200" indent="-457200" algn="just" eaLnBrk="0" hangingPunct="0">
              <a:spcBef>
                <a:spcPct val="20000"/>
              </a:spcBef>
              <a:buFont typeface="Wingdings" pitchFamily="2" charset="2"/>
              <a:buNone/>
            </a:pPr>
            <a:r>
              <a:rPr lang="es-ES" sz="2000" b="1"/>
              <a:t>Definición del proceso</a:t>
            </a:r>
          </a:p>
          <a:p>
            <a:pPr marL="636588" lvl="1" algn="just" eaLnBrk="0" hangingPunct="0">
              <a:spcBef>
                <a:spcPct val="20000"/>
              </a:spcBef>
              <a:buFont typeface="Wingdings" pitchFamily="2" charset="2"/>
              <a:buChar char="Ø"/>
            </a:pPr>
            <a:r>
              <a:rPr lang="es-ES" sz="2000"/>
              <a:t>Inicio: Mayo de 2010</a:t>
            </a:r>
          </a:p>
          <a:p>
            <a:pPr marL="636588" lvl="1" algn="just" eaLnBrk="0" hangingPunct="0">
              <a:spcBef>
                <a:spcPct val="20000"/>
              </a:spcBef>
              <a:buFont typeface="Wingdings" pitchFamily="2" charset="2"/>
              <a:buChar char="Ø"/>
            </a:pPr>
            <a:r>
              <a:rPr lang="es-ES" sz="2000"/>
              <a:t>Instructivo para la actualización y presentación del formulario de proyecto TIC  para la vigencias 2010 publicado en el SUIFP</a:t>
            </a:r>
          </a:p>
          <a:p>
            <a:pPr marL="636588" lvl="1" algn="just" eaLnBrk="0" hangingPunct="0">
              <a:spcBef>
                <a:spcPct val="20000"/>
              </a:spcBef>
              <a:buFont typeface="Wingdings" pitchFamily="2" charset="2"/>
              <a:buChar char="Ø"/>
            </a:pPr>
            <a:endParaRPr lang="es-ES" sz="2000"/>
          </a:p>
        </p:txBody>
      </p:sp>
      <p:sp>
        <p:nvSpPr>
          <p:cNvPr id="47107" name="Line 3"/>
          <p:cNvSpPr>
            <a:spLocks noChangeShapeType="1"/>
          </p:cNvSpPr>
          <p:nvPr/>
        </p:nvSpPr>
        <p:spPr bwMode="auto">
          <a:xfrm>
            <a:off x="971550" y="1701800"/>
            <a:ext cx="7343775" cy="7938"/>
          </a:xfrm>
          <a:prstGeom prst="line">
            <a:avLst/>
          </a:prstGeom>
          <a:noFill/>
          <a:ln w="38100">
            <a:solidFill>
              <a:srgbClr val="969696"/>
            </a:solidFill>
            <a:round/>
            <a:headEnd/>
            <a:tailEnd/>
          </a:ln>
        </p:spPr>
        <p:txBody>
          <a:bodyPr/>
          <a:lstStyle/>
          <a:p>
            <a:endParaRPr lang="en-US"/>
          </a:p>
        </p:txBody>
      </p:sp>
      <p:sp>
        <p:nvSpPr>
          <p:cNvPr id="47108" name="Text Box 7"/>
          <p:cNvSpPr txBox="1">
            <a:spLocks noChangeArrowheads="1"/>
          </p:cNvSpPr>
          <p:nvPr/>
        </p:nvSpPr>
        <p:spPr bwMode="auto">
          <a:xfrm>
            <a:off x="1042988" y="1125538"/>
            <a:ext cx="7415212" cy="519112"/>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rPr>
              <a:t>Integración con el SUIFP</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2 Marcador de contenido"/>
          <p:cNvSpPr>
            <a:spLocks noGrp="1"/>
          </p:cNvSpPr>
          <p:nvPr>
            <p:ph idx="4294967295"/>
          </p:nvPr>
        </p:nvSpPr>
        <p:spPr bwMode="auto">
          <a:xfrm>
            <a:off x="519113" y="1844675"/>
            <a:ext cx="8229600" cy="4525963"/>
          </a:xfrm>
          <a:prstGeom prst="rect">
            <a:avLst/>
          </a:prstGeom>
          <a:noFill/>
          <a:ln>
            <a:miter lim="800000"/>
            <a:headEnd/>
            <a:tailEnd/>
          </a:ln>
        </p:spPr>
        <p:txBody>
          <a:bodyPr/>
          <a:lstStyle/>
          <a:p>
            <a:endParaRPr lang="es-CO" sz="1800" smtClean="0">
              <a:latin typeface="Arial Narrow" pitchFamily="34" charset="0"/>
            </a:endParaRPr>
          </a:p>
          <a:p>
            <a:r>
              <a:rPr lang="es-CO" sz="2400" smtClean="0">
                <a:latin typeface="Arial Narrow" pitchFamily="34" charset="0"/>
              </a:rPr>
              <a:t>Diligenciar e incluir el formulario de proyectos TIC en el SUIFP </a:t>
            </a:r>
          </a:p>
          <a:p>
            <a:pPr lvl="1"/>
            <a:r>
              <a:rPr lang="es-CO" sz="1800" smtClean="0">
                <a:latin typeface="Arial Narrow" pitchFamily="34" charset="0"/>
              </a:rPr>
              <a:t>Actualización de proyecto con trámite y sin trámite presupuestal</a:t>
            </a:r>
          </a:p>
          <a:p>
            <a:r>
              <a:rPr lang="es-CO" sz="2400" smtClean="0">
                <a:latin typeface="Arial Narrow" pitchFamily="34" charset="0"/>
              </a:rPr>
              <a:t>Formulario TIC y EBI instrumentos complementarios</a:t>
            </a:r>
          </a:p>
          <a:p>
            <a:r>
              <a:rPr lang="es-CO" sz="2400" smtClean="0">
                <a:latin typeface="Arial Narrow" pitchFamily="34" charset="0"/>
              </a:rPr>
              <a:t>Habilitado para proyectos 2010</a:t>
            </a:r>
            <a:endParaRPr lang="es-CO" smtClean="0">
              <a:latin typeface="Arial Narrow" pitchFamily="34" charset="0"/>
            </a:endParaRPr>
          </a:p>
          <a:p>
            <a:pPr>
              <a:buFontTx/>
              <a:buNone/>
            </a:pPr>
            <a:endParaRPr lang="es-CO" sz="2800" b="1" smtClean="0">
              <a:latin typeface="Arial Narrow" pitchFamily="34" charset="0"/>
            </a:endParaRPr>
          </a:p>
          <a:p>
            <a:pPr>
              <a:buFontTx/>
              <a:buNone/>
            </a:pPr>
            <a:r>
              <a:rPr lang="es-CO" sz="2800" b="1" smtClean="0">
                <a:latin typeface="Arial Narrow" pitchFamily="34" charset="0"/>
              </a:rPr>
              <a:t>VENTAJAS </a:t>
            </a:r>
          </a:p>
          <a:p>
            <a:endParaRPr lang="es-CO" sz="2400" b="1" smtClean="0">
              <a:latin typeface="Arial Narrow" pitchFamily="34" charset="0"/>
            </a:endParaRPr>
          </a:p>
          <a:p>
            <a:r>
              <a:rPr lang="es-CO" sz="2400" smtClean="0">
                <a:latin typeface="Arial Narrow" pitchFamily="34" charset="0"/>
              </a:rPr>
              <a:t>Articulación interna (planeación , informática y áreas funcionales)</a:t>
            </a:r>
          </a:p>
          <a:p>
            <a:r>
              <a:rPr lang="es-CO" sz="2400" smtClean="0">
                <a:latin typeface="Arial Narrow" pitchFamily="34" charset="0"/>
              </a:rPr>
              <a:t>Unificación de procesos</a:t>
            </a:r>
          </a:p>
          <a:p>
            <a:r>
              <a:rPr lang="es-CO" sz="2400" smtClean="0">
                <a:latin typeface="Arial Narrow" pitchFamily="34" charset="0"/>
              </a:rPr>
              <a:t>Visión integral – Identificar todos los proyectos con actividades TIC</a:t>
            </a:r>
          </a:p>
          <a:p>
            <a:endParaRPr lang="es-CO" sz="2400" smtClean="0">
              <a:latin typeface="Arial Narrow" pitchFamily="34" charset="0"/>
            </a:endParaRPr>
          </a:p>
        </p:txBody>
      </p:sp>
      <p:sp>
        <p:nvSpPr>
          <p:cNvPr id="48131" name="Line 3"/>
          <p:cNvSpPr>
            <a:spLocks noChangeShapeType="1"/>
          </p:cNvSpPr>
          <p:nvPr/>
        </p:nvSpPr>
        <p:spPr bwMode="auto">
          <a:xfrm>
            <a:off x="971550" y="1701800"/>
            <a:ext cx="7343775" cy="7938"/>
          </a:xfrm>
          <a:prstGeom prst="line">
            <a:avLst/>
          </a:prstGeom>
          <a:noFill/>
          <a:ln w="38100">
            <a:solidFill>
              <a:srgbClr val="969696"/>
            </a:solidFill>
            <a:round/>
            <a:headEnd/>
            <a:tailEnd/>
          </a:ln>
        </p:spPr>
        <p:txBody>
          <a:bodyPr/>
          <a:lstStyle/>
          <a:p>
            <a:endParaRPr lang="en-US"/>
          </a:p>
        </p:txBody>
      </p:sp>
      <p:sp>
        <p:nvSpPr>
          <p:cNvPr id="48132" name="Text Box 7"/>
          <p:cNvSpPr txBox="1">
            <a:spLocks noChangeArrowheads="1"/>
          </p:cNvSpPr>
          <p:nvPr/>
        </p:nvSpPr>
        <p:spPr bwMode="auto">
          <a:xfrm>
            <a:off x="1042988" y="1125538"/>
            <a:ext cx="7415212" cy="519112"/>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rPr>
              <a:t>Control de Formulación y TIC</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2"/>
          <p:cNvSpPr>
            <a:spLocks noChangeArrowheads="1"/>
          </p:cNvSpPr>
          <p:nvPr/>
        </p:nvSpPr>
        <p:spPr bwMode="auto">
          <a:xfrm>
            <a:off x="250825" y="1917700"/>
            <a:ext cx="3959225" cy="1008063"/>
          </a:xfrm>
          <a:prstGeom prst="rect">
            <a:avLst/>
          </a:prstGeom>
          <a:noFill/>
          <a:ln w="9525">
            <a:solidFill>
              <a:srgbClr val="000099"/>
            </a:solidFill>
            <a:miter lim="800000"/>
            <a:headEnd/>
            <a:tailEnd/>
          </a:ln>
          <a:effectLst>
            <a:prstShdw prst="shdw17" dist="17961" dir="2700000">
              <a:srgbClr val="00005C"/>
            </a:prstShdw>
          </a:effectLst>
        </p:spPr>
        <p:txBody>
          <a:bodyPr wrap="none" anchor="ctr"/>
          <a:lstStyle/>
          <a:p>
            <a:endParaRPr lang="es-MX"/>
          </a:p>
        </p:txBody>
      </p:sp>
      <p:sp>
        <p:nvSpPr>
          <p:cNvPr id="63507" name="Rectangle 19"/>
          <p:cNvSpPr>
            <a:spLocks noChangeArrowheads="1"/>
          </p:cNvSpPr>
          <p:nvPr/>
        </p:nvSpPr>
        <p:spPr bwMode="auto">
          <a:xfrm>
            <a:off x="4210050" y="2206625"/>
            <a:ext cx="1439863" cy="1006475"/>
          </a:xfrm>
          <a:prstGeom prst="rect">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wrap="none" anchor="ctr"/>
          <a:lstStyle/>
          <a:p>
            <a:pPr>
              <a:defRPr/>
            </a:pPr>
            <a:r>
              <a:rPr lang="es-ES_tradnl">
                <a:solidFill>
                  <a:schemeClr val="bg1"/>
                </a:solidFill>
                <a:effectLst>
                  <a:outerShdw blurRad="38100" dist="38100" dir="2700000" algn="tl">
                    <a:srgbClr val="000000"/>
                  </a:outerShdw>
                </a:effectLst>
              </a:rPr>
              <a:t>Proyectos</a:t>
            </a:r>
          </a:p>
        </p:txBody>
      </p:sp>
      <p:sp>
        <p:nvSpPr>
          <p:cNvPr id="63508" name="Rectangle 20"/>
          <p:cNvSpPr>
            <a:spLocks noChangeArrowheads="1"/>
          </p:cNvSpPr>
          <p:nvPr/>
        </p:nvSpPr>
        <p:spPr bwMode="auto">
          <a:xfrm>
            <a:off x="322263" y="1268413"/>
            <a:ext cx="3744912" cy="576262"/>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r>
              <a:rPr lang="es-ES_tradnl" sz="1600"/>
              <a:t>Planeación Institucional</a:t>
            </a:r>
            <a:endParaRPr lang="es-MX" sz="1600"/>
          </a:p>
        </p:txBody>
      </p:sp>
      <p:sp>
        <p:nvSpPr>
          <p:cNvPr id="63510" name="Rectangle 22"/>
          <p:cNvSpPr>
            <a:spLocks noChangeArrowheads="1"/>
          </p:cNvSpPr>
          <p:nvPr/>
        </p:nvSpPr>
        <p:spPr bwMode="auto">
          <a:xfrm>
            <a:off x="322263" y="1989138"/>
            <a:ext cx="3744912" cy="360362"/>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r>
              <a:rPr lang="es-ES_tradnl" sz="1600"/>
              <a:t>Estratégico - Proyectos</a:t>
            </a:r>
            <a:endParaRPr lang="es-MX" sz="1600"/>
          </a:p>
        </p:txBody>
      </p:sp>
      <p:sp>
        <p:nvSpPr>
          <p:cNvPr id="63511" name="Rectangle 23"/>
          <p:cNvSpPr>
            <a:spLocks noChangeArrowheads="1"/>
          </p:cNvSpPr>
          <p:nvPr/>
        </p:nvSpPr>
        <p:spPr bwMode="auto">
          <a:xfrm>
            <a:off x="322263" y="2420938"/>
            <a:ext cx="3744912" cy="360362"/>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r>
              <a:rPr lang="es-ES_tradnl" sz="1600"/>
              <a:t>Operativo – cumplimiento a procesos</a:t>
            </a:r>
            <a:endParaRPr lang="es-MX" sz="1600"/>
          </a:p>
        </p:txBody>
      </p:sp>
      <p:sp>
        <p:nvSpPr>
          <p:cNvPr id="63514" name="Rectangle 26"/>
          <p:cNvSpPr>
            <a:spLocks noChangeArrowheads="1"/>
          </p:cNvSpPr>
          <p:nvPr/>
        </p:nvSpPr>
        <p:spPr bwMode="auto">
          <a:xfrm>
            <a:off x="5578475" y="2493963"/>
            <a:ext cx="1800225" cy="576262"/>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r>
              <a:rPr lang="es-ES_tradnl" sz="1600"/>
              <a:t>Procesos</a:t>
            </a:r>
            <a:endParaRPr lang="es-MX" sz="1600"/>
          </a:p>
        </p:txBody>
      </p:sp>
      <p:sp>
        <p:nvSpPr>
          <p:cNvPr id="63515" name="Rectangle 27"/>
          <p:cNvSpPr>
            <a:spLocks noChangeArrowheads="1"/>
          </p:cNvSpPr>
          <p:nvPr/>
        </p:nvSpPr>
        <p:spPr bwMode="auto">
          <a:xfrm>
            <a:off x="5578475" y="1628775"/>
            <a:ext cx="1800225" cy="576263"/>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r>
              <a:rPr lang="es-ES_tradnl" sz="1600"/>
              <a:t>Políticas</a:t>
            </a:r>
            <a:endParaRPr lang="es-MX" sz="1600"/>
          </a:p>
        </p:txBody>
      </p:sp>
      <p:sp>
        <p:nvSpPr>
          <p:cNvPr id="63516" name="AutoShape 28"/>
          <p:cNvSpPr>
            <a:spLocks noChangeArrowheads="1"/>
          </p:cNvSpPr>
          <p:nvPr/>
        </p:nvSpPr>
        <p:spPr bwMode="auto">
          <a:xfrm>
            <a:off x="3995738" y="3284538"/>
            <a:ext cx="1727200" cy="504825"/>
          </a:xfrm>
          <a:prstGeom prst="upDownArrow">
            <a:avLst>
              <a:gd name="adj1" fmla="val 50000"/>
              <a:gd name="adj2" fmla="val 20000"/>
            </a:avLst>
          </a:prstGeom>
          <a:solidFill>
            <a:schemeClr val="accent1"/>
          </a:solidFill>
          <a:ln w="9525" algn="ctr">
            <a:noFill/>
            <a:miter lim="800000"/>
            <a:headEnd/>
            <a:tailEnd/>
          </a:ln>
          <a:effectLst>
            <a:prstShdw prst="shdw17" dist="17961" dir="2700000">
              <a:srgbClr val="708688"/>
            </a:prstShdw>
          </a:effectLst>
        </p:spPr>
        <p:txBody>
          <a:bodyPr vert="eaVert" wrap="none" anchor="ctr"/>
          <a:lstStyle/>
          <a:p>
            <a:endParaRPr lang="en-US"/>
          </a:p>
        </p:txBody>
      </p:sp>
      <p:sp>
        <p:nvSpPr>
          <p:cNvPr id="63517" name="Rectangle 29"/>
          <p:cNvSpPr>
            <a:spLocks noChangeArrowheads="1"/>
          </p:cNvSpPr>
          <p:nvPr/>
        </p:nvSpPr>
        <p:spPr bwMode="auto">
          <a:xfrm>
            <a:off x="2627313" y="4510088"/>
            <a:ext cx="4032250" cy="1008062"/>
          </a:xfrm>
          <a:prstGeom prst="rect">
            <a:avLst/>
          </a:prstGeom>
          <a:noFill/>
          <a:ln w="9525">
            <a:solidFill>
              <a:srgbClr val="000099"/>
            </a:solidFill>
            <a:miter lim="800000"/>
            <a:headEnd/>
            <a:tailEnd/>
          </a:ln>
          <a:effectLst>
            <a:prstShdw prst="shdw17" dist="17961" dir="2700000">
              <a:srgbClr val="00005C"/>
            </a:prstShdw>
          </a:effectLst>
        </p:spPr>
        <p:txBody>
          <a:bodyPr wrap="none" anchor="ctr"/>
          <a:lstStyle/>
          <a:p>
            <a:endParaRPr lang="es-MX"/>
          </a:p>
        </p:txBody>
      </p:sp>
      <p:sp>
        <p:nvSpPr>
          <p:cNvPr id="63518" name="Rectangle 30"/>
          <p:cNvSpPr>
            <a:spLocks noChangeArrowheads="1"/>
          </p:cNvSpPr>
          <p:nvPr/>
        </p:nvSpPr>
        <p:spPr bwMode="auto">
          <a:xfrm>
            <a:off x="2771775" y="3860800"/>
            <a:ext cx="3744913" cy="576263"/>
          </a:xfrm>
          <a:prstGeom prst="rect">
            <a:avLst/>
          </a:prstGeom>
          <a:solidFill>
            <a:srgbClr val="008080"/>
          </a:solidFill>
          <a:ln w="9525">
            <a:noFill/>
            <a:miter lim="800000"/>
            <a:headEnd/>
            <a:tailEnd/>
          </a:ln>
          <a:effectLst>
            <a:prstShdw prst="shdw17" dist="17961" dir="2700000">
              <a:srgbClr val="708688"/>
            </a:prstShdw>
          </a:effectLst>
        </p:spPr>
        <p:txBody>
          <a:bodyPr wrap="none" anchor="ctr"/>
          <a:lstStyle/>
          <a:p>
            <a:r>
              <a:rPr lang="es-ES_tradnl" sz="1600" b="1">
                <a:solidFill>
                  <a:schemeClr val="bg1"/>
                </a:solidFill>
              </a:rPr>
              <a:t>Planeación de TIC</a:t>
            </a:r>
            <a:endParaRPr lang="es-MX" sz="1600" b="1">
              <a:solidFill>
                <a:schemeClr val="bg1"/>
              </a:solidFill>
            </a:endParaRPr>
          </a:p>
        </p:txBody>
      </p:sp>
      <p:sp>
        <p:nvSpPr>
          <p:cNvPr id="63519" name="Rectangle 31"/>
          <p:cNvSpPr>
            <a:spLocks noChangeArrowheads="1"/>
          </p:cNvSpPr>
          <p:nvPr/>
        </p:nvSpPr>
        <p:spPr bwMode="auto">
          <a:xfrm>
            <a:off x="2771775" y="4581525"/>
            <a:ext cx="3744913" cy="360363"/>
          </a:xfrm>
          <a:prstGeom prst="rect">
            <a:avLst/>
          </a:prstGeom>
          <a:solidFill>
            <a:srgbClr val="008080"/>
          </a:solidFill>
          <a:ln w="9525" algn="ctr">
            <a:noFill/>
            <a:miter lim="800000"/>
            <a:headEnd/>
            <a:tailEnd/>
          </a:ln>
          <a:effectLst>
            <a:prstShdw prst="shdw17" dist="17961" dir="2700000">
              <a:srgbClr val="708688"/>
            </a:prstShdw>
          </a:effectLst>
        </p:spPr>
        <p:txBody>
          <a:bodyPr wrap="none" anchor="ctr"/>
          <a:lstStyle/>
          <a:p>
            <a:r>
              <a:rPr lang="es-ES_tradnl" sz="1600" b="1">
                <a:solidFill>
                  <a:schemeClr val="bg1"/>
                </a:solidFill>
              </a:rPr>
              <a:t>Estratégico</a:t>
            </a:r>
            <a:endParaRPr lang="es-MX" sz="1600" b="1">
              <a:solidFill>
                <a:schemeClr val="bg1"/>
              </a:solidFill>
            </a:endParaRPr>
          </a:p>
        </p:txBody>
      </p:sp>
      <p:sp>
        <p:nvSpPr>
          <p:cNvPr id="63520" name="Rectangle 32"/>
          <p:cNvSpPr>
            <a:spLocks noChangeArrowheads="1"/>
          </p:cNvSpPr>
          <p:nvPr/>
        </p:nvSpPr>
        <p:spPr bwMode="auto">
          <a:xfrm>
            <a:off x="2771775" y="5013325"/>
            <a:ext cx="3744913" cy="360363"/>
          </a:xfrm>
          <a:prstGeom prst="rect">
            <a:avLst/>
          </a:prstGeom>
          <a:solidFill>
            <a:srgbClr val="008080"/>
          </a:solidFill>
          <a:ln w="9525" algn="ctr">
            <a:noFill/>
            <a:miter lim="800000"/>
            <a:headEnd/>
            <a:tailEnd/>
          </a:ln>
          <a:effectLst>
            <a:prstShdw prst="shdw17" dist="17961" dir="2700000">
              <a:srgbClr val="708688"/>
            </a:prstShdw>
          </a:effectLst>
        </p:spPr>
        <p:txBody>
          <a:bodyPr wrap="none" anchor="ctr"/>
          <a:lstStyle/>
          <a:p>
            <a:r>
              <a:rPr lang="es-ES_tradnl" sz="1600" b="1">
                <a:solidFill>
                  <a:schemeClr val="bg1"/>
                </a:solidFill>
              </a:rPr>
              <a:t>Operativo – servicios TIC </a:t>
            </a:r>
            <a:endParaRPr lang="es-MX" sz="1600" b="1">
              <a:solidFill>
                <a:schemeClr val="bg1"/>
              </a:solidFill>
            </a:endParaRPr>
          </a:p>
        </p:txBody>
      </p:sp>
      <p:sp>
        <p:nvSpPr>
          <p:cNvPr id="129038" name="Rectangle 33"/>
          <p:cNvSpPr>
            <a:spLocks noChangeArrowheads="1"/>
          </p:cNvSpPr>
          <p:nvPr/>
        </p:nvSpPr>
        <p:spPr bwMode="auto">
          <a:xfrm>
            <a:off x="6804025" y="2997200"/>
            <a:ext cx="2268538" cy="792163"/>
          </a:xfrm>
          <a:prstGeom prst="rect">
            <a:avLst/>
          </a:prstGeom>
          <a:solidFill>
            <a:schemeClr val="accent2"/>
          </a:solidFill>
          <a:ln w="9525" algn="ctr">
            <a:noFill/>
            <a:miter lim="800000"/>
            <a:headEnd/>
            <a:tailEnd/>
          </a:ln>
          <a:effectLst>
            <a:prstShdw prst="shdw17" dist="17961" dir="2700000">
              <a:srgbClr val="1F1F5C"/>
            </a:prstShdw>
          </a:effectLst>
        </p:spPr>
        <p:txBody>
          <a:bodyPr wrap="none" anchor="ctr"/>
          <a:lstStyle/>
          <a:p>
            <a:pPr>
              <a:defRPr/>
            </a:pPr>
            <a:r>
              <a:rPr lang="es-ES_tradnl">
                <a:solidFill>
                  <a:schemeClr val="bg1"/>
                </a:solidFill>
                <a:effectLst>
                  <a:outerShdw blurRad="38100" dist="38100" dir="2700000" algn="tl">
                    <a:srgbClr val="000000"/>
                  </a:outerShdw>
                </a:effectLst>
              </a:rPr>
              <a:t>Arquitectura empresarial</a:t>
            </a:r>
          </a:p>
          <a:p>
            <a:pPr>
              <a:defRPr/>
            </a:pPr>
            <a:r>
              <a:rPr lang="es-ES_tradnl">
                <a:solidFill>
                  <a:schemeClr val="bg1"/>
                </a:solidFill>
                <a:effectLst>
                  <a:outerShdw blurRad="38100" dist="38100" dir="2700000" algn="tl">
                    <a:srgbClr val="000000"/>
                  </a:outerShdw>
                </a:effectLst>
              </a:rPr>
              <a:t>Articula procesos y TIC</a:t>
            </a:r>
            <a:endParaRPr lang="es-MX">
              <a:solidFill>
                <a:schemeClr val="bg1"/>
              </a:solidFill>
              <a:effectLst>
                <a:outerShdw blurRad="38100" dist="38100" dir="2700000" algn="tl">
                  <a:srgbClr val="000000"/>
                </a:outerShdw>
              </a:effectLst>
            </a:endParaRPr>
          </a:p>
        </p:txBody>
      </p:sp>
      <p:sp>
        <p:nvSpPr>
          <p:cNvPr id="63522" name="Rectangle 34"/>
          <p:cNvSpPr>
            <a:spLocks noChangeArrowheads="1"/>
          </p:cNvSpPr>
          <p:nvPr/>
        </p:nvSpPr>
        <p:spPr bwMode="auto">
          <a:xfrm>
            <a:off x="323850" y="6021388"/>
            <a:ext cx="3960813" cy="576262"/>
          </a:xfrm>
          <a:prstGeom prst="rect">
            <a:avLst/>
          </a:prstGeom>
          <a:solidFill>
            <a:schemeClr val="accent2"/>
          </a:solidFill>
          <a:ln w="9525" algn="ctr">
            <a:noFill/>
            <a:miter lim="800000"/>
            <a:headEnd/>
            <a:tailEnd/>
          </a:ln>
          <a:effectLst>
            <a:prstShdw prst="shdw17" dist="17961" dir="2700000">
              <a:schemeClr val="accent2">
                <a:gamma/>
                <a:shade val="60000"/>
                <a:invGamma/>
              </a:schemeClr>
            </a:prstShdw>
          </a:effectLst>
        </p:spPr>
        <p:txBody>
          <a:bodyPr wrap="none" anchor="ctr"/>
          <a:lstStyle/>
          <a:p>
            <a:pPr>
              <a:defRPr/>
            </a:pPr>
            <a:endParaRPr lang="es-ES_tradnl">
              <a:solidFill>
                <a:schemeClr val="bg1"/>
              </a:solidFill>
              <a:effectLst>
                <a:outerShdw blurRad="38100" dist="38100" dir="2700000" algn="tl">
                  <a:srgbClr val="000000"/>
                </a:outerShdw>
              </a:effectLst>
            </a:endParaRPr>
          </a:p>
          <a:p>
            <a:pPr>
              <a:defRPr/>
            </a:pPr>
            <a:r>
              <a:rPr lang="es-ES_tradnl">
                <a:solidFill>
                  <a:schemeClr val="bg1"/>
                </a:solidFill>
                <a:effectLst>
                  <a:outerShdw blurRad="38100" dist="38100" dir="2700000" algn="tl">
                    <a:srgbClr val="000000"/>
                  </a:outerShdw>
                </a:effectLst>
              </a:rPr>
              <a:t>Proyectos TIC o con actividades TIC</a:t>
            </a:r>
          </a:p>
          <a:p>
            <a:pPr>
              <a:defRPr/>
            </a:pPr>
            <a:endParaRPr lang="es-MX">
              <a:solidFill>
                <a:schemeClr val="bg1"/>
              </a:solidFill>
              <a:effectLst>
                <a:outerShdw blurRad="38100" dist="38100" dir="2700000" algn="tl">
                  <a:srgbClr val="000000"/>
                </a:outerShdw>
              </a:effectLst>
            </a:endParaRPr>
          </a:p>
        </p:txBody>
      </p:sp>
      <p:sp>
        <p:nvSpPr>
          <p:cNvPr id="63523" name="Rectangle 35"/>
          <p:cNvSpPr>
            <a:spLocks noChangeArrowheads="1"/>
          </p:cNvSpPr>
          <p:nvPr/>
        </p:nvSpPr>
        <p:spPr bwMode="auto">
          <a:xfrm>
            <a:off x="5076825" y="6021388"/>
            <a:ext cx="2808288" cy="576262"/>
          </a:xfrm>
          <a:prstGeom prst="rect">
            <a:avLst/>
          </a:prstGeom>
          <a:noFill/>
          <a:ln w="9525">
            <a:solidFill>
              <a:srgbClr val="000099"/>
            </a:solidFill>
            <a:miter lim="800000"/>
            <a:headEnd/>
            <a:tailEnd/>
          </a:ln>
          <a:effectLst>
            <a:prstShdw prst="shdw17" dist="17961" dir="2700000">
              <a:srgbClr val="00005C"/>
            </a:prstShdw>
          </a:effectLst>
        </p:spPr>
        <p:txBody>
          <a:bodyPr wrap="none" anchor="ctr"/>
          <a:lstStyle/>
          <a:p>
            <a:endParaRPr lang="es-ES_tradnl" sz="1600"/>
          </a:p>
          <a:p>
            <a:r>
              <a:rPr lang="es-ES_tradnl" sz="1600"/>
              <a:t>Mantenimiento y operación</a:t>
            </a:r>
          </a:p>
          <a:p>
            <a:endParaRPr lang="es-MX" sz="1600"/>
          </a:p>
        </p:txBody>
      </p:sp>
      <p:sp>
        <p:nvSpPr>
          <p:cNvPr id="63524" name="AutoShape 36"/>
          <p:cNvSpPr>
            <a:spLocks noChangeArrowheads="1"/>
          </p:cNvSpPr>
          <p:nvPr/>
        </p:nvSpPr>
        <p:spPr bwMode="auto">
          <a:xfrm>
            <a:off x="3348038" y="5661025"/>
            <a:ext cx="863600" cy="288925"/>
          </a:xfrm>
          <a:prstGeom prst="downArrow">
            <a:avLst>
              <a:gd name="adj1" fmla="val 50000"/>
              <a:gd name="adj2" fmla="val 25000"/>
            </a:avLst>
          </a:prstGeom>
          <a:solidFill>
            <a:srgbClr val="008080"/>
          </a:solidFill>
          <a:ln w="9525" algn="ctr">
            <a:noFill/>
            <a:miter lim="800000"/>
            <a:headEnd/>
            <a:tailEnd/>
          </a:ln>
          <a:effectLst>
            <a:prstShdw prst="shdw17" dist="17961" dir="2700000">
              <a:srgbClr val="708688"/>
            </a:prstShdw>
          </a:effectLst>
        </p:spPr>
        <p:txBody>
          <a:bodyPr wrap="none" anchor="ctr"/>
          <a:lstStyle/>
          <a:p>
            <a:endParaRPr lang="es-MX" sz="1600" b="1">
              <a:solidFill>
                <a:schemeClr val="bg1"/>
              </a:solidFill>
            </a:endParaRPr>
          </a:p>
        </p:txBody>
      </p:sp>
      <p:sp>
        <p:nvSpPr>
          <p:cNvPr id="63525" name="AutoShape 37"/>
          <p:cNvSpPr>
            <a:spLocks noChangeArrowheads="1"/>
          </p:cNvSpPr>
          <p:nvPr/>
        </p:nvSpPr>
        <p:spPr bwMode="auto">
          <a:xfrm>
            <a:off x="5148263" y="5661025"/>
            <a:ext cx="863600" cy="288925"/>
          </a:xfrm>
          <a:prstGeom prst="downArrow">
            <a:avLst>
              <a:gd name="adj1" fmla="val 50000"/>
              <a:gd name="adj2" fmla="val 25000"/>
            </a:avLst>
          </a:prstGeom>
          <a:solidFill>
            <a:srgbClr val="008080"/>
          </a:solidFill>
          <a:ln w="9525" algn="ctr">
            <a:noFill/>
            <a:miter lim="800000"/>
            <a:headEnd/>
            <a:tailEnd/>
          </a:ln>
          <a:effectLst>
            <a:prstShdw prst="shdw17" dist="17961" dir="2700000">
              <a:srgbClr val="708688"/>
            </a:prstShdw>
          </a:effectLst>
        </p:spPr>
        <p:txBody>
          <a:bodyPr wrap="none" anchor="ctr"/>
          <a:lstStyle/>
          <a:p>
            <a:endParaRPr lang="es-MX" sz="1600" b="1">
              <a:solidFill>
                <a:schemeClr val="bg1"/>
              </a:solidFill>
            </a:endParaRPr>
          </a:p>
        </p:txBody>
      </p:sp>
      <p:sp>
        <p:nvSpPr>
          <p:cNvPr id="63526" name="AutoShape 38"/>
          <p:cNvSpPr>
            <a:spLocks noChangeArrowheads="1"/>
          </p:cNvSpPr>
          <p:nvPr/>
        </p:nvSpPr>
        <p:spPr bwMode="auto">
          <a:xfrm>
            <a:off x="4427538" y="6092825"/>
            <a:ext cx="504825" cy="431800"/>
          </a:xfrm>
          <a:prstGeom prst="rightArrow">
            <a:avLst>
              <a:gd name="adj1" fmla="val 50000"/>
              <a:gd name="adj2" fmla="val 29228"/>
            </a:avLst>
          </a:prstGeom>
          <a:solidFill>
            <a:srgbClr val="008080"/>
          </a:solidFill>
          <a:ln w="9525" algn="ctr">
            <a:noFill/>
            <a:miter lim="800000"/>
            <a:headEnd/>
            <a:tailEnd/>
          </a:ln>
          <a:effectLst>
            <a:prstShdw prst="shdw17" dist="17961" dir="2700000">
              <a:srgbClr val="708688"/>
            </a:prstShdw>
          </a:effectLst>
        </p:spPr>
        <p:txBody>
          <a:bodyPr wrap="none" anchor="ctr"/>
          <a:lstStyle/>
          <a:p>
            <a:endParaRPr lang="es-MX" sz="1600" b="1">
              <a:solidFill>
                <a:schemeClr val="bg1"/>
              </a:solidFill>
            </a:endParaRPr>
          </a:p>
        </p:txBody>
      </p:sp>
      <p:sp>
        <p:nvSpPr>
          <p:cNvPr id="49172" name="Rectangle 42"/>
          <p:cNvSpPr>
            <a:spLocks noChangeArrowheads="1"/>
          </p:cNvSpPr>
          <p:nvPr/>
        </p:nvSpPr>
        <p:spPr bwMode="auto">
          <a:xfrm>
            <a:off x="7235825" y="1341438"/>
            <a:ext cx="1800225" cy="722312"/>
          </a:xfrm>
          <a:prstGeom prst="rect">
            <a:avLst/>
          </a:prstGeom>
          <a:noFill/>
          <a:ln w="9525" algn="ctr">
            <a:solidFill>
              <a:srgbClr val="000099"/>
            </a:solidFill>
            <a:miter lim="800000"/>
            <a:headEnd/>
            <a:tailEnd/>
          </a:ln>
          <a:effectLst>
            <a:prstShdw prst="shdw17" dist="17961" dir="2700000">
              <a:srgbClr val="00005C"/>
            </a:prstShdw>
          </a:effectLst>
        </p:spPr>
        <p:txBody>
          <a:bodyPr wrap="none" anchor="ctr"/>
          <a:lstStyle/>
          <a:p>
            <a:r>
              <a:rPr lang="es-ES_tradnl" sz="1600"/>
              <a:t>Plan Nacional de </a:t>
            </a:r>
          </a:p>
          <a:p>
            <a:r>
              <a:rPr lang="es-ES_tradnl" sz="1600"/>
              <a:t>Desarrollo</a:t>
            </a:r>
            <a:endParaRPr lang="es-MX" sz="1600"/>
          </a:p>
        </p:txBody>
      </p:sp>
      <p:sp>
        <p:nvSpPr>
          <p:cNvPr id="49173" name="Text Box 7"/>
          <p:cNvSpPr txBox="1">
            <a:spLocks noChangeArrowheads="1"/>
          </p:cNvSpPr>
          <p:nvPr/>
        </p:nvSpPr>
        <p:spPr bwMode="auto">
          <a:xfrm>
            <a:off x="2627313" y="549275"/>
            <a:ext cx="5903912" cy="519113"/>
          </a:xfrm>
          <a:prstGeom prst="rect">
            <a:avLst/>
          </a:prstGeom>
          <a:noFill/>
          <a:ln w="9525">
            <a:noFill/>
            <a:miter lim="800000"/>
            <a:headEnd/>
            <a:tailEnd/>
          </a:ln>
        </p:spPr>
        <p:txBody>
          <a:bodyPr>
            <a:spAutoFit/>
          </a:bodyPr>
          <a:lstStyle/>
          <a:p>
            <a:pPr algn="r" fontAlgn="base">
              <a:spcBef>
                <a:spcPct val="0"/>
              </a:spcBef>
            </a:pPr>
            <a:r>
              <a:rPr lang="es-ES" sz="2800">
                <a:cs typeface="Arial" charset="0"/>
              </a:rPr>
              <a:t>Planeación y TIC</a:t>
            </a:r>
            <a:endParaRPr lang="es-ES" sz="2800"/>
          </a:p>
        </p:txBody>
      </p:sp>
      <p:sp>
        <p:nvSpPr>
          <p:cNvPr id="129047" name="Text Box 14"/>
          <p:cNvSpPr txBox="1">
            <a:spLocks noChangeArrowheads="1"/>
          </p:cNvSpPr>
          <p:nvPr/>
        </p:nvSpPr>
        <p:spPr bwMode="auto">
          <a:xfrm rot="-1856883">
            <a:off x="6372225" y="4292600"/>
            <a:ext cx="2735263" cy="466725"/>
          </a:xfrm>
          <a:prstGeom prst="rect">
            <a:avLst/>
          </a:prstGeom>
          <a:noFill/>
          <a:ln w="9525">
            <a:solidFill>
              <a:srgbClr val="FF0000"/>
            </a:solidFill>
            <a:miter lim="800000"/>
            <a:headEnd/>
            <a:tailEnd/>
          </a:ln>
        </p:spPr>
        <p:txBody>
          <a:bodyPr>
            <a:spAutoFit/>
          </a:bodyPr>
          <a:lstStyle/>
          <a:p>
            <a:pPr fontAlgn="base">
              <a:spcBef>
                <a:spcPct val="0"/>
              </a:spcBef>
            </a:pPr>
            <a:r>
              <a:rPr lang="es-CO" sz="2400" b="1">
                <a:solidFill>
                  <a:srgbClr val="CC3300"/>
                </a:solidFill>
              </a:rPr>
              <a:t>Reto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5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5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5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5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5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5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5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5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5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5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9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16" grpId="0" animBg="1"/>
      <p:bldP spid="63517" grpId="0" animBg="1"/>
      <p:bldP spid="63518" grpId="0" animBg="1"/>
      <p:bldP spid="63519" grpId="0" animBg="1"/>
      <p:bldP spid="63520" grpId="0" animBg="1"/>
      <p:bldP spid="63522" grpId="0" animBg="1"/>
      <p:bldP spid="63523" grpId="0" animBg="1"/>
      <p:bldP spid="63524" grpId="0" animBg="1"/>
      <p:bldP spid="63525" grpId="0" animBg="1"/>
      <p:bldP spid="63526" grpId="0" animBg="1"/>
      <p:bldP spid="1290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214281" y="5143512"/>
            <a:ext cx="8215371" cy="1285884"/>
          </a:xfrm>
          <a:prstGeom prst="roundRect">
            <a:avLst/>
          </a:prstGeom>
          <a:solidFill>
            <a:schemeClr val="accent3">
              <a:lumMod val="50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anchor="ctr"/>
          <a:lstStyle/>
          <a:p>
            <a:pPr>
              <a:defRPr/>
            </a:pPr>
            <a:endParaRPr lang="es-CO"/>
          </a:p>
        </p:txBody>
      </p:sp>
      <p:sp>
        <p:nvSpPr>
          <p:cNvPr id="6" name="5 CuadroTexto"/>
          <p:cNvSpPr txBox="1"/>
          <p:nvPr/>
        </p:nvSpPr>
        <p:spPr>
          <a:xfrm>
            <a:off x="352396" y="5214950"/>
            <a:ext cx="6362744" cy="1200329"/>
          </a:xfrm>
          <a:prstGeom prst="rect">
            <a:avLst/>
          </a:prstGeom>
          <a:noFill/>
        </p:spPr>
        <p:style>
          <a:lnRef idx="0">
            <a:schemeClr val="accent1"/>
          </a:lnRef>
          <a:fillRef idx="3">
            <a:schemeClr val="accent1"/>
          </a:fillRef>
          <a:effectRef idx="3">
            <a:schemeClr val="accent1"/>
          </a:effectRef>
          <a:fontRef idx="minor">
            <a:schemeClr val="lt1"/>
          </a:fontRef>
        </p:style>
        <p:txBody>
          <a:bodyPr anchor="ctr"/>
          <a:lstStyle/>
          <a:p>
            <a:pPr>
              <a:defRPr/>
            </a:pPr>
            <a:r>
              <a:rPr lang="es-CO" sz="1600" b="1" dirty="0">
                <a:effectLst>
                  <a:outerShdw blurRad="38100" dist="38100" dir="2700000" algn="tl">
                    <a:srgbClr val="000000">
                      <a:alpha val="43137"/>
                    </a:srgbClr>
                  </a:outerShdw>
                </a:effectLst>
              </a:rPr>
              <a:t>Infraestructura TIC Básica:</a:t>
            </a:r>
          </a:p>
          <a:p>
            <a:pPr>
              <a:defRPr/>
            </a:pPr>
            <a:r>
              <a:rPr lang="es-CO" sz="1600" b="1" dirty="0">
                <a:effectLst>
                  <a:outerShdw blurRad="38100" dist="38100" dir="2700000" algn="tl">
                    <a:srgbClr val="000000">
                      <a:alpha val="43137"/>
                    </a:srgbClr>
                  </a:outerShdw>
                </a:effectLst>
              </a:rPr>
              <a:t>Hw: Centro de Computo, Servidores, PCs, </a:t>
            </a:r>
          </a:p>
          <a:p>
            <a:pPr>
              <a:defRPr/>
            </a:pPr>
            <a:r>
              <a:rPr lang="es-CO" sz="1600" b="1" dirty="0">
                <a:effectLst>
                  <a:outerShdw blurRad="38100" dist="38100" dir="2700000" algn="tl">
                    <a:srgbClr val="000000">
                      <a:alpha val="43137"/>
                    </a:srgbClr>
                  </a:outerShdw>
                </a:effectLst>
              </a:rPr>
              <a:t>Sw: Licenciamiento S.O., Ofimática, AV.</a:t>
            </a:r>
          </a:p>
          <a:p>
            <a:pPr>
              <a:defRPr/>
            </a:pPr>
            <a:r>
              <a:rPr lang="es-CO" sz="1600" b="1" dirty="0">
                <a:effectLst>
                  <a:outerShdw blurRad="38100" dist="38100" dir="2700000" algn="tl">
                    <a:srgbClr val="000000">
                      <a:alpha val="43137"/>
                    </a:srgbClr>
                  </a:outerShdw>
                </a:effectLst>
              </a:rPr>
              <a:t>Servicios: Outsourcing, Mantenimientos, Conectividad.</a:t>
            </a:r>
          </a:p>
        </p:txBody>
      </p:sp>
      <p:sp>
        <p:nvSpPr>
          <p:cNvPr id="7" name="6 Rectángulo redondeado"/>
          <p:cNvSpPr/>
          <p:nvPr/>
        </p:nvSpPr>
        <p:spPr>
          <a:xfrm>
            <a:off x="1000100" y="4273556"/>
            <a:ext cx="7429552" cy="857256"/>
          </a:xfrm>
          <a:prstGeom prst="roundRect">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anchor="ctr"/>
          <a:lstStyle/>
          <a:p>
            <a:pPr>
              <a:defRPr/>
            </a:pPr>
            <a:r>
              <a:rPr lang="es-CO" sz="1600" b="1" dirty="0">
                <a:solidFill>
                  <a:schemeClr val="tx1"/>
                </a:solidFill>
                <a:effectLst>
                  <a:outerShdw blurRad="38100" dist="38100" dir="2700000" algn="tl">
                    <a:srgbClr val="000000">
                      <a:alpha val="43137"/>
                    </a:srgbClr>
                  </a:outerShdw>
                </a:effectLst>
              </a:rPr>
              <a:t>Servicios: Servicios de conectividad a Internet</a:t>
            </a:r>
            <a:r>
              <a:rPr lang="es-CO" sz="1600" dirty="0">
                <a:solidFill>
                  <a:schemeClr val="bg1"/>
                </a:solidFill>
                <a:effectLst>
                  <a:outerShdw blurRad="38100" dist="38100" dir="2700000" algn="tl">
                    <a:srgbClr val="000000">
                      <a:alpha val="43137"/>
                    </a:srgbClr>
                  </a:outerShdw>
                </a:effectLst>
              </a:rPr>
              <a:t>.</a:t>
            </a:r>
          </a:p>
        </p:txBody>
      </p:sp>
      <p:sp>
        <p:nvSpPr>
          <p:cNvPr id="8" name="7 Rectángulo redondeado"/>
          <p:cNvSpPr/>
          <p:nvPr/>
        </p:nvSpPr>
        <p:spPr>
          <a:xfrm>
            <a:off x="1714480" y="3403600"/>
            <a:ext cx="6715172" cy="857256"/>
          </a:xfrm>
          <a:prstGeom prst="roundRect">
            <a:avLst/>
          </a:prstGeom>
          <a:solidFill>
            <a:schemeClr val="accent3">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defRPr/>
            </a:pPr>
            <a:r>
              <a:rPr lang="es-CO" sz="1600" b="1" dirty="0">
                <a:solidFill>
                  <a:schemeClr val="tx1"/>
                </a:solidFill>
                <a:effectLst>
                  <a:outerShdw blurRad="38100" dist="38100" dir="2700000" algn="tl">
                    <a:srgbClr val="000000">
                      <a:alpha val="43137"/>
                    </a:srgbClr>
                  </a:outerShdw>
                </a:effectLst>
              </a:rPr>
              <a:t>Sw:  Herramientas de Sw Comercial, </a:t>
            </a:r>
          </a:p>
          <a:p>
            <a:pPr>
              <a:defRPr/>
            </a:pPr>
            <a:r>
              <a:rPr lang="es-CO" sz="1600" b="1" dirty="0">
                <a:solidFill>
                  <a:schemeClr val="tx1"/>
                </a:solidFill>
                <a:effectLst>
                  <a:outerShdw blurRad="38100" dist="38100" dir="2700000" algn="tl">
                    <a:srgbClr val="000000">
                      <a:alpha val="43137"/>
                    </a:srgbClr>
                  </a:outerShdw>
                </a:effectLst>
              </a:rPr>
              <a:t>Aplicativos  Específicos (ERP, CRM, HHRR…)</a:t>
            </a:r>
          </a:p>
        </p:txBody>
      </p:sp>
      <p:sp>
        <p:nvSpPr>
          <p:cNvPr id="9" name="8 Rectángulo redondeado"/>
          <p:cNvSpPr/>
          <p:nvPr/>
        </p:nvSpPr>
        <p:spPr>
          <a:xfrm>
            <a:off x="2500298" y="2533644"/>
            <a:ext cx="5929354" cy="857256"/>
          </a:xfrm>
          <a:prstGeom prst="round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CO" sz="1600" b="1" dirty="0">
                <a:solidFill>
                  <a:schemeClr val="tx1"/>
                </a:solidFill>
                <a:effectLst>
                  <a:outerShdw blurRad="38100" dist="38100" dir="2700000" algn="tl">
                    <a:srgbClr val="000000">
                      <a:alpha val="43137"/>
                    </a:srgbClr>
                  </a:outerShdw>
                </a:effectLst>
              </a:rPr>
              <a:t>Sw:  Sistemas de Información Misionales, </a:t>
            </a:r>
          </a:p>
          <a:p>
            <a:pPr>
              <a:defRPr/>
            </a:pPr>
            <a:r>
              <a:rPr lang="es-CO" sz="1600" b="1" dirty="0">
                <a:solidFill>
                  <a:schemeClr val="tx1"/>
                </a:solidFill>
                <a:effectLst>
                  <a:outerShdw blurRad="38100" dist="38100" dir="2700000" algn="tl">
                    <a:srgbClr val="000000">
                      <a:alpha val="43137"/>
                    </a:srgbClr>
                  </a:outerShdw>
                </a:effectLst>
              </a:rPr>
              <a:t>Inteligencia de Negocio, SI Gerenciales.</a:t>
            </a:r>
          </a:p>
        </p:txBody>
      </p:sp>
      <p:sp>
        <p:nvSpPr>
          <p:cNvPr id="10" name="9 Rectángulo redondeado"/>
          <p:cNvSpPr/>
          <p:nvPr/>
        </p:nvSpPr>
        <p:spPr>
          <a:xfrm>
            <a:off x="3428992" y="1652575"/>
            <a:ext cx="5000660" cy="857256"/>
          </a:xfrm>
          <a:prstGeom prst="roundRect">
            <a:avLst/>
          </a:prstGeo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CO" sz="1600" b="1" dirty="0">
                <a:solidFill>
                  <a:schemeClr val="tx1"/>
                </a:solidFill>
                <a:effectLst>
                  <a:outerShdw blurRad="38100" dist="38100" dir="2700000" algn="tl">
                    <a:srgbClr val="000000">
                      <a:alpha val="43137"/>
                    </a:srgbClr>
                  </a:outerShdw>
                </a:effectLst>
              </a:rPr>
              <a:t>Gestión de Conocimiento</a:t>
            </a:r>
          </a:p>
          <a:p>
            <a:pPr>
              <a:defRPr/>
            </a:pPr>
            <a:r>
              <a:rPr lang="es-CO" sz="1600" b="1" dirty="0">
                <a:solidFill>
                  <a:schemeClr val="tx1"/>
                </a:solidFill>
                <a:effectLst>
                  <a:outerShdw blurRad="38100" dist="38100" dir="2700000" algn="tl">
                    <a:srgbClr val="000000">
                      <a:alpha val="43137"/>
                    </a:srgbClr>
                  </a:outerShdw>
                </a:effectLst>
              </a:rPr>
              <a:t>Gestión de Información</a:t>
            </a:r>
          </a:p>
          <a:p>
            <a:pPr>
              <a:defRPr/>
            </a:pPr>
            <a:r>
              <a:rPr lang="es-CO" sz="1600" b="1" dirty="0">
                <a:solidFill>
                  <a:schemeClr val="tx1"/>
                </a:solidFill>
                <a:effectLst>
                  <a:outerShdw blurRad="38100" dist="38100" dir="2700000" algn="tl">
                    <a:srgbClr val="000000">
                      <a:alpha val="43137"/>
                    </a:srgbClr>
                  </a:outerShdw>
                </a:effectLst>
              </a:rPr>
              <a:t>Lenguaje común </a:t>
            </a:r>
          </a:p>
        </p:txBody>
      </p:sp>
      <p:sp>
        <p:nvSpPr>
          <p:cNvPr id="11" name="10 Rectángulo"/>
          <p:cNvSpPr/>
          <p:nvPr/>
        </p:nvSpPr>
        <p:spPr>
          <a:xfrm>
            <a:off x="6427799" y="1714488"/>
            <a:ext cx="428628" cy="4714908"/>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anchor="ctr"/>
          <a:lstStyle/>
          <a:p>
            <a:pPr>
              <a:defRPr/>
            </a:pPr>
            <a:endParaRPr lang="es-CO"/>
          </a:p>
        </p:txBody>
      </p:sp>
      <p:sp>
        <p:nvSpPr>
          <p:cNvPr id="12" name="11 Rectángulo"/>
          <p:cNvSpPr/>
          <p:nvPr/>
        </p:nvSpPr>
        <p:spPr>
          <a:xfrm>
            <a:off x="6869127" y="1714488"/>
            <a:ext cx="428628" cy="4714908"/>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defRPr/>
            </a:pPr>
            <a:endParaRPr lang="es-CO"/>
          </a:p>
        </p:txBody>
      </p:sp>
      <p:sp>
        <p:nvSpPr>
          <p:cNvPr id="13" name="12 Rectángulo"/>
          <p:cNvSpPr/>
          <p:nvPr/>
        </p:nvSpPr>
        <p:spPr>
          <a:xfrm>
            <a:off x="7310455" y="1714488"/>
            <a:ext cx="428628" cy="4714908"/>
          </a:xfrm>
          <a:prstGeom prst="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anchor="ctr"/>
          <a:lstStyle/>
          <a:p>
            <a:pPr>
              <a:defRPr/>
            </a:pPr>
            <a:endParaRPr lang="es-CO"/>
          </a:p>
        </p:txBody>
      </p:sp>
      <p:sp>
        <p:nvSpPr>
          <p:cNvPr id="132125" name="13 CuadroTexto"/>
          <p:cNvSpPr txBox="1">
            <a:spLocks noChangeArrowheads="1"/>
          </p:cNvSpPr>
          <p:nvPr/>
        </p:nvSpPr>
        <p:spPr bwMode="auto">
          <a:xfrm rot="-5400000">
            <a:off x="5548313" y="5005387"/>
            <a:ext cx="2236788" cy="366713"/>
          </a:xfrm>
          <a:prstGeom prst="rect">
            <a:avLst/>
          </a:prstGeom>
          <a:noFill/>
          <a:ln w="9525">
            <a:noFill/>
            <a:miter lim="800000"/>
            <a:headEnd/>
            <a:tailEnd/>
          </a:ln>
        </p:spPr>
        <p:txBody>
          <a:bodyPr>
            <a:spAutoFit/>
          </a:bodyPr>
          <a:lstStyle/>
          <a:p>
            <a:r>
              <a:rPr lang="es-CO">
                <a:solidFill>
                  <a:schemeClr val="bg1"/>
                </a:solidFill>
              </a:rPr>
              <a:t>Gestión de Servicios</a:t>
            </a:r>
          </a:p>
        </p:txBody>
      </p:sp>
      <p:sp>
        <p:nvSpPr>
          <p:cNvPr id="132126" name="14 CuadroTexto"/>
          <p:cNvSpPr txBox="1">
            <a:spLocks noChangeArrowheads="1"/>
          </p:cNvSpPr>
          <p:nvPr/>
        </p:nvSpPr>
        <p:spPr bwMode="auto">
          <a:xfrm rot="-5400000">
            <a:off x="4812507" y="3894931"/>
            <a:ext cx="4584700" cy="366713"/>
          </a:xfrm>
          <a:prstGeom prst="rect">
            <a:avLst/>
          </a:prstGeom>
          <a:noFill/>
          <a:ln w="9525">
            <a:noFill/>
            <a:miter lim="800000"/>
            <a:headEnd/>
            <a:tailEnd/>
          </a:ln>
        </p:spPr>
        <p:txBody>
          <a:bodyPr>
            <a:spAutoFit/>
          </a:bodyPr>
          <a:lstStyle/>
          <a:p>
            <a:r>
              <a:rPr lang="es-CO">
                <a:solidFill>
                  <a:schemeClr val="bg1"/>
                </a:solidFill>
              </a:rPr>
              <a:t>Gestión de Seguridad Información - BCP</a:t>
            </a:r>
          </a:p>
        </p:txBody>
      </p:sp>
      <p:sp>
        <p:nvSpPr>
          <p:cNvPr id="132127" name="15 CuadroTexto"/>
          <p:cNvSpPr txBox="1">
            <a:spLocks noChangeArrowheads="1"/>
          </p:cNvSpPr>
          <p:nvPr/>
        </p:nvSpPr>
        <p:spPr bwMode="auto">
          <a:xfrm rot="-5400000">
            <a:off x="6204744" y="4585494"/>
            <a:ext cx="2647950" cy="366712"/>
          </a:xfrm>
          <a:prstGeom prst="rect">
            <a:avLst/>
          </a:prstGeom>
          <a:noFill/>
          <a:ln w="9525">
            <a:noFill/>
            <a:miter lim="800000"/>
            <a:headEnd/>
            <a:tailEnd/>
          </a:ln>
        </p:spPr>
        <p:txBody>
          <a:bodyPr wrap="none">
            <a:spAutoFit/>
          </a:bodyPr>
          <a:lstStyle/>
          <a:p>
            <a:r>
              <a:rPr lang="es-CO"/>
              <a:t>Gestión documental - Archivo</a:t>
            </a:r>
          </a:p>
        </p:txBody>
      </p:sp>
      <p:sp>
        <p:nvSpPr>
          <p:cNvPr id="17" name="16 Rectángulo"/>
          <p:cNvSpPr/>
          <p:nvPr/>
        </p:nvSpPr>
        <p:spPr>
          <a:xfrm>
            <a:off x="7751783" y="1714488"/>
            <a:ext cx="428628" cy="4714908"/>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nchor="ctr"/>
          <a:lstStyle/>
          <a:p>
            <a:pPr>
              <a:defRPr/>
            </a:pPr>
            <a:endParaRPr lang="es-CO"/>
          </a:p>
        </p:txBody>
      </p:sp>
      <p:sp>
        <p:nvSpPr>
          <p:cNvPr id="132131" name="18 CuadroTexto"/>
          <p:cNvSpPr txBox="1">
            <a:spLocks noChangeArrowheads="1"/>
          </p:cNvSpPr>
          <p:nvPr/>
        </p:nvSpPr>
        <p:spPr bwMode="auto">
          <a:xfrm rot="-5400000">
            <a:off x="7054850" y="5100638"/>
            <a:ext cx="1779588" cy="366712"/>
          </a:xfrm>
          <a:prstGeom prst="rect">
            <a:avLst/>
          </a:prstGeom>
          <a:noFill/>
          <a:ln w="9525">
            <a:noFill/>
            <a:miter lim="800000"/>
            <a:headEnd/>
            <a:tailEnd/>
          </a:ln>
        </p:spPr>
        <p:txBody>
          <a:bodyPr wrap="none">
            <a:spAutoFit/>
          </a:bodyPr>
          <a:lstStyle/>
          <a:p>
            <a:r>
              <a:rPr lang="es-CO"/>
              <a:t>SG Calidad - MECI</a:t>
            </a:r>
          </a:p>
        </p:txBody>
      </p:sp>
      <p:sp>
        <p:nvSpPr>
          <p:cNvPr id="22" name="21 Rectángulo"/>
          <p:cNvSpPr/>
          <p:nvPr/>
        </p:nvSpPr>
        <p:spPr>
          <a:xfrm rot="16200000">
            <a:off x="7948881" y="2050377"/>
            <a:ext cx="1775119" cy="400109"/>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s-CO" sz="2000" b="1" dirty="0">
                <a:solidFill>
                  <a:srgbClr val="FFFF00"/>
                </a:solidFill>
                <a:effectLst>
                  <a:outerShdw blurRad="38100" dist="38100" dir="2700000" algn="tl">
                    <a:srgbClr val="000000">
                      <a:alpha val="43137"/>
                    </a:srgbClr>
                  </a:outerShdw>
                </a:effectLst>
              </a:rPr>
              <a:t>Ciudadano</a:t>
            </a:r>
          </a:p>
        </p:txBody>
      </p:sp>
      <p:sp>
        <p:nvSpPr>
          <p:cNvPr id="23" name="22 Rectángulo"/>
          <p:cNvSpPr/>
          <p:nvPr/>
        </p:nvSpPr>
        <p:spPr>
          <a:xfrm>
            <a:off x="8193111" y="1714488"/>
            <a:ext cx="428628" cy="4714908"/>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nchor="ctr"/>
          <a:lstStyle/>
          <a:p>
            <a:pPr>
              <a:defRPr/>
            </a:pPr>
            <a:endParaRPr lang="es-CO"/>
          </a:p>
        </p:txBody>
      </p:sp>
      <p:sp>
        <p:nvSpPr>
          <p:cNvPr id="132141" name="23 CuadroTexto"/>
          <p:cNvSpPr txBox="1">
            <a:spLocks noChangeArrowheads="1"/>
          </p:cNvSpPr>
          <p:nvPr/>
        </p:nvSpPr>
        <p:spPr bwMode="auto">
          <a:xfrm rot="-5400000">
            <a:off x="7229476" y="4767262"/>
            <a:ext cx="2322512" cy="366713"/>
          </a:xfrm>
          <a:prstGeom prst="rect">
            <a:avLst/>
          </a:prstGeom>
          <a:noFill/>
          <a:ln w="9525">
            <a:noFill/>
            <a:miter lim="800000"/>
            <a:headEnd/>
            <a:tailEnd/>
          </a:ln>
        </p:spPr>
        <p:txBody>
          <a:bodyPr wrap="none">
            <a:spAutoFit/>
          </a:bodyPr>
          <a:lstStyle/>
          <a:p>
            <a:r>
              <a:rPr lang="es-CO"/>
              <a:t>Formación - Capacitación</a:t>
            </a:r>
          </a:p>
        </p:txBody>
      </p:sp>
      <p:sp>
        <p:nvSpPr>
          <p:cNvPr id="50219" name="Text Box 7"/>
          <p:cNvSpPr txBox="1">
            <a:spLocks noChangeArrowheads="1"/>
          </p:cNvSpPr>
          <p:nvPr/>
        </p:nvSpPr>
        <p:spPr bwMode="auto">
          <a:xfrm>
            <a:off x="2627313" y="549275"/>
            <a:ext cx="5903912" cy="519113"/>
          </a:xfrm>
          <a:prstGeom prst="rect">
            <a:avLst/>
          </a:prstGeom>
          <a:noFill/>
          <a:ln w="9525">
            <a:noFill/>
            <a:miter lim="800000"/>
            <a:headEnd/>
            <a:tailEnd/>
          </a:ln>
        </p:spPr>
        <p:txBody>
          <a:bodyPr>
            <a:spAutoFit/>
          </a:bodyPr>
          <a:lstStyle/>
          <a:p>
            <a:pPr algn="r" fontAlgn="base">
              <a:spcBef>
                <a:spcPct val="0"/>
              </a:spcBef>
            </a:pPr>
            <a:r>
              <a:rPr lang="es-ES" sz="2800">
                <a:cs typeface="Arial" charset="0"/>
              </a:rPr>
              <a:t>Procesos y cadena de valor TIC</a:t>
            </a:r>
            <a:endParaRPr lang="es-E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21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21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21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21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2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25" grpId="0"/>
      <p:bldP spid="132126" grpId="0"/>
      <p:bldP spid="132127" grpId="0"/>
      <p:bldP spid="132131" grpId="0"/>
      <p:bldP spid="13214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106 Rectángulo"/>
          <p:cNvSpPr/>
          <p:nvPr/>
        </p:nvSpPr>
        <p:spPr>
          <a:xfrm>
            <a:off x="428625" y="2214563"/>
            <a:ext cx="1576388" cy="428625"/>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es-CO" sz="1200" b="1" dirty="0">
                <a:solidFill>
                  <a:schemeClr val="tx1"/>
                </a:solidFill>
                <a:effectLst>
                  <a:outerShdw blurRad="38100" dist="38100" dir="2700000" algn="tl">
                    <a:srgbClr val="000000">
                      <a:alpha val="43137"/>
                    </a:srgbClr>
                  </a:outerShdw>
                </a:effectLst>
              </a:rPr>
              <a:t>Inversión</a:t>
            </a:r>
          </a:p>
        </p:txBody>
      </p:sp>
      <p:sp>
        <p:nvSpPr>
          <p:cNvPr id="108" name="107 Rectángulo"/>
          <p:cNvSpPr/>
          <p:nvPr/>
        </p:nvSpPr>
        <p:spPr>
          <a:xfrm>
            <a:off x="3286116" y="1285860"/>
            <a:ext cx="2786082" cy="428628"/>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CO" b="1" dirty="0">
                <a:solidFill>
                  <a:schemeClr val="tx1"/>
                </a:solidFill>
                <a:effectLst>
                  <a:outerShdw blurRad="38100" dist="38100" dir="2700000" algn="tl">
                    <a:srgbClr val="000000">
                      <a:alpha val="43137"/>
                    </a:srgbClr>
                  </a:outerShdw>
                </a:effectLst>
              </a:rPr>
              <a:t>Gasto Total TIC Entidad</a:t>
            </a:r>
          </a:p>
        </p:txBody>
      </p:sp>
      <p:sp>
        <p:nvSpPr>
          <p:cNvPr id="109" name="108 Rectángulo redondeado"/>
          <p:cNvSpPr/>
          <p:nvPr/>
        </p:nvSpPr>
        <p:spPr>
          <a:xfrm>
            <a:off x="617510" y="2928934"/>
            <a:ext cx="1071570" cy="29527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defRPr/>
            </a:pPr>
            <a:r>
              <a:rPr lang="es-CO" sz="1200" dirty="0">
                <a:solidFill>
                  <a:schemeClr val="tx1"/>
                </a:solidFill>
              </a:rPr>
              <a:t>Proyecto Inv. </a:t>
            </a:r>
          </a:p>
        </p:txBody>
      </p:sp>
      <p:sp>
        <p:nvSpPr>
          <p:cNvPr id="110" name="109 Rectángulo redondeado"/>
          <p:cNvSpPr/>
          <p:nvPr/>
        </p:nvSpPr>
        <p:spPr>
          <a:xfrm>
            <a:off x="617538" y="3381375"/>
            <a:ext cx="1071562" cy="295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CO" sz="1200">
              <a:solidFill>
                <a:schemeClr val="tx1"/>
              </a:solidFill>
            </a:endParaRPr>
          </a:p>
        </p:txBody>
      </p:sp>
      <p:sp>
        <p:nvSpPr>
          <p:cNvPr id="111" name="110 Rectángulo redondeado"/>
          <p:cNvSpPr/>
          <p:nvPr/>
        </p:nvSpPr>
        <p:spPr>
          <a:xfrm>
            <a:off x="688948" y="3438524"/>
            <a:ext cx="1071570" cy="29527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defRPr/>
            </a:pPr>
            <a:endParaRPr lang="es-CO" sz="1200">
              <a:solidFill>
                <a:schemeClr val="tx1"/>
              </a:solidFill>
            </a:endParaRPr>
          </a:p>
        </p:txBody>
      </p:sp>
      <p:sp>
        <p:nvSpPr>
          <p:cNvPr id="112" name="111 Rectángulo redondeado"/>
          <p:cNvSpPr/>
          <p:nvPr/>
        </p:nvSpPr>
        <p:spPr>
          <a:xfrm>
            <a:off x="781050" y="3548063"/>
            <a:ext cx="1071563" cy="295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200" dirty="0">
                <a:solidFill>
                  <a:schemeClr val="tx1"/>
                </a:solidFill>
              </a:rPr>
              <a:t>Actividad a.</a:t>
            </a:r>
          </a:p>
        </p:txBody>
      </p:sp>
      <p:sp>
        <p:nvSpPr>
          <p:cNvPr id="113" name="112 Rectángulo"/>
          <p:cNvSpPr/>
          <p:nvPr/>
        </p:nvSpPr>
        <p:spPr>
          <a:xfrm>
            <a:off x="2097070" y="2214554"/>
            <a:ext cx="1576398" cy="428628"/>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anchor="ctr"/>
          <a:lstStyle/>
          <a:p>
            <a:pPr fontAlgn="auto">
              <a:spcBef>
                <a:spcPts val="0"/>
              </a:spcBef>
              <a:spcAft>
                <a:spcPts val="0"/>
              </a:spcAft>
              <a:defRPr/>
            </a:pPr>
            <a:r>
              <a:rPr lang="es-CO" sz="1200" b="1" dirty="0">
                <a:solidFill>
                  <a:schemeClr val="tx1"/>
                </a:solidFill>
                <a:effectLst>
                  <a:outerShdw blurRad="38100" dist="38100" dir="2700000" algn="tl">
                    <a:srgbClr val="000000">
                      <a:alpha val="43137"/>
                    </a:srgbClr>
                  </a:outerShdw>
                </a:effectLst>
              </a:rPr>
              <a:t>Funcionamiento</a:t>
            </a:r>
          </a:p>
        </p:txBody>
      </p:sp>
      <p:sp>
        <p:nvSpPr>
          <p:cNvPr id="114" name="113 Rectángulo"/>
          <p:cNvSpPr/>
          <p:nvPr/>
        </p:nvSpPr>
        <p:spPr>
          <a:xfrm>
            <a:off x="3760782" y="2214554"/>
            <a:ext cx="1576398" cy="428628"/>
          </a:xfrm>
          <a:prstGeom prst="rect">
            <a:avLst/>
          </a:prstGeom>
          <a:solidFill>
            <a:srgbClr val="00B0F0"/>
          </a:solidFill>
          <a:ln/>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s-CO" sz="1200" b="1" dirty="0">
                <a:solidFill>
                  <a:schemeClr val="tx1"/>
                </a:solidFill>
                <a:effectLst>
                  <a:outerShdw blurRad="38100" dist="38100" dir="2700000" algn="tl">
                    <a:srgbClr val="000000">
                      <a:alpha val="43137"/>
                    </a:srgbClr>
                  </a:outerShdw>
                </a:effectLst>
              </a:rPr>
              <a:t>Cooperación</a:t>
            </a:r>
          </a:p>
        </p:txBody>
      </p:sp>
      <p:sp>
        <p:nvSpPr>
          <p:cNvPr id="115" name="114 Rectángulo"/>
          <p:cNvSpPr/>
          <p:nvPr/>
        </p:nvSpPr>
        <p:spPr>
          <a:xfrm>
            <a:off x="5424494" y="2214554"/>
            <a:ext cx="1576398" cy="428628"/>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fontAlgn="auto">
              <a:spcBef>
                <a:spcPts val="0"/>
              </a:spcBef>
              <a:spcAft>
                <a:spcPts val="0"/>
              </a:spcAft>
              <a:defRPr/>
            </a:pPr>
            <a:r>
              <a:rPr lang="es-CO" sz="1200" b="1" dirty="0">
                <a:solidFill>
                  <a:schemeClr val="tx1"/>
                </a:solidFill>
                <a:effectLst>
                  <a:outerShdw blurRad="38100" dist="38100" dir="2700000" algn="tl">
                    <a:srgbClr val="000000">
                      <a:alpha val="43137"/>
                    </a:srgbClr>
                  </a:outerShdw>
                </a:effectLst>
              </a:rPr>
              <a:t>Préstamo</a:t>
            </a:r>
          </a:p>
        </p:txBody>
      </p:sp>
      <p:sp>
        <p:nvSpPr>
          <p:cNvPr id="116" name="115 Rectángulo"/>
          <p:cNvSpPr/>
          <p:nvPr/>
        </p:nvSpPr>
        <p:spPr>
          <a:xfrm>
            <a:off x="7085030" y="2214554"/>
            <a:ext cx="1576398" cy="428628"/>
          </a:xfrm>
          <a:prstGeom prst="rect">
            <a:avLst/>
          </a:prstGeom>
          <a:solidFill>
            <a:schemeClr val="accent2">
              <a:lumMod val="60000"/>
              <a:lumOff val="40000"/>
            </a:schemeClr>
          </a:solidFill>
          <a:ln/>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r>
              <a:rPr lang="es-CO" sz="1200" b="1" dirty="0">
                <a:solidFill>
                  <a:schemeClr val="tx1"/>
                </a:solidFill>
                <a:effectLst>
                  <a:outerShdw blurRad="38100" dist="38100" dir="2700000" algn="tl">
                    <a:srgbClr val="000000">
                      <a:alpha val="43137"/>
                    </a:srgbClr>
                  </a:outerShdw>
                </a:effectLst>
              </a:rPr>
              <a:t>Donación</a:t>
            </a:r>
          </a:p>
        </p:txBody>
      </p:sp>
      <p:sp>
        <p:nvSpPr>
          <p:cNvPr id="117" name="116 Cerrar llave"/>
          <p:cNvSpPr/>
          <p:nvPr/>
        </p:nvSpPr>
        <p:spPr>
          <a:xfrm rot="16200000">
            <a:off x="4374357" y="-2269331"/>
            <a:ext cx="357187" cy="8467725"/>
          </a:xfrm>
          <a:prstGeom prst="righ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defRPr/>
            </a:pPr>
            <a:endParaRPr lang="es-CO" sz="1200"/>
          </a:p>
        </p:txBody>
      </p:sp>
      <p:sp>
        <p:nvSpPr>
          <p:cNvPr id="122" name="121 Rectángulo redondeado"/>
          <p:cNvSpPr/>
          <p:nvPr/>
        </p:nvSpPr>
        <p:spPr>
          <a:xfrm>
            <a:off x="688948" y="4010028"/>
            <a:ext cx="1071570" cy="29527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defRPr/>
            </a:pPr>
            <a:endParaRPr lang="es-CO" sz="1200">
              <a:solidFill>
                <a:schemeClr val="tx1"/>
              </a:solidFill>
            </a:endParaRPr>
          </a:p>
        </p:txBody>
      </p:sp>
      <p:sp>
        <p:nvSpPr>
          <p:cNvPr id="123" name="122 Rectángulo redondeado"/>
          <p:cNvSpPr/>
          <p:nvPr/>
        </p:nvSpPr>
        <p:spPr>
          <a:xfrm>
            <a:off x="760413" y="4067175"/>
            <a:ext cx="1071562" cy="295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CO" sz="1200">
              <a:solidFill>
                <a:schemeClr val="tx1"/>
              </a:solidFill>
            </a:endParaRPr>
          </a:p>
        </p:txBody>
      </p:sp>
      <p:sp>
        <p:nvSpPr>
          <p:cNvPr id="124" name="123 Rectángulo redondeado"/>
          <p:cNvSpPr/>
          <p:nvPr/>
        </p:nvSpPr>
        <p:spPr>
          <a:xfrm>
            <a:off x="852488" y="4176713"/>
            <a:ext cx="1071562" cy="295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CO" sz="1200">
              <a:solidFill>
                <a:schemeClr val="tx1"/>
              </a:solidFill>
            </a:endParaRPr>
          </a:p>
        </p:txBody>
      </p:sp>
      <p:sp>
        <p:nvSpPr>
          <p:cNvPr id="125" name="124 Rectángulo redondeado"/>
          <p:cNvSpPr/>
          <p:nvPr/>
        </p:nvSpPr>
        <p:spPr>
          <a:xfrm>
            <a:off x="688948" y="4667260"/>
            <a:ext cx="1071570" cy="29527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defRPr/>
            </a:pPr>
            <a:endParaRPr lang="es-CO" sz="1200">
              <a:solidFill>
                <a:schemeClr val="tx1"/>
              </a:solidFill>
            </a:endParaRPr>
          </a:p>
        </p:txBody>
      </p:sp>
      <p:sp>
        <p:nvSpPr>
          <p:cNvPr id="126" name="125 Rectángulo redondeado"/>
          <p:cNvSpPr/>
          <p:nvPr/>
        </p:nvSpPr>
        <p:spPr>
          <a:xfrm>
            <a:off x="760413" y="4735513"/>
            <a:ext cx="1071562" cy="295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CO" sz="1200">
              <a:solidFill>
                <a:schemeClr val="tx1"/>
              </a:solidFill>
            </a:endParaRPr>
          </a:p>
        </p:txBody>
      </p:sp>
      <p:sp>
        <p:nvSpPr>
          <p:cNvPr id="127" name="126 Rectángulo redondeado"/>
          <p:cNvSpPr/>
          <p:nvPr/>
        </p:nvSpPr>
        <p:spPr>
          <a:xfrm>
            <a:off x="831824" y="4795846"/>
            <a:ext cx="1071570" cy="29527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defRPr/>
            </a:pPr>
            <a:endParaRPr lang="es-CO" sz="1200">
              <a:solidFill>
                <a:schemeClr val="tx1"/>
              </a:solidFill>
            </a:endParaRPr>
          </a:p>
        </p:txBody>
      </p:sp>
      <p:sp>
        <p:nvSpPr>
          <p:cNvPr id="128" name="127 Rectángulo redondeado"/>
          <p:cNvSpPr/>
          <p:nvPr/>
        </p:nvSpPr>
        <p:spPr>
          <a:xfrm>
            <a:off x="928688" y="4902200"/>
            <a:ext cx="1071562" cy="295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CO" sz="1200">
              <a:solidFill>
                <a:schemeClr val="tx1"/>
              </a:solidFill>
            </a:endParaRPr>
          </a:p>
        </p:txBody>
      </p:sp>
      <p:sp>
        <p:nvSpPr>
          <p:cNvPr id="129" name="128 Rectángulo redondeado"/>
          <p:cNvSpPr/>
          <p:nvPr/>
        </p:nvSpPr>
        <p:spPr>
          <a:xfrm>
            <a:off x="688948" y="5367350"/>
            <a:ext cx="1071570" cy="29527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defRPr/>
            </a:pPr>
            <a:endParaRPr lang="es-CO" sz="1200">
              <a:solidFill>
                <a:schemeClr val="tx1"/>
              </a:solidFill>
            </a:endParaRPr>
          </a:p>
        </p:txBody>
      </p:sp>
      <p:sp>
        <p:nvSpPr>
          <p:cNvPr id="130" name="129 Rectángulo redondeado"/>
          <p:cNvSpPr/>
          <p:nvPr/>
        </p:nvSpPr>
        <p:spPr>
          <a:xfrm>
            <a:off x="760413" y="5435600"/>
            <a:ext cx="1071562" cy="295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CO" sz="1200">
              <a:solidFill>
                <a:schemeClr val="tx1"/>
              </a:solidFill>
            </a:endParaRPr>
          </a:p>
        </p:txBody>
      </p:sp>
      <p:sp>
        <p:nvSpPr>
          <p:cNvPr id="131" name="130 Rectángulo redondeado"/>
          <p:cNvSpPr/>
          <p:nvPr/>
        </p:nvSpPr>
        <p:spPr>
          <a:xfrm>
            <a:off x="831824" y="5495936"/>
            <a:ext cx="1071570" cy="29527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defRPr/>
            </a:pPr>
            <a:endParaRPr lang="es-CO" sz="1200">
              <a:solidFill>
                <a:schemeClr val="tx1"/>
              </a:solidFill>
            </a:endParaRPr>
          </a:p>
        </p:txBody>
      </p:sp>
      <p:sp>
        <p:nvSpPr>
          <p:cNvPr id="132" name="131 Rectángulo redondeado"/>
          <p:cNvSpPr/>
          <p:nvPr/>
        </p:nvSpPr>
        <p:spPr>
          <a:xfrm>
            <a:off x="928662" y="5602298"/>
            <a:ext cx="1071570" cy="29527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defRPr/>
            </a:pPr>
            <a:r>
              <a:rPr lang="es-CO" sz="1200" dirty="0">
                <a:solidFill>
                  <a:schemeClr val="tx1"/>
                </a:solidFill>
              </a:rPr>
              <a:t>Actividad  TIC </a:t>
            </a:r>
          </a:p>
        </p:txBody>
      </p:sp>
      <p:sp>
        <p:nvSpPr>
          <p:cNvPr id="137" name="136 Rectángulo redondeado"/>
          <p:cNvSpPr/>
          <p:nvPr/>
        </p:nvSpPr>
        <p:spPr>
          <a:xfrm>
            <a:off x="2332022" y="2919410"/>
            <a:ext cx="1071570" cy="29527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defRPr/>
            </a:pPr>
            <a:r>
              <a:rPr lang="es-CO" sz="1200" dirty="0">
                <a:solidFill>
                  <a:schemeClr val="tx1"/>
                </a:solidFill>
              </a:rPr>
              <a:t>Proyecto </a:t>
            </a:r>
          </a:p>
        </p:txBody>
      </p:sp>
      <p:sp>
        <p:nvSpPr>
          <p:cNvPr id="138" name="137 Rectángulo redondeado"/>
          <p:cNvSpPr/>
          <p:nvPr/>
        </p:nvSpPr>
        <p:spPr>
          <a:xfrm>
            <a:off x="2332038" y="3371850"/>
            <a:ext cx="1071562" cy="295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CO" sz="1200">
              <a:solidFill>
                <a:schemeClr val="tx1"/>
              </a:solidFill>
            </a:endParaRPr>
          </a:p>
        </p:txBody>
      </p:sp>
      <p:sp>
        <p:nvSpPr>
          <p:cNvPr id="139" name="138 Rectángulo redondeado"/>
          <p:cNvSpPr/>
          <p:nvPr/>
        </p:nvSpPr>
        <p:spPr>
          <a:xfrm>
            <a:off x="2403460" y="3429000"/>
            <a:ext cx="1071570" cy="29527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defRPr/>
            </a:pPr>
            <a:endParaRPr lang="es-CO" sz="1200">
              <a:solidFill>
                <a:schemeClr val="tx1"/>
              </a:solidFill>
            </a:endParaRPr>
          </a:p>
        </p:txBody>
      </p:sp>
      <p:sp>
        <p:nvSpPr>
          <p:cNvPr id="140" name="139 Rectángulo redondeado"/>
          <p:cNvSpPr/>
          <p:nvPr/>
        </p:nvSpPr>
        <p:spPr>
          <a:xfrm>
            <a:off x="2495550" y="3538538"/>
            <a:ext cx="1071563" cy="295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CO" sz="1200">
              <a:solidFill>
                <a:schemeClr val="tx1"/>
              </a:solidFill>
            </a:endParaRPr>
          </a:p>
        </p:txBody>
      </p:sp>
      <p:sp>
        <p:nvSpPr>
          <p:cNvPr id="141" name="140 Rectángulo redondeado"/>
          <p:cNvSpPr/>
          <p:nvPr/>
        </p:nvSpPr>
        <p:spPr>
          <a:xfrm>
            <a:off x="4000496" y="2928934"/>
            <a:ext cx="1071570" cy="29527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defRPr/>
            </a:pPr>
            <a:r>
              <a:rPr lang="es-CO" sz="1200" dirty="0">
                <a:solidFill>
                  <a:schemeClr val="tx1"/>
                </a:solidFill>
              </a:rPr>
              <a:t>Proyecto </a:t>
            </a:r>
          </a:p>
        </p:txBody>
      </p:sp>
      <p:sp>
        <p:nvSpPr>
          <p:cNvPr id="142" name="141 Rectángulo redondeado"/>
          <p:cNvSpPr/>
          <p:nvPr/>
        </p:nvSpPr>
        <p:spPr>
          <a:xfrm>
            <a:off x="4000500" y="3381375"/>
            <a:ext cx="1071563" cy="295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CO" sz="1200">
              <a:solidFill>
                <a:schemeClr val="tx1"/>
              </a:solidFill>
            </a:endParaRPr>
          </a:p>
        </p:txBody>
      </p:sp>
      <p:sp>
        <p:nvSpPr>
          <p:cNvPr id="143" name="142 Rectángulo redondeado"/>
          <p:cNvSpPr/>
          <p:nvPr/>
        </p:nvSpPr>
        <p:spPr>
          <a:xfrm>
            <a:off x="4071934" y="3438524"/>
            <a:ext cx="1071570" cy="29527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defRPr/>
            </a:pPr>
            <a:endParaRPr lang="es-CO" sz="1200">
              <a:solidFill>
                <a:schemeClr val="tx1"/>
              </a:solidFill>
            </a:endParaRPr>
          </a:p>
        </p:txBody>
      </p:sp>
      <p:sp>
        <p:nvSpPr>
          <p:cNvPr id="144" name="143 Rectángulo redondeado"/>
          <p:cNvSpPr/>
          <p:nvPr/>
        </p:nvSpPr>
        <p:spPr>
          <a:xfrm>
            <a:off x="4164013" y="3548063"/>
            <a:ext cx="1071562" cy="295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CO" sz="1200">
              <a:solidFill>
                <a:schemeClr val="tx1"/>
              </a:solidFill>
            </a:endParaRPr>
          </a:p>
        </p:txBody>
      </p:sp>
      <p:sp>
        <p:nvSpPr>
          <p:cNvPr id="145" name="144 Rectángulo redondeado"/>
          <p:cNvSpPr/>
          <p:nvPr/>
        </p:nvSpPr>
        <p:spPr>
          <a:xfrm>
            <a:off x="5643570" y="2928934"/>
            <a:ext cx="1071570" cy="29527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defRPr/>
            </a:pPr>
            <a:r>
              <a:rPr lang="es-CO" sz="1200" dirty="0">
                <a:solidFill>
                  <a:schemeClr val="tx1"/>
                </a:solidFill>
              </a:rPr>
              <a:t>Proyecto </a:t>
            </a:r>
          </a:p>
        </p:txBody>
      </p:sp>
      <p:sp>
        <p:nvSpPr>
          <p:cNvPr id="146" name="145 Rectángulo redondeado"/>
          <p:cNvSpPr/>
          <p:nvPr/>
        </p:nvSpPr>
        <p:spPr>
          <a:xfrm>
            <a:off x="5643563" y="3381375"/>
            <a:ext cx="1071562" cy="295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CO" sz="1200">
              <a:solidFill>
                <a:schemeClr val="tx1"/>
              </a:solidFill>
            </a:endParaRPr>
          </a:p>
        </p:txBody>
      </p:sp>
      <p:sp>
        <p:nvSpPr>
          <p:cNvPr id="147" name="146 Rectángulo redondeado"/>
          <p:cNvSpPr/>
          <p:nvPr/>
        </p:nvSpPr>
        <p:spPr>
          <a:xfrm>
            <a:off x="5715008" y="3438524"/>
            <a:ext cx="1071570" cy="29527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defRPr/>
            </a:pPr>
            <a:endParaRPr lang="es-CO" sz="1200">
              <a:solidFill>
                <a:schemeClr val="tx1"/>
              </a:solidFill>
            </a:endParaRPr>
          </a:p>
        </p:txBody>
      </p:sp>
      <p:sp>
        <p:nvSpPr>
          <p:cNvPr id="149" name="148 Rectángulo redondeado"/>
          <p:cNvSpPr/>
          <p:nvPr/>
        </p:nvSpPr>
        <p:spPr>
          <a:xfrm>
            <a:off x="5807075" y="3548063"/>
            <a:ext cx="1071563" cy="295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CO" sz="1200">
              <a:solidFill>
                <a:schemeClr val="tx1"/>
              </a:solidFill>
            </a:endParaRPr>
          </a:p>
        </p:txBody>
      </p:sp>
      <p:sp>
        <p:nvSpPr>
          <p:cNvPr id="150" name="149 Rectángulo redondeado"/>
          <p:cNvSpPr/>
          <p:nvPr/>
        </p:nvSpPr>
        <p:spPr>
          <a:xfrm>
            <a:off x="7332682" y="2928934"/>
            <a:ext cx="1071570" cy="29527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defRPr/>
            </a:pPr>
            <a:r>
              <a:rPr lang="es-CO" sz="1200" dirty="0">
                <a:solidFill>
                  <a:schemeClr val="tx1"/>
                </a:solidFill>
              </a:rPr>
              <a:t>Proyecto </a:t>
            </a:r>
          </a:p>
        </p:txBody>
      </p:sp>
      <p:sp>
        <p:nvSpPr>
          <p:cNvPr id="151" name="150 Rectángulo redondeado"/>
          <p:cNvSpPr/>
          <p:nvPr/>
        </p:nvSpPr>
        <p:spPr>
          <a:xfrm>
            <a:off x="7332663" y="3381375"/>
            <a:ext cx="1071562" cy="295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CO" sz="1200">
              <a:solidFill>
                <a:schemeClr val="tx1"/>
              </a:solidFill>
            </a:endParaRPr>
          </a:p>
        </p:txBody>
      </p:sp>
      <p:sp>
        <p:nvSpPr>
          <p:cNvPr id="152" name="151 Rectángulo redondeado"/>
          <p:cNvSpPr/>
          <p:nvPr/>
        </p:nvSpPr>
        <p:spPr>
          <a:xfrm>
            <a:off x="7404120" y="3438524"/>
            <a:ext cx="1071570" cy="29527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defRPr/>
            </a:pPr>
            <a:endParaRPr lang="es-CO" sz="1200">
              <a:solidFill>
                <a:schemeClr val="tx1"/>
              </a:solidFill>
            </a:endParaRPr>
          </a:p>
        </p:txBody>
      </p:sp>
      <p:sp>
        <p:nvSpPr>
          <p:cNvPr id="153" name="152 Rectángulo redondeado"/>
          <p:cNvSpPr/>
          <p:nvPr/>
        </p:nvSpPr>
        <p:spPr>
          <a:xfrm>
            <a:off x="7496175" y="3548063"/>
            <a:ext cx="1071563" cy="295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CO" sz="1200">
              <a:solidFill>
                <a:schemeClr val="tx1"/>
              </a:solidFill>
            </a:endParaRPr>
          </a:p>
        </p:txBody>
      </p:sp>
      <p:sp>
        <p:nvSpPr>
          <p:cNvPr id="51282" name="153 Rectángulo"/>
          <p:cNvSpPr>
            <a:spLocks noChangeArrowheads="1"/>
          </p:cNvSpPr>
          <p:nvPr/>
        </p:nvSpPr>
        <p:spPr bwMode="auto">
          <a:xfrm>
            <a:off x="960438" y="4165600"/>
            <a:ext cx="838200" cy="276225"/>
          </a:xfrm>
          <a:prstGeom prst="rect">
            <a:avLst/>
          </a:prstGeom>
          <a:noFill/>
          <a:ln w="9525">
            <a:noFill/>
            <a:miter lim="800000"/>
            <a:headEnd/>
            <a:tailEnd/>
          </a:ln>
        </p:spPr>
        <p:txBody>
          <a:bodyPr wrap="none">
            <a:spAutoFit/>
          </a:bodyPr>
          <a:lstStyle/>
          <a:p>
            <a:r>
              <a:rPr lang="es-CO" sz="1200"/>
              <a:t>Actividad a.</a:t>
            </a:r>
          </a:p>
        </p:txBody>
      </p:sp>
      <p:sp>
        <p:nvSpPr>
          <p:cNvPr id="51283" name="Text Box 7"/>
          <p:cNvSpPr txBox="1">
            <a:spLocks noChangeArrowheads="1"/>
          </p:cNvSpPr>
          <p:nvPr/>
        </p:nvSpPr>
        <p:spPr bwMode="auto">
          <a:xfrm>
            <a:off x="2627313" y="549275"/>
            <a:ext cx="5903912" cy="519113"/>
          </a:xfrm>
          <a:prstGeom prst="rect">
            <a:avLst/>
          </a:prstGeom>
          <a:noFill/>
          <a:ln w="9525">
            <a:noFill/>
            <a:miter lim="800000"/>
            <a:headEnd/>
            <a:tailEnd/>
          </a:ln>
        </p:spPr>
        <p:txBody>
          <a:bodyPr>
            <a:spAutoFit/>
          </a:bodyPr>
          <a:lstStyle/>
          <a:p>
            <a:pPr algn="r" fontAlgn="base">
              <a:spcBef>
                <a:spcPct val="0"/>
              </a:spcBef>
            </a:pPr>
            <a:r>
              <a:rPr lang="es-ES" sz="2800">
                <a:cs typeface="Arial" charset="0"/>
              </a:rPr>
              <a:t>Articular fuentes de financiación</a:t>
            </a:r>
            <a:endParaRPr lang="es-ES" sz="28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000125" y="1533525"/>
            <a:ext cx="3067050" cy="428625"/>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fontAlgn="base">
              <a:spcBef>
                <a:spcPct val="0"/>
              </a:spcBef>
              <a:defRPr/>
            </a:pPr>
            <a:r>
              <a:rPr lang="es-CO" b="1">
                <a:solidFill>
                  <a:schemeClr val="tx1"/>
                </a:solidFill>
                <a:effectLst>
                  <a:outerShdw blurRad="38100" dist="38100" dir="2700000" algn="tl">
                    <a:srgbClr val="FFFFFF"/>
                  </a:outerShdw>
                </a:effectLst>
              </a:rPr>
              <a:t>Proyectos SUIFP- EBI</a:t>
            </a:r>
          </a:p>
        </p:txBody>
      </p:sp>
      <p:sp>
        <p:nvSpPr>
          <p:cNvPr id="10" name="9 Rectángulo"/>
          <p:cNvSpPr/>
          <p:nvPr/>
        </p:nvSpPr>
        <p:spPr>
          <a:xfrm>
            <a:off x="285750" y="1500188"/>
            <a:ext cx="8572500" cy="478631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CO"/>
          </a:p>
        </p:txBody>
      </p:sp>
      <p:cxnSp>
        <p:nvCxnSpPr>
          <p:cNvPr id="12" name="11 Conector recto"/>
          <p:cNvCxnSpPr>
            <a:stCxn id="10" idx="0"/>
            <a:endCxn id="10" idx="2"/>
          </p:cNvCxnSpPr>
          <p:nvPr/>
        </p:nvCxnSpPr>
        <p:spPr>
          <a:xfrm rot="16200000" flipH="1">
            <a:off x="2178844" y="3893344"/>
            <a:ext cx="4786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285750" y="2012950"/>
            <a:ext cx="85725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15 Rectángulo"/>
          <p:cNvSpPr/>
          <p:nvPr/>
        </p:nvSpPr>
        <p:spPr>
          <a:xfrm>
            <a:off x="5214942" y="1538274"/>
            <a:ext cx="2786082" cy="428628"/>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CO" b="1" dirty="0">
                <a:solidFill>
                  <a:schemeClr val="tx1"/>
                </a:solidFill>
                <a:effectLst>
                  <a:outerShdw blurRad="38100" dist="38100" dir="2700000" algn="tl">
                    <a:srgbClr val="000000">
                      <a:alpha val="43137"/>
                    </a:srgbClr>
                  </a:outerShdw>
                </a:effectLst>
              </a:rPr>
              <a:t>Formulario TIC</a:t>
            </a:r>
          </a:p>
        </p:txBody>
      </p:sp>
      <p:sp>
        <p:nvSpPr>
          <p:cNvPr id="17" name="16 Rectángulo redondeado"/>
          <p:cNvSpPr/>
          <p:nvPr/>
        </p:nvSpPr>
        <p:spPr>
          <a:xfrm>
            <a:off x="1571604" y="2285992"/>
            <a:ext cx="1643074" cy="357190"/>
          </a:xfrm>
          <a:prstGeom prst="round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defRPr/>
            </a:pPr>
            <a:r>
              <a:rPr lang="es-CO" dirty="0"/>
              <a:t>Proyecto A</a:t>
            </a:r>
          </a:p>
        </p:txBody>
      </p:sp>
      <p:sp>
        <p:nvSpPr>
          <p:cNvPr id="18" name="17 Rectángulo redondeado"/>
          <p:cNvSpPr/>
          <p:nvPr/>
        </p:nvSpPr>
        <p:spPr>
          <a:xfrm>
            <a:off x="5786446" y="2285992"/>
            <a:ext cx="1643074" cy="35719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defRPr/>
            </a:pPr>
            <a:r>
              <a:rPr lang="es-CO" sz="1600">
                <a:solidFill>
                  <a:schemeClr val="tx1"/>
                </a:solidFill>
              </a:rPr>
              <a:t>Formulario TIC</a:t>
            </a:r>
          </a:p>
        </p:txBody>
      </p:sp>
      <p:cxnSp>
        <p:nvCxnSpPr>
          <p:cNvPr id="20" name="19 Conector recto de flecha"/>
          <p:cNvCxnSpPr>
            <a:stCxn id="0" idx="3"/>
            <a:endCxn id="0" idx="1"/>
          </p:cNvCxnSpPr>
          <p:nvPr/>
        </p:nvCxnSpPr>
        <p:spPr>
          <a:xfrm>
            <a:off x="3214688" y="2463800"/>
            <a:ext cx="2571750" cy="1588"/>
          </a:xfrm>
          <a:prstGeom prst="straightConnector1">
            <a:avLst/>
          </a:prstGeom>
          <a:ln w="1905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20 Rectángulo redondeado"/>
          <p:cNvSpPr/>
          <p:nvPr/>
        </p:nvSpPr>
        <p:spPr>
          <a:xfrm>
            <a:off x="1571604" y="3000372"/>
            <a:ext cx="1643074" cy="357190"/>
          </a:xfrm>
          <a:prstGeom prst="round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defRPr/>
            </a:pPr>
            <a:r>
              <a:rPr lang="es-CO" dirty="0"/>
              <a:t>Proyecto B</a:t>
            </a:r>
          </a:p>
        </p:txBody>
      </p:sp>
      <p:sp>
        <p:nvSpPr>
          <p:cNvPr id="22" name="21 Rectángulo redondeado"/>
          <p:cNvSpPr/>
          <p:nvPr/>
        </p:nvSpPr>
        <p:spPr>
          <a:xfrm>
            <a:off x="5786446" y="3000372"/>
            <a:ext cx="1643074" cy="357190"/>
          </a:xfrm>
          <a:prstGeom prst="roundRect">
            <a:avLst/>
          </a:prstGeom>
          <a:ln/>
        </p:spPr>
        <p:style>
          <a:lnRef idx="0">
            <a:schemeClr val="accent3"/>
          </a:lnRef>
          <a:fillRef idx="3">
            <a:schemeClr val="accent3"/>
          </a:fillRef>
          <a:effectRef idx="3">
            <a:schemeClr val="accent3"/>
          </a:effectRef>
          <a:fontRef idx="minor">
            <a:schemeClr val="lt1"/>
          </a:fontRef>
        </p:style>
        <p:txBody>
          <a:bodyPr anchor="ctr"/>
          <a:lstStyle/>
          <a:p>
            <a:pPr>
              <a:defRPr/>
            </a:pPr>
            <a:endParaRPr lang="es-CO">
              <a:solidFill>
                <a:schemeClr val="tx1"/>
              </a:solidFill>
            </a:endParaRPr>
          </a:p>
        </p:txBody>
      </p:sp>
      <p:cxnSp>
        <p:nvCxnSpPr>
          <p:cNvPr id="23" name="22 Conector recto de flecha"/>
          <p:cNvCxnSpPr>
            <a:stCxn id="0" idx="3"/>
            <a:endCxn id="0" idx="1"/>
          </p:cNvCxnSpPr>
          <p:nvPr/>
        </p:nvCxnSpPr>
        <p:spPr>
          <a:xfrm>
            <a:off x="3214688" y="3178175"/>
            <a:ext cx="2571750" cy="1588"/>
          </a:xfrm>
          <a:prstGeom prst="straightConnector1">
            <a:avLst/>
          </a:prstGeom>
          <a:ln w="1905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23 Rectángulo redondeado"/>
          <p:cNvSpPr/>
          <p:nvPr/>
        </p:nvSpPr>
        <p:spPr>
          <a:xfrm>
            <a:off x="6000760" y="3143248"/>
            <a:ext cx="1643074" cy="357190"/>
          </a:xfrm>
          <a:prstGeom prst="roundRect">
            <a:avLst/>
          </a:prstGeom>
          <a:ln/>
        </p:spPr>
        <p:style>
          <a:lnRef idx="0">
            <a:schemeClr val="accent3"/>
          </a:lnRef>
          <a:fillRef idx="3">
            <a:schemeClr val="accent3"/>
          </a:fillRef>
          <a:effectRef idx="3">
            <a:schemeClr val="accent3"/>
          </a:effectRef>
          <a:fontRef idx="minor">
            <a:schemeClr val="lt1"/>
          </a:fontRef>
        </p:style>
        <p:txBody>
          <a:bodyPr anchor="ctr"/>
          <a:lstStyle/>
          <a:p>
            <a:pPr>
              <a:defRPr/>
            </a:pPr>
            <a:endParaRPr lang="es-CO">
              <a:solidFill>
                <a:schemeClr val="tx1"/>
              </a:solidFill>
            </a:endParaRPr>
          </a:p>
        </p:txBody>
      </p:sp>
      <p:sp>
        <p:nvSpPr>
          <p:cNvPr id="25" name="24 Rectángulo redondeado"/>
          <p:cNvSpPr/>
          <p:nvPr/>
        </p:nvSpPr>
        <p:spPr>
          <a:xfrm>
            <a:off x="6153160" y="3295648"/>
            <a:ext cx="1643074" cy="357190"/>
          </a:xfrm>
          <a:prstGeom prst="roundRect">
            <a:avLst/>
          </a:prstGeom>
          <a:ln/>
        </p:spPr>
        <p:style>
          <a:lnRef idx="0">
            <a:schemeClr val="accent3"/>
          </a:lnRef>
          <a:fillRef idx="3">
            <a:schemeClr val="accent3"/>
          </a:fillRef>
          <a:effectRef idx="3">
            <a:schemeClr val="accent3"/>
          </a:effectRef>
          <a:fontRef idx="minor">
            <a:schemeClr val="lt1"/>
          </a:fontRef>
        </p:style>
        <p:txBody>
          <a:bodyPr anchor="ctr"/>
          <a:lstStyle/>
          <a:p>
            <a:pPr>
              <a:defRPr/>
            </a:pPr>
            <a:r>
              <a:rPr lang="es-CO" sz="1600">
                <a:solidFill>
                  <a:schemeClr val="tx1"/>
                </a:solidFill>
              </a:rPr>
              <a:t>Formulario TIC</a:t>
            </a:r>
          </a:p>
        </p:txBody>
      </p:sp>
      <p:sp>
        <p:nvSpPr>
          <p:cNvPr id="26" name="25 Rectángulo redondeado"/>
          <p:cNvSpPr/>
          <p:nvPr/>
        </p:nvSpPr>
        <p:spPr>
          <a:xfrm>
            <a:off x="5857884" y="4071942"/>
            <a:ext cx="1643074" cy="35719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defRPr/>
            </a:pPr>
            <a:r>
              <a:rPr lang="es-CO" sz="1600">
                <a:solidFill>
                  <a:schemeClr val="tx1"/>
                </a:solidFill>
              </a:rPr>
              <a:t>Formulario TIC</a:t>
            </a:r>
          </a:p>
        </p:txBody>
      </p:sp>
      <p:sp>
        <p:nvSpPr>
          <p:cNvPr id="27" name="26 Rectángulo redondeado"/>
          <p:cNvSpPr/>
          <p:nvPr/>
        </p:nvSpPr>
        <p:spPr>
          <a:xfrm>
            <a:off x="1571604" y="3717032"/>
            <a:ext cx="1643074" cy="357190"/>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defRPr/>
            </a:pPr>
            <a:r>
              <a:rPr lang="es-CO" dirty="0"/>
              <a:t>Proyecto  3</a:t>
            </a:r>
          </a:p>
        </p:txBody>
      </p:sp>
      <p:cxnSp>
        <p:nvCxnSpPr>
          <p:cNvPr id="28" name="27 Conector recto de flecha"/>
          <p:cNvCxnSpPr>
            <a:stCxn id="0" idx="1"/>
            <a:endCxn id="0" idx="3"/>
          </p:cNvCxnSpPr>
          <p:nvPr/>
        </p:nvCxnSpPr>
        <p:spPr>
          <a:xfrm rot="10800000" flipV="1">
            <a:off x="3581400" y="4251325"/>
            <a:ext cx="2276475" cy="76200"/>
          </a:xfrm>
          <a:prstGeom prst="straightConnector1">
            <a:avLst/>
          </a:prstGeom>
          <a:ln w="1905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28 Rectángulo redondeado"/>
          <p:cNvSpPr/>
          <p:nvPr/>
        </p:nvSpPr>
        <p:spPr>
          <a:xfrm>
            <a:off x="1785918" y="3919542"/>
            <a:ext cx="1643074" cy="357190"/>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defRPr/>
            </a:pPr>
            <a:r>
              <a:rPr lang="es-CO" dirty="0"/>
              <a:t>Proyecto 2</a:t>
            </a:r>
          </a:p>
        </p:txBody>
      </p:sp>
      <p:sp>
        <p:nvSpPr>
          <p:cNvPr id="30" name="29 Rectángulo redondeado"/>
          <p:cNvSpPr/>
          <p:nvPr/>
        </p:nvSpPr>
        <p:spPr>
          <a:xfrm>
            <a:off x="1938318" y="4149080"/>
            <a:ext cx="1643074" cy="357190"/>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defRPr/>
            </a:pPr>
            <a:r>
              <a:rPr lang="es-CO" dirty="0"/>
              <a:t>Proyecto 1</a:t>
            </a:r>
          </a:p>
        </p:txBody>
      </p:sp>
      <p:sp>
        <p:nvSpPr>
          <p:cNvPr id="37" name="36 Rectángulo redondeado"/>
          <p:cNvSpPr/>
          <p:nvPr/>
        </p:nvSpPr>
        <p:spPr>
          <a:xfrm>
            <a:off x="1633518" y="4848236"/>
            <a:ext cx="1643074" cy="357190"/>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defRPr/>
            </a:pPr>
            <a:endParaRPr lang="es-CO"/>
          </a:p>
        </p:txBody>
      </p:sp>
      <p:sp>
        <p:nvSpPr>
          <p:cNvPr id="38" name="37 Rectángulo redondeado"/>
          <p:cNvSpPr/>
          <p:nvPr/>
        </p:nvSpPr>
        <p:spPr>
          <a:xfrm>
            <a:off x="1847832" y="4991112"/>
            <a:ext cx="1643074" cy="357190"/>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defRPr/>
            </a:pPr>
            <a:endParaRPr lang="es-CO"/>
          </a:p>
        </p:txBody>
      </p:sp>
      <p:sp>
        <p:nvSpPr>
          <p:cNvPr id="39" name="38 Rectángulo redondeado"/>
          <p:cNvSpPr/>
          <p:nvPr/>
        </p:nvSpPr>
        <p:spPr>
          <a:xfrm>
            <a:off x="2000232" y="5143512"/>
            <a:ext cx="1643074" cy="357190"/>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defRPr/>
            </a:pPr>
            <a:r>
              <a:rPr lang="es-CO" dirty="0"/>
              <a:t>Actividad x.</a:t>
            </a:r>
          </a:p>
        </p:txBody>
      </p:sp>
      <p:sp>
        <p:nvSpPr>
          <p:cNvPr id="40" name="39 Rectángulo redondeado"/>
          <p:cNvSpPr/>
          <p:nvPr/>
        </p:nvSpPr>
        <p:spPr>
          <a:xfrm>
            <a:off x="6000760" y="4857760"/>
            <a:ext cx="1643074" cy="357190"/>
          </a:xfrm>
          <a:prstGeom prst="roundRect">
            <a:avLst/>
          </a:prstGeom>
          <a:ln/>
        </p:spPr>
        <p:style>
          <a:lnRef idx="0">
            <a:schemeClr val="accent3"/>
          </a:lnRef>
          <a:fillRef idx="3">
            <a:schemeClr val="accent3"/>
          </a:fillRef>
          <a:effectRef idx="3">
            <a:schemeClr val="accent3"/>
          </a:effectRef>
          <a:fontRef idx="minor">
            <a:schemeClr val="lt1"/>
          </a:fontRef>
        </p:style>
        <p:txBody>
          <a:bodyPr anchor="ctr"/>
          <a:lstStyle/>
          <a:p>
            <a:pPr>
              <a:defRPr/>
            </a:pPr>
            <a:endParaRPr lang="es-CO">
              <a:solidFill>
                <a:schemeClr val="tx1"/>
              </a:solidFill>
            </a:endParaRPr>
          </a:p>
        </p:txBody>
      </p:sp>
      <p:sp>
        <p:nvSpPr>
          <p:cNvPr id="41" name="40 Rectángulo redondeado"/>
          <p:cNvSpPr/>
          <p:nvPr/>
        </p:nvSpPr>
        <p:spPr>
          <a:xfrm>
            <a:off x="6215074" y="5000636"/>
            <a:ext cx="1643074" cy="357190"/>
          </a:xfrm>
          <a:prstGeom prst="roundRect">
            <a:avLst/>
          </a:prstGeom>
          <a:ln/>
        </p:spPr>
        <p:style>
          <a:lnRef idx="0">
            <a:schemeClr val="accent3"/>
          </a:lnRef>
          <a:fillRef idx="3">
            <a:schemeClr val="accent3"/>
          </a:fillRef>
          <a:effectRef idx="3">
            <a:schemeClr val="accent3"/>
          </a:effectRef>
          <a:fontRef idx="minor">
            <a:schemeClr val="lt1"/>
          </a:fontRef>
        </p:style>
        <p:txBody>
          <a:bodyPr anchor="ctr"/>
          <a:lstStyle/>
          <a:p>
            <a:pPr>
              <a:defRPr/>
            </a:pPr>
            <a:endParaRPr lang="es-CO">
              <a:solidFill>
                <a:schemeClr val="tx1"/>
              </a:solidFill>
            </a:endParaRPr>
          </a:p>
        </p:txBody>
      </p:sp>
      <p:sp>
        <p:nvSpPr>
          <p:cNvPr id="42" name="41 Rectángulo redondeado"/>
          <p:cNvSpPr/>
          <p:nvPr/>
        </p:nvSpPr>
        <p:spPr>
          <a:xfrm>
            <a:off x="6367474" y="5153036"/>
            <a:ext cx="1643074" cy="357190"/>
          </a:xfrm>
          <a:prstGeom prst="roundRect">
            <a:avLst/>
          </a:prstGeom>
          <a:ln/>
        </p:spPr>
        <p:style>
          <a:lnRef idx="0">
            <a:schemeClr val="accent3"/>
          </a:lnRef>
          <a:fillRef idx="3">
            <a:schemeClr val="accent3"/>
          </a:fillRef>
          <a:effectRef idx="3">
            <a:schemeClr val="accent3"/>
          </a:effectRef>
          <a:fontRef idx="minor">
            <a:schemeClr val="lt1"/>
          </a:fontRef>
        </p:style>
        <p:txBody>
          <a:bodyPr anchor="ctr"/>
          <a:lstStyle/>
          <a:p>
            <a:pPr>
              <a:defRPr/>
            </a:pPr>
            <a:r>
              <a:rPr lang="es-CO" sz="1600">
                <a:solidFill>
                  <a:schemeClr val="tx1"/>
                </a:solidFill>
              </a:rPr>
              <a:t>Formulario TIC</a:t>
            </a:r>
          </a:p>
        </p:txBody>
      </p:sp>
      <p:cxnSp>
        <p:nvCxnSpPr>
          <p:cNvPr id="43" name="42 Conector recto de flecha"/>
          <p:cNvCxnSpPr>
            <a:stCxn id="0" idx="1"/>
            <a:endCxn id="0" idx="3"/>
          </p:cNvCxnSpPr>
          <p:nvPr/>
        </p:nvCxnSpPr>
        <p:spPr>
          <a:xfrm rot="10800000">
            <a:off x="3643313" y="5322888"/>
            <a:ext cx="2724150" cy="9525"/>
          </a:xfrm>
          <a:prstGeom prst="straightConnector1">
            <a:avLst/>
          </a:prstGeom>
          <a:ln w="1905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a:stCxn id="0" idx="3"/>
            <a:endCxn id="0" idx="1"/>
          </p:cNvCxnSpPr>
          <p:nvPr/>
        </p:nvCxnSpPr>
        <p:spPr>
          <a:xfrm>
            <a:off x="3214688" y="3178175"/>
            <a:ext cx="2786062" cy="142875"/>
          </a:xfrm>
          <a:prstGeom prst="straightConnector1">
            <a:avLst/>
          </a:prstGeom>
          <a:ln w="1905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48 Conector recto de flecha"/>
          <p:cNvCxnSpPr>
            <a:stCxn id="0" idx="3"/>
            <a:endCxn id="0" idx="1"/>
          </p:cNvCxnSpPr>
          <p:nvPr/>
        </p:nvCxnSpPr>
        <p:spPr>
          <a:xfrm>
            <a:off x="3214688" y="3178175"/>
            <a:ext cx="2938462" cy="295275"/>
          </a:xfrm>
          <a:prstGeom prst="straightConnector1">
            <a:avLst/>
          </a:prstGeom>
          <a:ln w="1905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a:stCxn id="0" idx="1"/>
            <a:endCxn id="0" idx="3"/>
          </p:cNvCxnSpPr>
          <p:nvPr/>
        </p:nvCxnSpPr>
        <p:spPr>
          <a:xfrm rot="10800000">
            <a:off x="3429000" y="4098925"/>
            <a:ext cx="2428875" cy="152400"/>
          </a:xfrm>
          <a:prstGeom prst="straightConnector1">
            <a:avLst/>
          </a:prstGeom>
          <a:ln w="1905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54 Conector recto de flecha"/>
          <p:cNvCxnSpPr>
            <a:stCxn id="0" idx="1"/>
          </p:cNvCxnSpPr>
          <p:nvPr/>
        </p:nvCxnSpPr>
        <p:spPr>
          <a:xfrm rot="10800000">
            <a:off x="3143250" y="3857625"/>
            <a:ext cx="2714625" cy="393700"/>
          </a:xfrm>
          <a:prstGeom prst="straightConnector1">
            <a:avLst/>
          </a:prstGeom>
          <a:ln w="1905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57 Conector recto de flecha"/>
          <p:cNvCxnSpPr>
            <a:stCxn id="0" idx="1"/>
            <a:endCxn id="0" idx="3"/>
          </p:cNvCxnSpPr>
          <p:nvPr/>
        </p:nvCxnSpPr>
        <p:spPr>
          <a:xfrm rot="10800000" flipV="1">
            <a:off x="3643313" y="5180013"/>
            <a:ext cx="2571750" cy="142875"/>
          </a:xfrm>
          <a:prstGeom prst="straightConnector1">
            <a:avLst/>
          </a:prstGeom>
          <a:ln w="1905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60 Conector recto de flecha"/>
          <p:cNvCxnSpPr>
            <a:stCxn id="0" idx="1"/>
          </p:cNvCxnSpPr>
          <p:nvPr/>
        </p:nvCxnSpPr>
        <p:spPr>
          <a:xfrm rot="10800000" flipV="1">
            <a:off x="3500438" y="5037138"/>
            <a:ext cx="2500312" cy="34925"/>
          </a:xfrm>
          <a:prstGeom prst="straightConnector1">
            <a:avLst/>
          </a:prstGeom>
          <a:ln w="1905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a:stCxn id="0" idx="1"/>
          </p:cNvCxnSpPr>
          <p:nvPr/>
        </p:nvCxnSpPr>
        <p:spPr>
          <a:xfrm rot="10800000">
            <a:off x="3286125" y="4929188"/>
            <a:ext cx="2928938" cy="250825"/>
          </a:xfrm>
          <a:prstGeom prst="straightConnector1">
            <a:avLst/>
          </a:prstGeom>
          <a:ln w="1905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2292" name="46 CuadroTexto"/>
          <p:cNvSpPr txBox="1">
            <a:spLocks noChangeArrowheads="1"/>
          </p:cNvSpPr>
          <p:nvPr/>
        </p:nvSpPr>
        <p:spPr bwMode="auto">
          <a:xfrm>
            <a:off x="357188" y="4973638"/>
            <a:ext cx="1095375" cy="338137"/>
          </a:xfrm>
          <a:prstGeom prst="rect">
            <a:avLst/>
          </a:prstGeom>
          <a:noFill/>
          <a:ln w="9525">
            <a:noFill/>
            <a:miter lim="800000"/>
            <a:headEnd/>
            <a:tailEnd/>
          </a:ln>
        </p:spPr>
        <p:txBody>
          <a:bodyPr wrap="none">
            <a:spAutoFit/>
          </a:bodyPr>
          <a:lstStyle/>
          <a:p>
            <a:r>
              <a:rPr lang="es-CO" sz="1600">
                <a:latin typeface="Calibri" pitchFamily="34" charset="0"/>
              </a:rPr>
              <a:t>Proyecto D</a:t>
            </a:r>
          </a:p>
        </p:txBody>
      </p:sp>
      <p:sp>
        <p:nvSpPr>
          <p:cNvPr id="48" name="47 Abrir llave"/>
          <p:cNvSpPr/>
          <p:nvPr/>
        </p:nvSpPr>
        <p:spPr>
          <a:xfrm>
            <a:off x="1376363" y="4786313"/>
            <a:ext cx="142875" cy="7143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s-CO"/>
          </a:p>
        </p:txBody>
      </p:sp>
      <p:sp>
        <p:nvSpPr>
          <p:cNvPr id="52294" name="Text Box 7"/>
          <p:cNvSpPr txBox="1">
            <a:spLocks noChangeArrowheads="1"/>
          </p:cNvSpPr>
          <p:nvPr/>
        </p:nvSpPr>
        <p:spPr bwMode="auto">
          <a:xfrm>
            <a:off x="2627313" y="549275"/>
            <a:ext cx="5903912" cy="519113"/>
          </a:xfrm>
          <a:prstGeom prst="rect">
            <a:avLst/>
          </a:prstGeom>
          <a:noFill/>
          <a:ln w="9525">
            <a:noFill/>
            <a:miter lim="800000"/>
            <a:headEnd/>
            <a:tailEnd/>
          </a:ln>
        </p:spPr>
        <p:txBody>
          <a:bodyPr>
            <a:spAutoFit/>
          </a:bodyPr>
          <a:lstStyle/>
          <a:p>
            <a:pPr algn="r" fontAlgn="base">
              <a:spcBef>
                <a:spcPct val="0"/>
              </a:spcBef>
            </a:pPr>
            <a:r>
              <a:rPr lang="es-ES" sz="2800">
                <a:cs typeface="Arial" charset="0"/>
              </a:rPr>
              <a:t>Flexibilidad para la presentación</a:t>
            </a:r>
            <a:endParaRPr lang="es-ES" sz="28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7"/>
          <p:cNvSpPr txBox="1">
            <a:spLocks noChangeArrowheads="1"/>
          </p:cNvSpPr>
          <p:nvPr/>
        </p:nvSpPr>
        <p:spPr bwMode="auto">
          <a:xfrm>
            <a:off x="2627313" y="549275"/>
            <a:ext cx="5903912" cy="519113"/>
          </a:xfrm>
          <a:prstGeom prst="rect">
            <a:avLst/>
          </a:prstGeom>
          <a:noFill/>
          <a:ln w="9525">
            <a:noFill/>
            <a:miter lim="800000"/>
            <a:headEnd/>
            <a:tailEnd/>
          </a:ln>
        </p:spPr>
        <p:txBody>
          <a:bodyPr>
            <a:spAutoFit/>
          </a:bodyPr>
          <a:lstStyle/>
          <a:p>
            <a:pPr algn="r" fontAlgn="base">
              <a:spcBef>
                <a:spcPct val="0"/>
              </a:spcBef>
            </a:pPr>
            <a:r>
              <a:rPr lang="es-ES" sz="2800">
                <a:cs typeface="Arial" charset="0"/>
              </a:rPr>
              <a:t>Control de formulación y TIC en el SUIFP</a:t>
            </a:r>
            <a:endParaRPr lang="es-ES" sz="28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2 Marcador de contenido"/>
          <p:cNvSpPr>
            <a:spLocks noGrp="1"/>
          </p:cNvSpPr>
          <p:nvPr>
            <p:ph idx="4294967295"/>
          </p:nvPr>
        </p:nvSpPr>
        <p:spPr bwMode="auto">
          <a:xfrm>
            <a:off x="457200" y="1844675"/>
            <a:ext cx="8229600" cy="4525963"/>
          </a:xfrm>
          <a:prstGeom prst="rect">
            <a:avLst/>
          </a:prstGeom>
          <a:noFill/>
          <a:ln>
            <a:miter lim="800000"/>
            <a:headEnd/>
            <a:tailEnd/>
          </a:ln>
        </p:spPr>
        <p:txBody>
          <a:bodyPr/>
          <a:lstStyle/>
          <a:p>
            <a:endParaRPr lang="es-CO" sz="1800" smtClean="0">
              <a:latin typeface="Arial Narrow" pitchFamily="34" charset="0"/>
            </a:endParaRPr>
          </a:p>
          <a:p>
            <a:r>
              <a:rPr lang="es-CO" sz="2400" smtClean="0">
                <a:latin typeface="Arial Narrow" pitchFamily="34" charset="0"/>
              </a:rPr>
              <a:t>La cabeza de sector debe verificar</a:t>
            </a:r>
          </a:p>
          <a:p>
            <a:pPr lvl="1"/>
            <a:r>
              <a:rPr lang="es-CO" sz="2400" smtClean="0">
                <a:latin typeface="Arial Narrow" pitchFamily="34" charset="0"/>
              </a:rPr>
              <a:t>Que se incluya el formulario proyectos TIC</a:t>
            </a:r>
          </a:p>
          <a:p>
            <a:pPr lvl="1"/>
            <a:r>
              <a:rPr lang="es-CO" sz="2400" smtClean="0">
                <a:latin typeface="Arial Narrow" pitchFamily="34" charset="0"/>
              </a:rPr>
              <a:t>Cumplimiento de políticas sectoriales y responsabilidades.</a:t>
            </a:r>
          </a:p>
          <a:p>
            <a:pPr lvl="1"/>
            <a:r>
              <a:rPr lang="es-CO" sz="2400" smtClean="0">
                <a:latin typeface="Arial Narrow" pitchFamily="34" charset="0"/>
              </a:rPr>
              <a:t>Coherencia de información de objetivos, alcance y costos</a:t>
            </a:r>
          </a:p>
          <a:p>
            <a:pPr lvl="1"/>
            <a:endParaRPr lang="es-CO" sz="2400" smtClean="0">
              <a:latin typeface="Arial Narrow" pitchFamily="34" charset="0"/>
            </a:endParaRPr>
          </a:p>
          <a:p>
            <a:pPr>
              <a:buFontTx/>
              <a:buNone/>
            </a:pPr>
            <a:r>
              <a:rPr lang="es-CO" sz="2400" b="1" smtClean="0">
                <a:latin typeface="Arial Narrow" pitchFamily="34" charset="0"/>
              </a:rPr>
              <a:t>VENTAJAS</a:t>
            </a:r>
          </a:p>
          <a:p>
            <a:endParaRPr lang="es-CO" sz="2400" b="1" smtClean="0">
              <a:latin typeface="Arial Narrow" pitchFamily="34" charset="0"/>
            </a:endParaRPr>
          </a:p>
          <a:p>
            <a:r>
              <a:rPr lang="es-CO" sz="2400" smtClean="0">
                <a:latin typeface="Arial Narrow" pitchFamily="34" charset="0"/>
              </a:rPr>
              <a:t>Permite coordinación e interoperabilidad</a:t>
            </a:r>
          </a:p>
          <a:p>
            <a:r>
              <a:rPr lang="es-CO" sz="2400" smtClean="0">
                <a:latin typeface="Arial Narrow" pitchFamily="34" charset="0"/>
              </a:rPr>
              <a:t>Liderazgo de los Ministerio y Departamentos Administrativos</a:t>
            </a:r>
          </a:p>
          <a:p>
            <a:endParaRPr lang="es-CO" sz="2000" b="1" smtClean="0">
              <a:latin typeface="Arial Narrow" pitchFamily="34" charset="0"/>
            </a:endParaRPr>
          </a:p>
        </p:txBody>
      </p:sp>
      <p:sp>
        <p:nvSpPr>
          <p:cNvPr id="54275" name="Line 3"/>
          <p:cNvSpPr>
            <a:spLocks noChangeShapeType="1"/>
          </p:cNvSpPr>
          <p:nvPr/>
        </p:nvSpPr>
        <p:spPr bwMode="auto">
          <a:xfrm>
            <a:off x="971550" y="1701800"/>
            <a:ext cx="7343775" cy="7938"/>
          </a:xfrm>
          <a:prstGeom prst="line">
            <a:avLst/>
          </a:prstGeom>
          <a:noFill/>
          <a:ln w="38100">
            <a:solidFill>
              <a:srgbClr val="969696"/>
            </a:solidFill>
            <a:round/>
            <a:headEnd/>
            <a:tailEnd/>
          </a:ln>
        </p:spPr>
        <p:txBody>
          <a:bodyPr/>
          <a:lstStyle/>
          <a:p>
            <a:endParaRPr lang="en-US"/>
          </a:p>
        </p:txBody>
      </p:sp>
      <p:sp>
        <p:nvSpPr>
          <p:cNvPr id="54276" name="Text Box 7"/>
          <p:cNvSpPr txBox="1">
            <a:spLocks noChangeArrowheads="1"/>
          </p:cNvSpPr>
          <p:nvPr/>
        </p:nvSpPr>
        <p:spPr bwMode="auto">
          <a:xfrm>
            <a:off x="1042988" y="1125538"/>
            <a:ext cx="7415212" cy="519112"/>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rPr>
              <a:t>Control de Viabilidad y TIC</a:t>
            </a:r>
          </a:p>
        </p:txBody>
      </p:sp>
      <p:sp>
        <p:nvSpPr>
          <p:cNvPr id="133126" name="Text Box 14"/>
          <p:cNvSpPr txBox="1">
            <a:spLocks noChangeArrowheads="1"/>
          </p:cNvSpPr>
          <p:nvPr/>
        </p:nvSpPr>
        <p:spPr bwMode="auto">
          <a:xfrm rot="-1856883">
            <a:off x="6156325" y="5300663"/>
            <a:ext cx="2735263" cy="831850"/>
          </a:xfrm>
          <a:prstGeom prst="rect">
            <a:avLst/>
          </a:prstGeom>
          <a:noFill/>
          <a:ln w="9525">
            <a:solidFill>
              <a:srgbClr val="FF0000"/>
            </a:solidFill>
            <a:miter lim="800000"/>
            <a:headEnd/>
            <a:tailEnd/>
          </a:ln>
        </p:spPr>
        <p:txBody>
          <a:bodyPr>
            <a:spAutoFit/>
          </a:bodyPr>
          <a:lstStyle/>
          <a:p>
            <a:pPr fontAlgn="base">
              <a:spcBef>
                <a:spcPct val="0"/>
              </a:spcBef>
            </a:pPr>
            <a:r>
              <a:rPr lang="es-CO" sz="2400" b="1">
                <a:solidFill>
                  <a:srgbClr val="CC3300"/>
                </a:solidFill>
              </a:rPr>
              <a:t>Reto: Planeación sectorial TIC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7"/>
          <p:cNvSpPr txBox="1">
            <a:spLocks noChangeArrowheads="1"/>
          </p:cNvSpPr>
          <p:nvPr/>
        </p:nvSpPr>
        <p:spPr bwMode="auto">
          <a:xfrm>
            <a:off x="2627313" y="549275"/>
            <a:ext cx="5903912" cy="519113"/>
          </a:xfrm>
          <a:prstGeom prst="rect">
            <a:avLst/>
          </a:prstGeom>
          <a:noFill/>
          <a:ln w="9525">
            <a:noFill/>
            <a:miter lim="800000"/>
            <a:headEnd/>
            <a:tailEnd/>
          </a:ln>
        </p:spPr>
        <p:txBody>
          <a:bodyPr>
            <a:spAutoFit/>
          </a:bodyPr>
          <a:lstStyle/>
          <a:p>
            <a:pPr algn="r" fontAlgn="base">
              <a:spcBef>
                <a:spcPct val="0"/>
              </a:spcBef>
            </a:pPr>
            <a:r>
              <a:rPr lang="es-ES" sz="2800">
                <a:cs typeface="Arial" charset="0"/>
              </a:rPr>
              <a:t>Control de viabilidad y TIC en el SUIFP</a:t>
            </a:r>
            <a:endParaRPr lang="es-ES" sz="28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2 Marcador de contenido"/>
          <p:cNvSpPr>
            <a:spLocks noGrp="1"/>
          </p:cNvSpPr>
          <p:nvPr>
            <p:ph idx="4294967295"/>
          </p:nvPr>
        </p:nvSpPr>
        <p:spPr bwMode="auto">
          <a:xfrm>
            <a:off x="457200" y="1927225"/>
            <a:ext cx="8229600" cy="4525963"/>
          </a:xfrm>
          <a:prstGeom prst="rect">
            <a:avLst/>
          </a:prstGeom>
          <a:noFill/>
          <a:ln>
            <a:miter lim="800000"/>
            <a:headEnd/>
            <a:tailEnd/>
          </a:ln>
        </p:spPr>
        <p:txBody>
          <a:bodyPr/>
          <a:lstStyle/>
          <a:p>
            <a:r>
              <a:rPr lang="es-CO" sz="2000" smtClean="0">
                <a:latin typeface="Arial Narrow" pitchFamily="34" charset="0"/>
              </a:rPr>
              <a:t>En que consiste:</a:t>
            </a:r>
          </a:p>
          <a:p>
            <a:pPr lvl="1"/>
            <a:r>
              <a:rPr lang="es-CO" sz="2000" smtClean="0">
                <a:latin typeface="Arial Narrow" pitchFamily="34" charset="0"/>
              </a:rPr>
              <a:t>Verificación, mediante una serie de preguntas, de la consistencia de la información y cumplimiento de políticas –  Formulario TIC</a:t>
            </a:r>
          </a:p>
          <a:p>
            <a:pPr lvl="1"/>
            <a:r>
              <a:rPr lang="es-CO" sz="2000" smtClean="0">
                <a:latin typeface="Arial Narrow" pitchFamily="34" charset="0"/>
              </a:rPr>
              <a:t>Emisión de recomendaciones a tener en cuenta en el control posterior </a:t>
            </a:r>
          </a:p>
          <a:p>
            <a:pPr lvl="1"/>
            <a:r>
              <a:rPr lang="es-CO" sz="2000" smtClean="0">
                <a:latin typeface="Arial Narrow" pitchFamily="34" charset="0"/>
              </a:rPr>
              <a:t>Incluye la revisión de recomendaciones dadas en vigencias anteriores – trazabilidad.</a:t>
            </a:r>
          </a:p>
          <a:p>
            <a:pPr lvl="1"/>
            <a:endParaRPr lang="es-CO" sz="2000" smtClean="0">
              <a:latin typeface="Arial Narrow" pitchFamily="34" charset="0"/>
            </a:endParaRPr>
          </a:p>
          <a:p>
            <a:pPr>
              <a:buFontTx/>
              <a:buNone/>
            </a:pPr>
            <a:r>
              <a:rPr lang="es-CO" sz="2000" smtClean="0">
                <a:latin typeface="Arial Narrow" pitchFamily="34" charset="0"/>
              </a:rPr>
              <a:t>VENTAJAS</a:t>
            </a:r>
          </a:p>
          <a:p>
            <a:r>
              <a:rPr lang="es-CO" sz="2000" smtClean="0">
                <a:latin typeface="Arial Narrow" pitchFamily="34" charset="0"/>
              </a:rPr>
              <a:t>Permite verificar coherencia de proyectos y políticas TIC</a:t>
            </a:r>
          </a:p>
          <a:p>
            <a:r>
              <a:rPr lang="es-CO" sz="2000" smtClean="0">
                <a:latin typeface="Arial Narrow" pitchFamily="34" charset="0"/>
              </a:rPr>
              <a:t>Asegura mayor articulación al interior del DNP</a:t>
            </a:r>
          </a:p>
          <a:p>
            <a:r>
              <a:rPr lang="es-CO" sz="2000" smtClean="0">
                <a:latin typeface="Arial Narrow" pitchFamily="34" charset="0"/>
              </a:rPr>
              <a:t>Información pública.</a:t>
            </a:r>
          </a:p>
          <a:p>
            <a:endParaRPr lang="es-CO" sz="2000" smtClean="0">
              <a:latin typeface="Arial Narrow" pitchFamily="34" charset="0"/>
            </a:endParaRPr>
          </a:p>
          <a:p>
            <a:endParaRPr lang="es-CO" sz="2400" b="1" smtClean="0">
              <a:latin typeface="Arial Narrow" pitchFamily="34" charset="0"/>
            </a:endParaRPr>
          </a:p>
        </p:txBody>
      </p:sp>
      <p:sp>
        <p:nvSpPr>
          <p:cNvPr id="56323" name="Line 3"/>
          <p:cNvSpPr>
            <a:spLocks noChangeShapeType="1"/>
          </p:cNvSpPr>
          <p:nvPr/>
        </p:nvSpPr>
        <p:spPr bwMode="auto">
          <a:xfrm>
            <a:off x="971550" y="1701800"/>
            <a:ext cx="7343775" cy="7938"/>
          </a:xfrm>
          <a:prstGeom prst="line">
            <a:avLst/>
          </a:prstGeom>
          <a:noFill/>
          <a:ln w="38100">
            <a:solidFill>
              <a:srgbClr val="969696"/>
            </a:solidFill>
            <a:round/>
            <a:headEnd/>
            <a:tailEnd/>
          </a:ln>
        </p:spPr>
        <p:txBody>
          <a:bodyPr/>
          <a:lstStyle/>
          <a:p>
            <a:endParaRPr lang="en-US"/>
          </a:p>
        </p:txBody>
      </p:sp>
      <p:sp>
        <p:nvSpPr>
          <p:cNvPr id="56324" name="Text Box 7"/>
          <p:cNvSpPr txBox="1">
            <a:spLocks noChangeArrowheads="1"/>
          </p:cNvSpPr>
          <p:nvPr/>
        </p:nvSpPr>
        <p:spPr bwMode="auto">
          <a:xfrm>
            <a:off x="1042988" y="1125538"/>
            <a:ext cx="7415212" cy="519112"/>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rPr>
              <a:t>Filtro DNP –  Control TIC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3"/>
          <p:cNvSpPr>
            <a:spLocks noChangeShapeType="1"/>
          </p:cNvSpPr>
          <p:nvPr/>
        </p:nvSpPr>
        <p:spPr bwMode="auto">
          <a:xfrm>
            <a:off x="1187450" y="2205038"/>
            <a:ext cx="7056438" cy="0"/>
          </a:xfrm>
          <a:prstGeom prst="line">
            <a:avLst/>
          </a:prstGeom>
          <a:noFill/>
          <a:ln w="38100">
            <a:solidFill>
              <a:srgbClr val="969696"/>
            </a:solidFill>
            <a:round/>
            <a:headEnd/>
            <a:tailEnd/>
          </a:ln>
        </p:spPr>
        <p:txBody>
          <a:bodyPr/>
          <a:lstStyle/>
          <a:p>
            <a:endParaRPr lang="en-US"/>
          </a:p>
        </p:txBody>
      </p:sp>
      <p:sp>
        <p:nvSpPr>
          <p:cNvPr id="7171" name="Text Box 7"/>
          <p:cNvSpPr txBox="1">
            <a:spLocks noChangeArrowheads="1"/>
          </p:cNvSpPr>
          <p:nvPr/>
        </p:nvSpPr>
        <p:spPr bwMode="auto">
          <a:xfrm>
            <a:off x="1258888" y="1547813"/>
            <a:ext cx="6985000" cy="585787"/>
          </a:xfrm>
          <a:prstGeom prst="rect">
            <a:avLst/>
          </a:prstGeom>
          <a:noFill/>
          <a:ln w="9525">
            <a:noFill/>
            <a:miter lim="800000"/>
            <a:headEnd/>
            <a:tailEnd/>
          </a:ln>
        </p:spPr>
        <p:txBody>
          <a:bodyPr>
            <a:spAutoFit/>
          </a:bodyPr>
          <a:lstStyle/>
          <a:p>
            <a:pPr algn="r" fontAlgn="base">
              <a:spcBef>
                <a:spcPct val="0"/>
              </a:spcBef>
            </a:pPr>
            <a:r>
              <a:rPr lang="es-ES" sz="3200">
                <a:solidFill>
                  <a:srgbClr val="336699"/>
                </a:solidFill>
              </a:rPr>
              <a:t>Contenido:</a:t>
            </a:r>
          </a:p>
        </p:txBody>
      </p:sp>
      <p:sp>
        <p:nvSpPr>
          <p:cNvPr id="7172" name="4 CuadroTexto"/>
          <p:cNvSpPr txBox="1">
            <a:spLocks noChangeArrowheads="1"/>
          </p:cNvSpPr>
          <p:nvPr/>
        </p:nvSpPr>
        <p:spPr bwMode="auto">
          <a:xfrm>
            <a:off x="900113" y="2349500"/>
            <a:ext cx="7272337" cy="4554538"/>
          </a:xfrm>
          <a:prstGeom prst="rect">
            <a:avLst/>
          </a:prstGeom>
          <a:noFill/>
          <a:ln w="9525">
            <a:noFill/>
            <a:miter lim="800000"/>
            <a:headEnd/>
            <a:tailEnd/>
          </a:ln>
        </p:spPr>
        <p:txBody>
          <a:bodyPr>
            <a:spAutoFit/>
          </a:bodyPr>
          <a:lstStyle/>
          <a:p>
            <a:pPr marL="271463" indent="-271463" algn="just">
              <a:buClr>
                <a:srgbClr val="336699"/>
              </a:buClr>
              <a:buFont typeface="Arial" charset="0"/>
              <a:buChar char="•"/>
            </a:pPr>
            <a:r>
              <a:rPr lang="es-CO" sz="2500" dirty="0">
                <a:solidFill>
                  <a:schemeClr val="bg1">
                    <a:lumMod val="75000"/>
                  </a:schemeClr>
                </a:solidFill>
              </a:rPr>
              <a:t>Objetivo de la reunión</a:t>
            </a:r>
          </a:p>
          <a:p>
            <a:pPr marL="271463" indent="-271463" algn="just">
              <a:buClr>
                <a:srgbClr val="336699"/>
              </a:buClr>
              <a:buFont typeface="Arial" charset="0"/>
              <a:buChar char="•"/>
            </a:pPr>
            <a:r>
              <a:rPr lang="es-CO" sz="2500" b="1" dirty="0"/>
              <a:t>Estructura general  de la inversión pública</a:t>
            </a:r>
            <a:r>
              <a:rPr lang="es-ES" sz="2500" b="1" dirty="0"/>
              <a:t> y su relación con los proyectos de inversión.</a:t>
            </a:r>
          </a:p>
          <a:p>
            <a:pPr marL="271463" indent="-271463" algn="just">
              <a:buClr>
                <a:srgbClr val="336699"/>
              </a:buClr>
              <a:buFont typeface="Arial" charset="0"/>
              <a:buChar char="•"/>
            </a:pPr>
            <a:r>
              <a:rPr lang="es-ES" sz="2500" dirty="0">
                <a:solidFill>
                  <a:schemeClr val="bg1">
                    <a:lumMod val="75000"/>
                  </a:schemeClr>
                </a:solidFill>
              </a:rPr>
              <a:t>El Sistema Unificado de Inversión y Finanzas Públicas SUIFP.</a:t>
            </a:r>
          </a:p>
          <a:p>
            <a:pPr marL="271463" indent="-271463" algn="just">
              <a:buClr>
                <a:srgbClr val="336699"/>
              </a:buClr>
              <a:buFont typeface="Arial" charset="0"/>
              <a:buChar char="•"/>
            </a:pPr>
            <a:r>
              <a:rPr lang="es-ES" sz="2500" dirty="0">
                <a:solidFill>
                  <a:schemeClr val="bg1">
                    <a:lumMod val="75000"/>
                  </a:schemeClr>
                </a:solidFill>
              </a:rPr>
              <a:t>Aspectos importantes sobre TIC</a:t>
            </a:r>
          </a:p>
          <a:p>
            <a:pPr marL="271463" indent="-271463" algn="just">
              <a:buClr>
                <a:srgbClr val="336699"/>
              </a:buClr>
              <a:buFont typeface="Arial" charset="0"/>
              <a:buChar char="•"/>
            </a:pPr>
            <a:r>
              <a:rPr lang="es-ES" sz="2500" dirty="0">
                <a:solidFill>
                  <a:schemeClr val="bg1">
                    <a:lumMod val="75000"/>
                  </a:schemeClr>
                </a:solidFill>
              </a:rPr>
              <a:t>Procesos a desarrollar para las vigencias 2011-2012</a:t>
            </a:r>
          </a:p>
          <a:p>
            <a:pPr marL="271463" indent="-271463" algn="just">
              <a:buClr>
                <a:srgbClr val="336699"/>
              </a:buClr>
              <a:buFont typeface="Arial" charset="0"/>
              <a:buChar char="•"/>
            </a:pPr>
            <a:r>
              <a:rPr lang="es-ES" sz="2600" dirty="0">
                <a:solidFill>
                  <a:schemeClr val="bg1">
                    <a:lumMod val="75000"/>
                  </a:schemeClr>
                </a:solidFill>
              </a:rPr>
              <a:t>Recomendaciones para el efectivo desarrollo de los procesos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0 Imagen" descr="Procedimiento TIC 2.JPG"/>
          <p:cNvPicPr>
            <a:picLocks noChangeAspect="1" noChangeArrowheads="1"/>
          </p:cNvPicPr>
          <p:nvPr/>
        </p:nvPicPr>
        <p:blipFill>
          <a:blip r:embed="rId2" cstate="print"/>
          <a:srcRect/>
          <a:stretch>
            <a:fillRect/>
          </a:stretch>
        </p:blipFill>
        <p:spPr bwMode="auto">
          <a:xfrm>
            <a:off x="179388" y="1212850"/>
            <a:ext cx="6408737" cy="5672138"/>
          </a:xfrm>
          <a:prstGeom prst="rect">
            <a:avLst/>
          </a:prstGeom>
          <a:noFill/>
          <a:ln w="9525">
            <a:noFill/>
            <a:miter lim="800000"/>
            <a:headEnd/>
            <a:tailEnd/>
          </a:ln>
        </p:spPr>
      </p:pic>
      <p:sp>
        <p:nvSpPr>
          <p:cNvPr id="57347" name="Text Box 7"/>
          <p:cNvSpPr txBox="1">
            <a:spLocks noChangeArrowheads="1"/>
          </p:cNvSpPr>
          <p:nvPr/>
        </p:nvSpPr>
        <p:spPr bwMode="auto">
          <a:xfrm>
            <a:off x="2844800" y="549275"/>
            <a:ext cx="5903913" cy="519113"/>
          </a:xfrm>
          <a:prstGeom prst="rect">
            <a:avLst/>
          </a:prstGeom>
          <a:noFill/>
          <a:ln w="9525">
            <a:noFill/>
            <a:miter lim="800000"/>
            <a:headEnd/>
            <a:tailEnd/>
          </a:ln>
        </p:spPr>
        <p:txBody>
          <a:bodyPr>
            <a:spAutoFit/>
          </a:bodyPr>
          <a:lstStyle/>
          <a:p>
            <a:pPr algn="r" fontAlgn="base">
              <a:spcBef>
                <a:spcPct val="0"/>
              </a:spcBef>
            </a:pPr>
            <a:r>
              <a:rPr lang="es-ES" sz="2800">
                <a:cs typeface="Arial" charset="0"/>
              </a:rPr>
              <a:t>Control TIC en el SUIFP</a:t>
            </a:r>
            <a:endParaRPr lang="es-ES" sz="2800"/>
          </a:p>
        </p:txBody>
      </p:sp>
      <p:sp>
        <p:nvSpPr>
          <p:cNvPr id="31" name="30 Flecha abajo"/>
          <p:cNvSpPr>
            <a:spLocks noChangeArrowheads="1"/>
          </p:cNvSpPr>
          <p:nvPr/>
        </p:nvSpPr>
        <p:spPr bwMode="auto">
          <a:xfrm rot="-5400000">
            <a:off x="5327650" y="512763"/>
            <a:ext cx="288925" cy="2663825"/>
          </a:xfrm>
          <a:prstGeom prst="downArrow">
            <a:avLst>
              <a:gd name="adj1" fmla="val 81324"/>
              <a:gd name="adj2" fmla="val 281886"/>
            </a:avLst>
          </a:prstGeom>
          <a:solidFill>
            <a:schemeClr val="accent1"/>
          </a:solidFill>
          <a:ln w="25400" algn="ctr">
            <a:solidFill>
              <a:srgbClr val="89A4A7"/>
            </a:solidFill>
            <a:miter lim="800000"/>
            <a:headEnd/>
            <a:tailEnd/>
          </a:ln>
        </p:spPr>
        <p:txBody>
          <a:bodyPr vert="eaVert" anchor="ctr"/>
          <a:lstStyle/>
          <a:p>
            <a:pPr>
              <a:defRPr/>
            </a:pPr>
            <a:endParaRPr lang="es-ES">
              <a:solidFill>
                <a:schemeClr val="lt1"/>
              </a:solidFill>
              <a:latin typeface="+mn-lt"/>
            </a:endParaRPr>
          </a:p>
        </p:txBody>
      </p:sp>
      <p:sp>
        <p:nvSpPr>
          <p:cNvPr id="57349" name="46 CuadroTexto"/>
          <p:cNvSpPr txBox="1">
            <a:spLocks noChangeArrowheads="1"/>
          </p:cNvSpPr>
          <p:nvPr/>
        </p:nvSpPr>
        <p:spPr bwMode="auto">
          <a:xfrm>
            <a:off x="7112000" y="1628775"/>
            <a:ext cx="1028700" cy="336550"/>
          </a:xfrm>
          <a:prstGeom prst="rect">
            <a:avLst/>
          </a:prstGeom>
          <a:noFill/>
          <a:ln w="9525">
            <a:noFill/>
            <a:miter lim="800000"/>
            <a:headEnd/>
            <a:tailEnd/>
          </a:ln>
        </p:spPr>
        <p:txBody>
          <a:bodyPr wrap="none">
            <a:spAutoFit/>
          </a:bodyPr>
          <a:lstStyle/>
          <a:p>
            <a:r>
              <a:rPr lang="es-CO" sz="1600">
                <a:latin typeface="Calibri" pitchFamily="34" charset="0"/>
              </a:rPr>
              <a:t>POLÍTICAS</a:t>
            </a:r>
          </a:p>
        </p:txBody>
      </p:sp>
      <p:sp>
        <p:nvSpPr>
          <p:cNvPr id="2" name="30 Flecha abajo"/>
          <p:cNvSpPr>
            <a:spLocks noChangeArrowheads="1"/>
          </p:cNvSpPr>
          <p:nvPr/>
        </p:nvSpPr>
        <p:spPr bwMode="auto">
          <a:xfrm rot="-5400000">
            <a:off x="5327650" y="1089025"/>
            <a:ext cx="288925" cy="2663825"/>
          </a:xfrm>
          <a:prstGeom prst="downArrow">
            <a:avLst>
              <a:gd name="adj1" fmla="val 81324"/>
              <a:gd name="adj2" fmla="val 281886"/>
            </a:avLst>
          </a:prstGeom>
          <a:solidFill>
            <a:schemeClr val="accent1"/>
          </a:solidFill>
          <a:ln w="25400" algn="ctr">
            <a:solidFill>
              <a:srgbClr val="89A4A7"/>
            </a:solidFill>
            <a:miter lim="800000"/>
            <a:headEnd/>
            <a:tailEnd/>
          </a:ln>
        </p:spPr>
        <p:txBody>
          <a:bodyPr vert="eaVert" anchor="ctr"/>
          <a:lstStyle/>
          <a:p>
            <a:pPr>
              <a:defRPr/>
            </a:pPr>
            <a:endParaRPr lang="es-ES">
              <a:solidFill>
                <a:schemeClr val="lt1"/>
              </a:solidFill>
              <a:latin typeface="+mn-lt"/>
            </a:endParaRPr>
          </a:p>
        </p:txBody>
      </p:sp>
      <p:sp>
        <p:nvSpPr>
          <p:cNvPr id="57351" name="46 CuadroTexto"/>
          <p:cNvSpPr txBox="1">
            <a:spLocks noChangeArrowheads="1"/>
          </p:cNvSpPr>
          <p:nvPr/>
        </p:nvSpPr>
        <p:spPr bwMode="auto">
          <a:xfrm>
            <a:off x="6837363" y="2227263"/>
            <a:ext cx="1911350" cy="336550"/>
          </a:xfrm>
          <a:prstGeom prst="rect">
            <a:avLst/>
          </a:prstGeom>
          <a:noFill/>
          <a:ln w="9525">
            <a:noFill/>
            <a:miter lim="800000"/>
            <a:headEnd/>
            <a:tailEnd/>
          </a:ln>
        </p:spPr>
        <p:txBody>
          <a:bodyPr wrap="none">
            <a:spAutoFit/>
          </a:bodyPr>
          <a:lstStyle/>
          <a:p>
            <a:r>
              <a:rPr lang="es-CO" sz="1600">
                <a:latin typeface="Calibri" pitchFamily="34" charset="0"/>
              </a:rPr>
              <a:t>INTEROPERABILIDAD</a:t>
            </a:r>
          </a:p>
        </p:txBody>
      </p:sp>
      <p:sp>
        <p:nvSpPr>
          <p:cNvPr id="3" name="30 Flecha abajo"/>
          <p:cNvSpPr>
            <a:spLocks noChangeArrowheads="1"/>
          </p:cNvSpPr>
          <p:nvPr/>
        </p:nvSpPr>
        <p:spPr bwMode="auto">
          <a:xfrm rot="-5400000">
            <a:off x="5327650" y="1592263"/>
            <a:ext cx="288925" cy="2663825"/>
          </a:xfrm>
          <a:prstGeom prst="downArrow">
            <a:avLst>
              <a:gd name="adj1" fmla="val 81324"/>
              <a:gd name="adj2" fmla="val 281886"/>
            </a:avLst>
          </a:prstGeom>
          <a:solidFill>
            <a:schemeClr val="accent1"/>
          </a:solidFill>
          <a:ln w="25400" algn="ctr">
            <a:solidFill>
              <a:srgbClr val="89A4A7"/>
            </a:solidFill>
            <a:miter lim="800000"/>
            <a:headEnd/>
            <a:tailEnd/>
          </a:ln>
        </p:spPr>
        <p:txBody>
          <a:bodyPr vert="eaVert" anchor="ctr"/>
          <a:lstStyle/>
          <a:p>
            <a:pPr>
              <a:defRPr/>
            </a:pPr>
            <a:endParaRPr lang="es-ES">
              <a:solidFill>
                <a:schemeClr val="lt1"/>
              </a:solidFill>
              <a:latin typeface="+mn-lt"/>
            </a:endParaRPr>
          </a:p>
        </p:txBody>
      </p:sp>
      <p:sp>
        <p:nvSpPr>
          <p:cNvPr id="57353" name="46 CuadroTexto"/>
          <p:cNvSpPr txBox="1">
            <a:spLocks noChangeArrowheads="1"/>
          </p:cNvSpPr>
          <p:nvPr/>
        </p:nvSpPr>
        <p:spPr bwMode="auto">
          <a:xfrm>
            <a:off x="6824663" y="2732088"/>
            <a:ext cx="2284412" cy="336550"/>
          </a:xfrm>
          <a:prstGeom prst="rect">
            <a:avLst/>
          </a:prstGeom>
          <a:noFill/>
          <a:ln w="9525">
            <a:noFill/>
            <a:miter lim="800000"/>
            <a:headEnd/>
            <a:tailEnd/>
          </a:ln>
        </p:spPr>
        <p:txBody>
          <a:bodyPr wrap="none">
            <a:spAutoFit/>
          </a:bodyPr>
          <a:lstStyle/>
          <a:p>
            <a:r>
              <a:rPr lang="es-CO" sz="1600">
                <a:latin typeface="Calibri" pitchFamily="34" charset="0"/>
              </a:rPr>
              <a:t>CALIDAD Y DIVULGACIÓN</a:t>
            </a:r>
          </a:p>
        </p:txBody>
      </p:sp>
      <p:sp>
        <p:nvSpPr>
          <p:cNvPr id="4" name="30 Flecha abajo"/>
          <p:cNvSpPr>
            <a:spLocks noChangeArrowheads="1"/>
          </p:cNvSpPr>
          <p:nvPr/>
        </p:nvSpPr>
        <p:spPr bwMode="auto">
          <a:xfrm rot="-5400000">
            <a:off x="5327650" y="2168525"/>
            <a:ext cx="288925" cy="2663825"/>
          </a:xfrm>
          <a:prstGeom prst="downArrow">
            <a:avLst>
              <a:gd name="adj1" fmla="val 81324"/>
              <a:gd name="adj2" fmla="val 281886"/>
            </a:avLst>
          </a:prstGeom>
          <a:solidFill>
            <a:schemeClr val="accent1"/>
          </a:solidFill>
          <a:ln w="25400" algn="ctr">
            <a:solidFill>
              <a:srgbClr val="89A4A7"/>
            </a:solidFill>
            <a:miter lim="800000"/>
            <a:headEnd/>
            <a:tailEnd/>
          </a:ln>
        </p:spPr>
        <p:txBody>
          <a:bodyPr vert="eaVert" anchor="ctr"/>
          <a:lstStyle/>
          <a:p>
            <a:pPr>
              <a:defRPr/>
            </a:pPr>
            <a:endParaRPr lang="es-ES">
              <a:solidFill>
                <a:schemeClr val="lt1"/>
              </a:solidFill>
              <a:latin typeface="+mn-lt"/>
            </a:endParaRPr>
          </a:p>
        </p:txBody>
      </p:sp>
      <p:sp>
        <p:nvSpPr>
          <p:cNvPr id="5" name="30 Flecha abajo"/>
          <p:cNvSpPr>
            <a:spLocks noChangeArrowheads="1"/>
          </p:cNvSpPr>
          <p:nvPr/>
        </p:nvSpPr>
        <p:spPr bwMode="auto">
          <a:xfrm rot="-5400000">
            <a:off x="5327650" y="2816225"/>
            <a:ext cx="288925" cy="2663825"/>
          </a:xfrm>
          <a:prstGeom prst="downArrow">
            <a:avLst>
              <a:gd name="adj1" fmla="val 81324"/>
              <a:gd name="adj2" fmla="val 281886"/>
            </a:avLst>
          </a:prstGeom>
          <a:solidFill>
            <a:schemeClr val="accent1"/>
          </a:solidFill>
          <a:ln w="25400" algn="ctr">
            <a:solidFill>
              <a:srgbClr val="89A4A7"/>
            </a:solidFill>
            <a:miter lim="800000"/>
            <a:headEnd/>
            <a:tailEnd/>
          </a:ln>
        </p:spPr>
        <p:txBody>
          <a:bodyPr vert="eaVert" anchor="ctr"/>
          <a:lstStyle/>
          <a:p>
            <a:pPr>
              <a:defRPr/>
            </a:pPr>
            <a:endParaRPr lang="es-ES">
              <a:solidFill>
                <a:schemeClr val="lt1"/>
              </a:solidFill>
              <a:latin typeface="+mn-lt"/>
            </a:endParaRPr>
          </a:p>
        </p:txBody>
      </p:sp>
      <p:sp>
        <p:nvSpPr>
          <p:cNvPr id="6" name="30 Flecha abajo"/>
          <p:cNvSpPr>
            <a:spLocks noChangeArrowheads="1"/>
          </p:cNvSpPr>
          <p:nvPr/>
        </p:nvSpPr>
        <p:spPr bwMode="auto">
          <a:xfrm rot="-5400000">
            <a:off x="5327650" y="3968750"/>
            <a:ext cx="288925" cy="2663825"/>
          </a:xfrm>
          <a:prstGeom prst="downArrow">
            <a:avLst>
              <a:gd name="adj1" fmla="val 81324"/>
              <a:gd name="adj2" fmla="val 281886"/>
            </a:avLst>
          </a:prstGeom>
          <a:solidFill>
            <a:schemeClr val="accent1"/>
          </a:solidFill>
          <a:ln w="25400" algn="ctr">
            <a:solidFill>
              <a:srgbClr val="89A4A7"/>
            </a:solidFill>
            <a:miter lim="800000"/>
            <a:headEnd/>
            <a:tailEnd/>
          </a:ln>
        </p:spPr>
        <p:txBody>
          <a:bodyPr vert="eaVert" anchor="ctr"/>
          <a:lstStyle/>
          <a:p>
            <a:pPr>
              <a:defRPr/>
            </a:pPr>
            <a:endParaRPr lang="es-ES">
              <a:solidFill>
                <a:schemeClr val="lt1"/>
              </a:solidFill>
              <a:latin typeface="+mn-lt"/>
            </a:endParaRPr>
          </a:p>
        </p:txBody>
      </p:sp>
      <p:sp>
        <p:nvSpPr>
          <p:cNvPr id="7" name="30 Flecha abajo"/>
          <p:cNvSpPr>
            <a:spLocks noChangeArrowheads="1"/>
          </p:cNvSpPr>
          <p:nvPr/>
        </p:nvSpPr>
        <p:spPr bwMode="auto">
          <a:xfrm rot="-5400000">
            <a:off x="5327650" y="4545013"/>
            <a:ext cx="288925" cy="2663825"/>
          </a:xfrm>
          <a:prstGeom prst="downArrow">
            <a:avLst>
              <a:gd name="adj1" fmla="val 81324"/>
              <a:gd name="adj2" fmla="val 281886"/>
            </a:avLst>
          </a:prstGeom>
          <a:solidFill>
            <a:schemeClr val="accent1"/>
          </a:solidFill>
          <a:ln w="25400" algn="ctr">
            <a:solidFill>
              <a:srgbClr val="89A4A7"/>
            </a:solidFill>
            <a:miter lim="800000"/>
            <a:headEnd/>
            <a:tailEnd/>
          </a:ln>
        </p:spPr>
        <p:txBody>
          <a:bodyPr vert="eaVert" anchor="ctr"/>
          <a:lstStyle/>
          <a:p>
            <a:pPr>
              <a:defRPr/>
            </a:pPr>
            <a:endParaRPr lang="es-ES">
              <a:solidFill>
                <a:schemeClr val="lt1"/>
              </a:solidFill>
              <a:latin typeface="+mn-lt"/>
            </a:endParaRPr>
          </a:p>
        </p:txBody>
      </p:sp>
      <p:sp>
        <p:nvSpPr>
          <p:cNvPr id="57358" name="46 CuadroTexto"/>
          <p:cNvSpPr txBox="1">
            <a:spLocks noChangeArrowheads="1"/>
          </p:cNvSpPr>
          <p:nvPr/>
        </p:nvSpPr>
        <p:spPr bwMode="auto">
          <a:xfrm>
            <a:off x="7235825" y="3308350"/>
            <a:ext cx="896938" cy="336550"/>
          </a:xfrm>
          <a:prstGeom prst="rect">
            <a:avLst/>
          </a:prstGeom>
          <a:noFill/>
          <a:ln w="9525">
            <a:noFill/>
            <a:miter lim="800000"/>
            <a:headEnd/>
            <a:tailEnd/>
          </a:ln>
        </p:spPr>
        <p:txBody>
          <a:bodyPr wrap="none">
            <a:spAutoFit/>
          </a:bodyPr>
          <a:lstStyle/>
          <a:p>
            <a:r>
              <a:rPr lang="es-CO" sz="1600">
                <a:latin typeface="Calibri" pitchFamily="34" charset="0"/>
              </a:rPr>
              <a:t>RIESGOS</a:t>
            </a:r>
          </a:p>
        </p:txBody>
      </p:sp>
      <p:sp>
        <p:nvSpPr>
          <p:cNvPr id="57359" name="46 CuadroTexto"/>
          <p:cNvSpPr txBox="1">
            <a:spLocks noChangeArrowheads="1"/>
          </p:cNvSpPr>
          <p:nvPr/>
        </p:nvSpPr>
        <p:spPr bwMode="auto">
          <a:xfrm>
            <a:off x="6918325" y="4005263"/>
            <a:ext cx="1914525" cy="336550"/>
          </a:xfrm>
          <a:prstGeom prst="rect">
            <a:avLst/>
          </a:prstGeom>
          <a:noFill/>
          <a:ln w="9525">
            <a:noFill/>
            <a:miter lim="800000"/>
            <a:headEnd/>
            <a:tailEnd/>
          </a:ln>
        </p:spPr>
        <p:txBody>
          <a:bodyPr wrap="none">
            <a:spAutoFit/>
          </a:bodyPr>
          <a:lstStyle/>
          <a:p>
            <a:r>
              <a:rPr lang="es-CO" sz="1600">
                <a:latin typeface="Calibri" pitchFamily="34" charset="0"/>
              </a:rPr>
              <a:t>PLAN DE INGENIERIA</a:t>
            </a:r>
          </a:p>
        </p:txBody>
      </p:sp>
      <p:sp>
        <p:nvSpPr>
          <p:cNvPr id="57360" name="46 CuadroTexto"/>
          <p:cNvSpPr txBox="1">
            <a:spLocks noChangeArrowheads="1"/>
          </p:cNvSpPr>
          <p:nvPr/>
        </p:nvSpPr>
        <p:spPr bwMode="auto">
          <a:xfrm>
            <a:off x="6805613" y="5140325"/>
            <a:ext cx="2195512" cy="336550"/>
          </a:xfrm>
          <a:prstGeom prst="rect">
            <a:avLst/>
          </a:prstGeom>
          <a:noFill/>
          <a:ln w="9525">
            <a:noFill/>
            <a:miter lim="800000"/>
            <a:headEnd/>
            <a:tailEnd/>
          </a:ln>
        </p:spPr>
        <p:txBody>
          <a:bodyPr wrap="none">
            <a:spAutoFit/>
          </a:bodyPr>
          <a:lstStyle/>
          <a:p>
            <a:r>
              <a:rPr lang="es-CO" sz="1600">
                <a:latin typeface="Calibri" pitchFamily="34" charset="0"/>
              </a:rPr>
              <a:t>DESGLOSE ACTIVIDADES</a:t>
            </a:r>
          </a:p>
        </p:txBody>
      </p:sp>
      <p:sp>
        <p:nvSpPr>
          <p:cNvPr id="57361" name="46 CuadroTexto"/>
          <p:cNvSpPr txBox="1">
            <a:spLocks noChangeArrowheads="1"/>
          </p:cNvSpPr>
          <p:nvPr/>
        </p:nvSpPr>
        <p:spPr bwMode="auto">
          <a:xfrm>
            <a:off x="6905625" y="5734050"/>
            <a:ext cx="1554163" cy="336550"/>
          </a:xfrm>
          <a:prstGeom prst="rect">
            <a:avLst/>
          </a:prstGeom>
          <a:noFill/>
          <a:ln w="9525">
            <a:noFill/>
            <a:miter lim="800000"/>
            <a:headEnd/>
            <a:tailEnd/>
          </a:ln>
        </p:spPr>
        <p:txBody>
          <a:bodyPr wrap="none">
            <a:spAutoFit/>
          </a:bodyPr>
          <a:lstStyle/>
          <a:p>
            <a:r>
              <a:rPr lang="es-CO" sz="1600">
                <a:latin typeface="Calibri" pitchFamily="34" charset="0"/>
              </a:rPr>
              <a:t>SOSTENIBILIDAD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par>
                                <p:cTn id="8" presetID="5" presetClass="entr" presetSubtype="10" fill="hold" grpId="1"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checkerboard(across)">
                                      <p:cBhvr>
                                        <p:cTn id="10" dur="500"/>
                                        <p:tgtEl>
                                          <p:spTgt spid="3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par>
                                <p:cTn id="14" presetID="5" presetClass="entr" presetSubtype="10" fill="hold" grpId="1"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heckerboard(across)">
                                      <p:cBhvr>
                                        <p:cTn id="19" dur="500"/>
                                        <p:tgtEl>
                                          <p:spTgt spid="3"/>
                                        </p:tgtEl>
                                      </p:cBhvr>
                                    </p:animEffect>
                                  </p:childTnLst>
                                </p:cTn>
                              </p:par>
                              <p:par>
                                <p:cTn id="20" presetID="5" presetClass="entr" presetSubtype="10" fill="hold" grpId="1"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heckerboard(across)">
                                      <p:cBhvr>
                                        <p:cTn id="22" dur="500"/>
                                        <p:tgtEl>
                                          <p:spTgt spid="3"/>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par>
                                <p:cTn id="26" presetID="5" presetClass="entr" presetSubtype="10" fill="hold" grpId="1"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heckerboard(across)">
                                      <p:cBhvr>
                                        <p:cTn id="28" dur="500"/>
                                        <p:tgtEl>
                                          <p:spTgt spid="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500"/>
                                        <p:tgtEl>
                                          <p:spTgt spid="5"/>
                                        </p:tgtEl>
                                      </p:cBhvr>
                                    </p:animEffect>
                                  </p:childTnLst>
                                </p:cTn>
                              </p:par>
                              <p:par>
                                <p:cTn id="32" presetID="5" presetClass="entr" presetSubtype="10" fill="hold" grpId="1"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cTn>
                              </p:par>
                              <p:par>
                                <p:cTn id="38" presetID="5" presetClass="entr" presetSubtype="10" fill="hold" grpId="1"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heckerboard(across)">
                                      <p:cBhvr>
                                        <p:cTn id="40" dur="500"/>
                                        <p:tgtEl>
                                          <p:spTgt spid="6"/>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heckerboard(across)">
                                      <p:cBhvr>
                                        <p:cTn id="43" dur="500"/>
                                        <p:tgtEl>
                                          <p:spTgt spid="7"/>
                                        </p:tgtEl>
                                      </p:cBhvr>
                                    </p:animEffect>
                                  </p:childTnLst>
                                </p:cTn>
                              </p:par>
                              <p:par>
                                <p:cTn id="44" presetID="5" presetClass="entr" presetSubtype="10" fill="hold" grpId="1"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checkerboard(across)">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2 Marcador de contenido"/>
          <p:cNvSpPr txBox="1">
            <a:spLocks/>
          </p:cNvSpPr>
          <p:nvPr/>
        </p:nvSpPr>
        <p:spPr bwMode="auto">
          <a:xfrm>
            <a:off x="827088" y="1995488"/>
            <a:ext cx="8066087" cy="2657475"/>
          </a:xfrm>
          <a:prstGeom prst="rect">
            <a:avLst/>
          </a:prstGeom>
          <a:noFill/>
          <a:ln w="9525">
            <a:noFill/>
            <a:miter lim="800000"/>
            <a:headEnd/>
            <a:tailEnd/>
          </a:ln>
        </p:spPr>
        <p:txBody>
          <a:bodyPr/>
          <a:lstStyle/>
          <a:p>
            <a:pPr marL="457200" indent="-457200" algn="l" eaLnBrk="0" hangingPunct="0">
              <a:spcBef>
                <a:spcPct val="20000"/>
              </a:spcBef>
              <a:buFontTx/>
              <a:buChar char="•"/>
            </a:pPr>
            <a:r>
              <a:rPr lang="es-ES" sz="2000">
                <a:latin typeface="Arial" charset="0"/>
              </a:rPr>
              <a:t>A partir de mayo de 2010 se han emitido recomendaciones a más de 50 proyectos con actividades TIC</a:t>
            </a:r>
          </a:p>
          <a:p>
            <a:pPr marL="457200" indent="-457200" algn="l" eaLnBrk="0" hangingPunct="0">
              <a:spcBef>
                <a:spcPct val="20000"/>
              </a:spcBef>
              <a:buFontTx/>
              <a:buChar char="•"/>
            </a:pPr>
            <a:r>
              <a:rPr lang="es-ES" sz="2000">
                <a:latin typeface="Arial" charset="0"/>
              </a:rPr>
              <a:t>Reunión de coordinación con las Direcciones Técnicas del DNP y asesoría permanente a las entidades – cambio cultural</a:t>
            </a:r>
          </a:p>
          <a:p>
            <a:pPr marL="457200" indent="-457200" algn="l" eaLnBrk="0" hangingPunct="0">
              <a:spcBef>
                <a:spcPct val="20000"/>
              </a:spcBef>
              <a:buFontTx/>
              <a:buChar char="•"/>
            </a:pPr>
            <a:r>
              <a:rPr lang="es-ES" sz="2000">
                <a:latin typeface="Arial" charset="0"/>
              </a:rPr>
              <a:t>Alineamiento con el Ministerio de Hacienda y Crédito Público</a:t>
            </a:r>
          </a:p>
          <a:p>
            <a:pPr marL="457200" indent="-457200" algn="l" eaLnBrk="0" hangingPunct="0">
              <a:spcBef>
                <a:spcPct val="20000"/>
              </a:spcBef>
              <a:buFontTx/>
              <a:buChar char="•"/>
            </a:pPr>
            <a:r>
              <a:rPr lang="es-ES" sz="2000">
                <a:latin typeface="Arial" charset="0"/>
              </a:rPr>
              <a:t>Algunos problemas:</a:t>
            </a:r>
          </a:p>
          <a:p>
            <a:pPr marL="914400" lvl="1" indent="-457200" algn="l" eaLnBrk="0" hangingPunct="0">
              <a:spcBef>
                <a:spcPct val="20000"/>
              </a:spcBef>
              <a:buFont typeface="Wingdings" pitchFamily="2" charset="2"/>
              <a:buChar char="Ø"/>
            </a:pPr>
            <a:r>
              <a:rPr lang="es-ES">
                <a:latin typeface="Arial" charset="0"/>
              </a:rPr>
              <a:t>Desconocimiento de trámites por parte de algunas entidades</a:t>
            </a:r>
          </a:p>
          <a:p>
            <a:pPr marL="914400" lvl="1" indent="-457200" algn="l" eaLnBrk="0" hangingPunct="0">
              <a:spcBef>
                <a:spcPct val="20000"/>
              </a:spcBef>
              <a:buFont typeface="Wingdings" pitchFamily="2" charset="2"/>
              <a:buChar char="Ø"/>
            </a:pPr>
            <a:r>
              <a:rPr lang="es-ES">
                <a:latin typeface="Arial" charset="0"/>
              </a:rPr>
              <a:t>Rotación de personal</a:t>
            </a:r>
            <a:br>
              <a:rPr lang="es-ES">
                <a:latin typeface="Arial" charset="0"/>
              </a:rPr>
            </a:br>
            <a:endParaRPr lang="es-ES">
              <a:latin typeface="Arial" charset="0"/>
            </a:endParaRPr>
          </a:p>
        </p:txBody>
      </p:sp>
      <p:sp>
        <p:nvSpPr>
          <p:cNvPr id="1028" name="Line 3"/>
          <p:cNvSpPr>
            <a:spLocks noChangeShapeType="1"/>
          </p:cNvSpPr>
          <p:nvPr/>
        </p:nvSpPr>
        <p:spPr bwMode="auto">
          <a:xfrm>
            <a:off x="971550" y="1701800"/>
            <a:ext cx="7343775" cy="7938"/>
          </a:xfrm>
          <a:prstGeom prst="line">
            <a:avLst/>
          </a:prstGeom>
          <a:noFill/>
          <a:ln w="38100">
            <a:solidFill>
              <a:srgbClr val="969696"/>
            </a:solidFill>
            <a:round/>
            <a:headEnd/>
            <a:tailEnd/>
          </a:ln>
        </p:spPr>
        <p:txBody>
          <a:bodyPr/>
          <a:lstStyle/>
          <a:p>
            <a:endParaRPr lang="en-US"/>
          </a:p>
        </p:txBody>
      </p:sp>
      <p:sp>
        <p:nvSpPr>
          <p:cNvPr id="1029" name="Text Box 7"/>
          <p:cNvSpPr txBox="1">
            <a:spLocks noChangeArrowheads="1"/>
          </p:cNvSpPr>
          <p:nvPr/>
        </p:nvSpPr>
        <p:spPr bwMode="auto">
          <a:xfrm>
            <a:off x="1042988" y="1125538"/>
            <a:ext cx="7415212" cy="519112"/>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rPr>
              <a:t>Control TIC – Algunos resultados</a:t>
            </a:r>
          </a:p>
        </p:txBody>
      </p:sp>
      <p:sp>
        <p:nvSpPr>
          <p:cNvPr id="141317" name="Text Box 14"/>
          <p:cNvSpPr txBox="1">
            <a:spLocks noChangeArrowheads="1"/>
          </p:cNvSpPr>
          <p:nvPr/>
        </p:nvSpPr>
        <p:spPr bwMode="auto">
          <a:xfrm>
            <a:off x="4356100" y="4613275"/>
            <a:ext cx="4397375" cy="831850"/>
          </a:xfrm>
          <a:prstGeom prst="rect">
            <a:avLst/>
          </a:prstGeom>
          <a:noFill/>
          <a:ln w="9525">
            <a:solidFill>
              <a:srgbClr val="FF0000"/>
            </a:solidFill>
            <a:miter lim="800000"/>
            <a:headEnd/>
            <a:tailEnd/>
          </a:ln>
        </p:spPr>
        <p:txBody>
          <a:bodyPr>
            <a:spAutoFit/>
          </a:bodyPr>
          <a:lstStyle/>
          <a:p>
            <a:pPr fontAlgn="base">
              <a:spcBef>
                <a:spcPct val="0"/>
              </a:spcBef>
            </a:pPr>
            <a:r>
              <a:rPr lang="es-CO" sz="2400" b="1">
                <a:solidFill>
                  <a:srgbClr val="CC3300"/>
                </a:solidFill>
              </a:rPr>
              <a:t>Reto: Fortalecer procesos de comunicación con las entidades</a:t>
            </a:r>
          </a:p>
        </p:txBody>
      </p:sp>
      <p:graphicFrame>
        <p:nvGraphicFramePr>
          <p:cNvPr id="1026" name="Object 9"/>
          <p:cNvGraphicFramePr>
            <a:graphicFrameLocks noChangeAspect="1"/>
          </p:cNvGraphicFramePr>
          <p:nvPr/>
        </p:nvGraphicFramePr>
        <p:xfrm>
          <a:off x="0" y="5805488"/>
          <a:ext cx="9144000" cy="1052512"/>
        </p:xfrm>
        <a:graphic>
          <a:graphicData uri="http://schemas.openxmlformats.org/presentationml/2006/ole">
            <p:oleObj spid="_x0000_s1026" name="Fotografía de Photo Editor" r:id="rId3" imgW="7419048" imgH="1580952"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2 Marcador de contenido"/>
          <p:cNvSpPr>
            <a:spLocks noGrp="1"/>
          </p:cNvSpPr>
          <p:nvPr>
            <p:ph idx="4294967295"/>
          </p:nvPr>
        </p:nvSpPr>
        <p:spPr bwMode="auto">
          <a:xfrm>
            <a:off x="457200" y="2143125"/>
            <a:ext cx="8229600" cy="4525963"/>
          </a:xfrm>
          <a:prstGeom prst="rect">
            <a:avLst/>
          </a:prstGeom>
          <a:noFill/>
          <a:ln>
            <a:miter lim="800000"/>
            <a:headEnd/>
            <a:tailEnd/>
          </a:ln>
        </p:spPr>
        <p:txBody>
          <a:bodyPr/>
          <a:lstStyle/>
          <a:p>
            <a:endParaRPr lang="es-CO" sz="2000" smtClean="0">
              <a:latin typeface="Arial Narrow" pitchFamily="34" charset="0"/>
            </a:endParaRPr>
          </a:p>
          <a:p>
            <a:r>
              <a:rPr lang="es-CO" sz="2400" smtClean="0">
                <a:latin typeface="Arial Narrow" pitchFamily="34" charset="0"/>
              </a:rPr>
              <a:t>Emitido por la direcciones técnicas del DNP</a:t>
            </a:r>
          </a:p>
          <a:p>
            <a:r>
              <a:rPr lang="es-CO" sz="2400" smtClean="0">
                <a:latin typeface="Arial Narrow" pitchFamily="34" charset="0"/>
              </a:rPr>
              <a:t>Cuenta con recomendaciones técnicas relacionadas con proyectos TIC con una visión transversal a todo el Gobierno</a:t>
            </a:r>
          </a:p>
          <a:p>
            <a:r>
              <a:rPr lang="es-CO" sz="2400" smtClean="0">
                <a:latin typeface="Arial Narrow" pitchFamily="34" charset="0"/>
              </a:rPr>
              <a:t>Es la instancia que puede devolver los proyectos al formulador para que realice ajustes y/o aclaraciones requeridas  - canalizar</a:t>
            </a:r>
          </a:p>
          <a:p>
            <a:endParaRPr lang="es-CO" sz="2400" smtClean="0">
              <a:latin typeface="Arial Narrow" pitchFamily="34" charset="0"/>
            </a:endParaRPr>
          </a:p>
          <a:p>
            <a:endParaRPr lang="es-CO" sz="2400" b="1" smtClean="0">
              <a:latin typeface="Arial Narrow" pitchFamily="34" charset="0"/>
            </a:endParaRPr>
          </a:p>
        </p:txBody>
      </p:sp>
      <p:sp>
        <p:nvSpPr>
          <p:cNvPr id="58371" name="Line 3"/>
          <p:cNvSpPr>
            <a:spLocks noChangeShapeType="1"/>
          </p:cNvSpPr>
          <p:nvPr/>
        </p:nvSpPr>
        <p:spPr bwMode="auto">
          <a:xfrm>
            <a:off x="971550" y="1701800"/>
            <a:ext cx="7343775" cy="7938"/>
          </a:xfrm>
          <a:prstGeom prst="line">
            <a:avLst/>
          </a:prstGeom>
          <a:noFill/>
          <a:ln w="38100">
            <a:solidFill>
              <a:srgbClr val="969696"/>
            </a:solidFill>
            <a:round/>
            <a:headEnd/>
            <a:tailEnd/>
          </a:ln>
        </p:spPr>
        <p:txBody>
          <a:bodyPr/>
          <a:lstStyle/>
          <a:p>
            <a:endParaRPr lang="en-US"/>
          </a:p>
        </p:txBody>
      </p:sp>
      <p:sp>
        <p:nvSpPr>
          <p:cNvPr id="58372" name="Text Box 7"/>
          <p:cNvSpPr txBox="1">
            <a:spLocks noChangeArrowheads="1"/>
          </p:cNvSpPr>
          <p:nvPr/>
        </p:nvSpPr>
        <p:spPr bwMode="auto">
          <a:xfrm>
            <a:off x="1042988" y="1125538"/>
            <a:ext cx="7415212" cy="519112"/>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rPr>
              <a:t>Filtro DNP –  Control Posterior de Viabilidad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2 Marcador de contenido"/>
          <p:cNvSpPr>
            <a:spLocks noGrp="1"/>
          </p:cNvSpPr>
          <p:nvPr>
            <p:ph idx="4294967295"/>
          </p:nvPr>
        </p:nvSpPr>
        <p:spPr bwMode="auto">
          <a:xfrm>
            <a:off x="457200" y="2143125"/>
            <a:ext cx="8229600" cy="3086100"/>
          </a:xfrm>
          <a:prstGeom prst="rect">
            <a:avLst/>
          </a:prstGeom>
          <a:noFill/>
          <a:ln>
            <a:miter lim="800000"/>
            <a:headEnd/>
            <a:tailEnd/>
          </a:ln>
        </p:spPr>
        <p:txBody>
          <a:bodyPr/>
          <a:lstStyle/>
          <a:p>
            <a:endParaRPr lang="es-CO" sz="2000" smtClean="0">
              <a:latin typeface="Arial Narrow" pitchFamily="34" charset="0"/>
            </a:endParaRPr>
          </a:p>
          <a:p>
            <a:r>
              <a:rPr lang="es-CO" sz="2000" smtClean="0">
                <a:latin typeface="Arial Narrow" pitchFamily="34" charset="0"/>
              </a:rPr>
              <a:t>El Subcomité de Inversiones emite recomendaciones relacionadas con trámites de levantamiento de leyenda previo concepto DNP y vigencias futuras.</a:t>
            </a:r>
          </a:p>
          <a:p>
            <a:endParaRPr lang="es-CO" sz="2000" smtClean="0">
              <a:latin typeface="Arial Narrow" pitchFamily="34" charset="0"/>
            </a:endParaRPr>
          </a:p>
          <a:p>
            <a:r>
              <a:rPr lang="es-CO" sz="2000" b="1" smtClean="0">
                <a:latin typeface="Arial Narrow" pitchFamily="34" charset="0"/>
              </a:rPr>
              <a:t>Por fuera del SUIFP se reciben proyectos de:</a:t>
            </a:r>
          </a:p>
          <a:p>
            <a:pPr lvl="1"/>
            <a:r>
              <a:rPr lang="es-CO" sz="2000" smtClean="0">
                <a:latin typeface="Arial Narrow" pitchFamily="34" charset="0"/>
              </a:rPr>
              <a:t>Empresas industriales y comerciales del Estado y otras</a:t>
            </a:r>
          </a:p>
          <a:p>
            <a:pPr lvl="1"/>
            <a:r>
              <a:rPr lang="es-CO" sz="2000" smtClean="0">
                <a:latin typeface="Arial Narrow" pitchFamily="34" charset="0"/>
              </a:rPr>
              <a:t>Proyectos con recursos de funcionamiento y donaciones</a:t>
            </a:r>
          </a:p>
          <a:p>
            <a:pPr lvl="1"/>
            <a:r>
              <a:rPr lang="es-CO" sz="2000" smtClean="0">
                <a:latin typeface="Arial Narrow" pitchFamily="34" charset="0"/>
              </a:rPr>
              <a:t>Respuesta a requerimientos particulares realizados por el Subcomité</a:t>
            </a:r>
          </a:p>
          <a:p>
            <a:endParaRPr lang="es-CO" sz="2000" smtClean="0">
              <a:latin typeface="Arial Narrow" pitchFamily="34" charset="0"/>
            </a:endParaRPr>
          </a:p>
        </p:txBody>
      </p:sp>
      <p:sp>
        <p:nvSpPr>
          <p:cNvPr id="59395" name="Line 3"/>
          <p:cNvSpPr>
            <a:spLocks noChangeShapeType="1"/>
          </p:cNvSpPr>
          <p:nvPr/>
        </p:nvSpPr>
        <p:spPr bwMode="auto">
          <a:xfrm>
            <a:off x="971550" y="1701800"/>
            <a:ext cx="7343775" cy="7938"/>
          </a:xfrm>
          <a:prstGeom prst="line">
            <a:avLst/>
          </a:prstGeom>
          <a:noFill/>
          <a:ln w="38100">
            <a:solidFill>
              <a:srgbClr val="969696"/>
            </a:solidFill>
            <a:round/>
            <a:headEnd/>
            <a:tailEnd/>
          </a:ln>
        </p:spPr>
        <p:txBody>
          <a:bodyPr/>
          <a:lstStyle/>
          <a:p>
            <a:endParaRPr lang="en-US"/>
          </a:p>
        </p:txBody>
      </p:sp>
      <p:sp>
        <p:nvSpPr>
          <p:cNvPr id="59396" name="Text Box 7"/>
          <p:cNvSpPr txBox="1">
            <a:spLocks noChangeArrowheads="1"/>
          </p:cNvSpPr>
          <p:nvPr/>
        </p:nvSpPr>
        <p:spPr bwMode="auto">
          <a:xfrm>
            <a:off x="1042988" y="1125538"/>
            <a:ext cx="7415212" cy="519112"/>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rPr>
              <a:t>Control TIC y trámites presupuestales</a:t>
            </a:r>
          </a:p>
        </p:txBody>
      </p:sp>
      <p:sp>
        <p:nvSpPr>
          <p:cNvPr id="140293" name="Text Box 14"/>
          <p:cNvSpPr txBox="1">
            <a:spLocks noChangeArrowheads="1"/>
          </p:cNvSpPr>
          <p:nvPr/>
        </p:nvSpPr>
        <p:spPr bwMode="auto">
          <a:xfrm rot="-1856883">
            <a:off x="6249988" y="5168900"/>
            <a:ext cx="2735262" cy="831850"/>
          </a:xfrm>
          <a:prstGeom prst="rect">
            <a:avLst/>
          </a:prstGeom>
          <a:noFill/>
          <a:ln w="9525">
            <a:solidFill>
              <a:srgbClr val="FF0000"/>
            </a:solidFill>
            <a:miter lim="800000"/>
            <a:headEnd/>
            <a:tailEnd/>
          </a:ln>
        </p:spPr>
        <p:txBody>
          <a:bodyPr>
            <a:spAutoFit/>
          </a:bodyPr>
          <a:lstStyle/>
          <a:p>
            <a:pPr fontAlgn="base">
              <a:spcBef>
                <a:spcPct val="0"/>
              </a:spcBef>
            </a:pPr>
            <a:r>
              <a:rPr lang="es-CO" sz="2400" b="1">
                <a:solidFill>
                  <a:srgbClr val="CC3300"/>
                </a:solidFill>
              </a:rPr>
              <a:t>Coordinado con Minhacienda y DIFP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2 Marcador de contenido"/>
          <p:cNvSpPr txBox="1">
            <a:spLocks/>
          </p:cNvSpPr>
          <p:nvPr/>
        </p:nvSpPr>
        <p:spPr bwMode="auto">
          <a:xfrm>
            <a:off x="468313" y="1268413"/>
            <a:ext cx="8280400" cy="1655762"/>
          </a:xfrm>
          <a:prstGeom prst="rect">
            <a:avLst/>
          </a:prstGeom>
          <a:noFill/>
          <a:ln w="9525">
            <a:noFill/>
            <a:miter lim="800000"/>
            <a:headEnd/>
            <a:tailEnd/>
          </a:ln>
        </p:spPr>
        <p:txBody>
          <a:bodyPr/>
          <a:lstStyle/>
          <a:p>
            <a:pPr marL="457200" indent="-457200" algn="just" eaLnBrk="0" hangingPunct="0">
              <a:spcBef>
                <a:spcPct val="20000"/>
              </a:spcBef>
              <a:buFontTx/>
              <a:buChar char="•"/>
            </a:pPr>
            <a:r>
              <a:rPr lang="es-CO" sz="2000">
                <a:latin typeface="Arial" charset="0"/>
              </a:rPr>
              <a:t>Trabajo interinstitucional: Presidencia, Minhacienda, DANE, DAFP, Agenda de Conectividad, DNP.</a:t>
            </a:r>
          </a:p>
          <a:p>
            <a:pPr marL="914400" lvl="1" indent="-457200" algn="just" eaLnBrk="0" hangingPunct="0">
              <a:spcBef>
                <a:spcPct val="20000"/>
              </a:spcBef>
              <a:buFont typeface="Wingdings" pitchFamily="2" charset="2"/>
              <a:buChar char="Ø"/>
            </a:pPr>
            <a:r>
              <a:rPr lang="es-CO">
                <a:latin typeface="Arial" charset="0"/>
              </a:rPr>
              <a:t>Promedio 90 sesiones al año (semanales en DNP y virtuales)</a:t>
            </a:r>
          </a:p>
          <a:p>
            <a:pPr marL="914400" lvl="1" indent="-457200" algn="just" eaLnBrk="0" hangingPunct="0">
              <a:spcBef>
                <a:spcPct val="20000"/>
              </a:spcBef>
              <a:buFont typeface="Wingdings" pitchFamily="2" charset="2"/>
              <a:buChar char="Ø"/>
            </a:pPr>
            <a:r>
              <a:rPr lang="es-CO">
                <a:latin typeface="Arial" charset="0"/>
              </a:rPr>
              <a:t>Visión transversal de los diferentes integrantes – Directores de Tecnología.</a:t>
            </a:r>
          </a:p>
          <a:p>
            <a:pPr marL="914400" lvl="1" indent="-457200" algn="just" eaLnBrk="0" hangingPunct="0">
              <a:spcBef>
                <a:spcPct val="20000"/>
              </a:spcBef>
              <a:buFont typeface="Wingdings" pitchFamily="2" charset="2"/>
              <a:buChar char="Ø"/>
            </a:pPr>
            <a:endParaRPr lang="es-ES" sz="2400">
              <a:latin typeface="Trebuchet MS" pitchFamily="34" charset="0"/>
            </a:endParaRPr>
          </a:p>
        </p:txBody>
      </p:sp>
      <p:sp>
        <p:nvSpPr>
          <p:cNvPr id="60419" name="Text Box 7"/>
          <p:cNvSpPr txBox="1">
            <a:spLocks noChangeArrowheads="1"/>
          </p:cNvSpPr>
          <p:nvPr/>
        </p:nvSpPr>
        <p:spPr bwMode="auto">
          <a:xfrm>
            <a:off x="2844800" y="549275"/>
            <a:ext cx="5903913" cy="519113"/>
          </a:xfrm>
          <a:prstGeom prst="rect">
            <a:avLst/>
          </a:prstGeom>
          <a:noFill/>
          <a:ln w="9525">
            <a:noFill/>
            <a:miter lim="800000"/>
            <a:headEnd/>
            <a:tailEnd/>
          </a:ln>
        </p:spPr>
        <p:txBody>
          <a:bodyPr>
            <a:spAutoFit/>
          </a:bodyPr>
          <a:lstStyle/>
          <a:p>
            <a:pPr algn="r" fontAlgn="base">
              <a:spcBef>
                <a:spcPct val="0"/>
              </a:spcBef>
            </a:pPr>
            <a:r>
              <a:rPr lang="es-ES" sz="2800"/>
              <a:t>Otros resultados Subcomité</a:t>
            </a:r>
          </a:p>
        </p:txBody>
      </p:sp>
      <p:pic>
        <p:nvPicPr>
          <p:cNvPr id="60420" name="Picture 2"/>
          <p:cNvPicPr>
            <a:picLocks noChangeAspect="1" noChangeArrowheads="1"/>
          </p:cNvPicPr>
          <p:nvPr/>
        </p:nvPicPr>
        <p:blipFill>
          <a:blip r:embed="rId2" cstate="print"/>
          <a:srcRect/>
          <a:stretch>
            <a:fillRect/>
          </a:stretch>
        </p:blipFill>
        <p:spPr bwMode="auto">
          <a:xfrm>
            <a:off x="395288" y="3644900"/>
            <a:ext cx="4171950" cy="2671763"/>
          </a:xfrm>
          <a:prstGeom prst="rect">
            <a:avLst/>
          </a:prstGeom>
          <a:noFill/>
          <a:ln w="9525">
            <a:noFill/>
            <a:miter lim="800000"/>
            <a:headEnd/>
            <a:tailEnd/>
          </a:ln>
        </p:spPr>
      </p:pic>
      <p:graphicFrame>
        <p:nvGraphicFramePr>
          <p:cNvPr id="40989" name="Group 29"/>
          <p:cNvGraphicFramePr>
            <a:graphicFrameLocks noGrp="1"/>
          </p:cNvGraphicFramePr>
          <p:nvPr/>
        </p:nvGraphicFramePr>
        <p:xfrm>
          <a:off x="5076825" y="3716338"/>
          <a:ext cx="3887788" cy="1493520"/>
        </p:xfrm>
        <a:graphic>
          <a:graphicData uri="http://schemas.openxmlformats.org/drawingml/2006/table">
            <a:tbl>
              <a:tblPr/>
              <a:tblGrid>
                <a:gridCol w="1139825"/>
                <a:gridCol w="1158875"/>
                <a:gridCol w="1589088"/>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1" i="0" u="none" strike="noStrike" cap="none" normalizeH="0" baseline="0" smtClean="0">
                          <a:ln>
                            <a:noFill/>
                          </a:ln>
                          <a:solidFill>
                            <a:schemeClr val="tx1"/>
                          </a:solidFill>
                          <a:effectLst/>
                          <a:latin typeface="Arial" charset="0"/>
                        </a:rPr>
                        <a:t>Año</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1" i="0" u="none" strike="noStrike" cap="none" normalizeH="0" baseline="0" smtClean="0">
                          <a:ln>
                            <a:noFill/>
                          </a:ln>
                          <a:solidFill>
                            <a:schemeClr val="tx1"/>
                          </a:solidFill>
                          <a:effectLst/>
                          <a:latin typeface="Arial" charset="0"/>
                        </a:rPr>
                        <a:t>Entidades</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1" i="0" u="none" strike="noStrike" cap="none" normalizeH="0" baseline="0" smtClean="0">
                          <a:ln>
                            <a:noFill/>
                          </a:ln>
                          <a:solidFill>
                            <a:schemeClr val="tx1"/>
                          </a:solidFill>
                          <a:effectLst/>
                          <a:latin typeface="Arial" charset="0"/>
                        </a:rPr>
                        <a:t>Servidores Públicos</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42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smtClean="0">
                          <a:ln>
                            <a:noFill/>
                          </a:ln>
                          <a:solidFill>
                            <a:srgbClr val="000000"/>
                          </a:solidFill>
                          <a:effectLst/>
                          <a:latin typeface="Arial" charset="0"/>
                        </a:rPr>
                        <a:t>2009</a:t>
                      </a:r>
                      <a:endParaRPr kumimoji="0" lang="es-ES" sz="16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smtClean="0">
                          <a:ln>
                            <a:noFill/>
                          </a:ln>
                          <a:solidFill>
                            <a:srgbClr val="000000"/>
                          </a:solidFill>
                          <a:effectLst/>
                          <a:latin typeface="Arial" charset="0"/>
                        </a:rPr>
                        <a:t>59</a:t>
                      </a:r>
                      <a:endParaRPr kumimoji="0" lang="es-ES" sz="16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smtClean="0">
                          <a:ln>
                            <a:noFill/>
                          </a:ln>
                          <a:solidFill>
                            <a:srgbClr val="000000"/>
                          </a:solidFill>
                          <a:effectLst/>
                          <a:latin typeface="Arial" charset="0"/>
                        </a:rPr>
                        <a:t>275</a:t>
                      </a:r>
                      <a:endParaRPr kumimoji="0" lang="es-ES" sz="16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242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smtClean="0">
                          <a:ln>
                            <a:noFill/>
                          </a:ln>
                          <a:solidFill>
                            <a:srgbClr val="000000"/>
                          </a:solidFill>
                          <a:effectLst/>
                          <a:latin typeface="Arial" charset="0"/>
                        </a:rPr>
                        <a:t>2010 (sept)</a:t>
                      </a:r>
                      <a:endParaRPr kumimoji="0" lang="es-ES" sz="16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smtClean="0">
                          <a:ln>
                            <a:noFill/>
                          </a:ln>
                          <a:solidFill>
                            <a:srgbClr val="000000"/>
                          </a:solidFill>
                          <a:effectLst/>
                          <a:latin typeface="Arial" charset="0"/>
                        </a:rPr>
                        <a:t>41</a:t>
                      </a:r>
                      <a:endParaRPr kumimoji="0" lang="es-ES" sz="16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smtClean="0">
                          <a:ln>
                            <a:noFill/>
                          </a:ln>
                          <a:solidFill>
                            <a:srgbClr val="000000"/>
                          </a:solidFill>
                          <a:effectLst/>
                          <a:latin typeface="Arial" charset="0"/>
                        </a:rPr>
                        <a:t>136</a:t>
                      </a:r>
                      <a:endParaRPr kumimoji="0" lang="es-ES" sz="16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60439" name="2 Marcador de contenido"/>
          <p:cNvSpPr txBox="1">
            <a:spLocks/>
          </p:cNvSpPr>
          <p:nvPr/>
        </p:nvSpPr>
        <p:spPr bwMode="auto">
          <a:xfrm>
            <a:off x="936625" y="3074988"/>
            <a:ext cx="2771775" cy="425450"/>
          </a:xfrm>
          <a:prstGeom prst="rect">
            <a:avLst/>
          </a:prstGeom>
          <a:noFill/>
          <a:ln w="9525">
            <a:noFill/>
            <a:miter lim="800000"/>
            <a:headEnd/>
            <a:tailEnd/>
          </a:ln>
        </p:spPr>
        <p:txBody>
          <a:bodyPr/>
          <a:lstStyle/>
          <a:p>
            <a:pPr marL="457200" indent="-457200" eaLnBrk="0" hangingPunct="0">
              <a:spcBef>
                <a:spcPct val="20000"/>
              </a:spcBef>
            </a:pPr>
            <a:r>
              <a:rPr lang="es-ES" b="1">
                <a:latin typeface="Arial" charset="0"/>
              </a:rPr>
              <a:t>Trámites atendidos</a:t>
            </a:r>
          </a:p>
          <a:p>
            <a:pPr marL="457200" indent="-457200" eaLnBrk="0" hangingPunct="0">
              <a:spcBef>
                <a:spcPct val="20000"/>
              </a:spcBef>
              <a:buFont typeface="Arial" charset="0"/>
              <a:buAutoNum type="arabicPeriod"/>
            </a:pPr>
            <a:endParaRPr lang="es-ES" sz="1600" b="1">
              <a:latin typeface="Trebuchet MS" pitchFamily="34" charset="0"/>
            </a:endParaRPr>
          </a:p>
          <a:p>
            <a:pPr marL="457200" indent="-457200" eaLnBrk="0" hangingPunct="0">
              <a:spcBef>
                <a:spcPct val="20000"/>
              </a:spcBef>
              <a:buFontTx/>
              <a:buChar char="•"/>
            </a:pPr>
            <a:endParaRPr lang="es-ES" sz="2400">
              <a:latin typeface="Trebuchet MS" pitchFamily="34" charset="0"/>
            </a:endParaRPr>
          </a:p>
        </p:txBody>
      </p:sp>
      <p:sp>
        <p:nvSpPr>
          <p:cNvPr id="6" name="5 CuadroTexto"/>
          <p:cNvSpPr txBox="1"/>
          <p:nvPr/>
        </p:nvSpPr>
        <p:spPr>
          <a:xfrm>
            <a:off x="3563938" y="4032250"/>
            <a:ext cx="1584325" cy="549275"/>
          </a:xfrm>
          <a:prstGeom prst="rect">
            <a:avLst/>
          </a:prstGeom>
          <a:noFill/>
        </p:spPr>
        <p:txBody>
          <a:bodyPr>
            <a:spAutoFit/>
          </a:bodyPr>
          <a:lstStyle/>
          <a:p>
            <a:pPr>
              <a:defRPr/>
            </a:pPr>
            <a:r>
              <a:rPr lang="es-CO" sz="1200" b="1" dirty="0">
                <a:solidFill>
                  <a:schemeClr val="tx1">
                    <a:lumMod val="65000"/>
                    <a:lumOff val="35000"/>
                  </a:schemeClr>
                </a:solidFill>
              </a:rPr>
              <a:t>308</a:t>
            </a:r>
          </a:p>
          <a:p>
            <a:pPr>
              <a:defRPr/>
            </a:pPr>
            <a:r>
              <a:rPr lang="es-CO" sz="1200" b="1" dirty="0">
                <a:solidFill>
                  <a:schemeClr val="tx1">
                    <a:lumMod val="65000"/>
                    <a:lumOff val="35000"/>
                  </a:schemeClr>
                </a:solidFill>
              </a:rPr>
              <a:t>Septiembre 2010</a:t>
            </a:r>
            <a:endParaRPr lang="es-ES" sz="1200" b="1" dirty="0">
              <a:solidFill>
                <a:schemeClr val="tx1">
                  <a:lumMod val="65000"/>
                  <a:lumOff val="35000"/>
                </a:schemeClr>
              </a:solidFill>
            </a:endParaRPr>
          </a:p>
        </p:txBody>
      </p:sp>
      <p:sp>
        <p:nvSpPr>
          <p:cNvPr id="60441" name="2 Marcador de contenido"/>
          <p:cNvSpPr txBox="1">
            <a:spLocks/>
          </p:cNvSpPr>
          <p:nvPr/>
        </p:nvSpPr>
        <p:spPr bwMode="auto">
          <a:xfrm>
            <a:off x="5076825" y="3073400"/>
            <a:ext cx="3887788" cy="427038"/>
          </a:xfrm>
          <a:prstGeom prst="rect">
            <a:avLst/>
          </a:prstGeom>
          <a:noFill/>
          <a:ln w="9525">
            <a:noFill/>
            <a:miter lim="800000"/>
            <a:headEnd/>
            <a:tailEnd/>
          </a:ln>
        </p:spPr>
        <p:txBody>
          <a:bodyPr/>
          <a:lstStyle/>
          <a:p>
            <a:pPr marL="457200" indent="-457200" eaLnBrk="0" hangingPunct="0">
              <a:spcBef>
                <a:spcPct val="20000"/>
              </a:spcBef>
            </a:pPr>
            <a:r>
              <a:rPr lang="es-ES" b="1">
                <a:latin typeface="Arial" charset="0"/>
              </a:rPr>
              <a:t>Asesoría y apoyo a entidades</a:t>
            </a:r>
          </a:p>
          <a:p>
            <a:pPr marL="457200" indent="-457200" eaLnBrk="0" hangingPunct="0">
              <a:spcBef>
                <a:spcPct val="20000"/>
              </a:spcBef>
              <a:buFont typeface="Arial" charset="0"/>
              <a:buAutoNum type="arabicPeriod"/>
            </a:pPr>
            <a:endParaRPr lang="es-ES" sz="1600" b="1">
              <a:latin typeface="Trebuchet MS" pitchFamily="34" charset="0"/>
            </a:endParaRPr>
          </a:p>
          <a:p>
            <a:pPr marL="457200" indent="-457200" eaLnBrk="0" hangingPunct="0">
              <a:spcBef>
                <a:spcPct val="20000"/>
              </a:spcBef>
              <a:buFontTx/>
              <a:buChar char="•"/>
            </a:pPr>
            <a:endParaRPr lang="es-ES" sz="2400">
              <a:latin typeface="Trebuchet MS" pitchFamily="34" charset="0"/>
            </a:endParaRPr>
          </a:p>
        </p:txBody>
      </p:sp>
      <p:sp>
        <p:nvSpPr>
          <p:cNvPr id="5" name="4 Pentágono regular"/>
          <p:cNvSpPr/>
          <p:nvPr/>
        </p:nvSpPr>
        <p:spPr>
          <a:xfrm>
            <a:off x="4067175" y="4149725"/>
            <a:ext cx="131763" cy="88900"/>
          </a:xfrm>
          <a:prstGeom prst="pentag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sp>
        <p:nvSpPr>
          <p:cNvPr id="60443" name="5 CuadroTexto"/>
          <p:cNvSpPr txBox="1">
            <a:spLocks noChangeArrowheads="1"/>
          </p:cNvSpPr>
          <p:nvPr/>
        </p:nvSpPr>
        <p:spPr bwMode="auto">
          <a:xfrm>
            <a:off x="250825" y="6524625"/>
            <a:ext cx="3095625" cy="260350"/>
          </a:xfrm>
          <a:prstGeom prst="rect">
            <a:avLst/>
          </a:prstGeom>
          <a:noFill/>
          <a:ln w="9525">
            <a:noFill/>
            <a:miter lim="800000"/>
            <a:headEnd/>
            <a:tailEnd/>
          </a:ln>
        </p:spPr>
        <p:txBody>
          <a:bodyPr>
            <a:spAutoFit/>
          </a:bodyPr>
          <a:lstStyle/>
          <a:p>
            <a:r>
              <a:rPr lang="es-CO" sz="1100">
                <a:latin typeface="Arial" charset="0"/>
              </a:rPr>
              <a:t>Fuente: Subcomité de Inversiones</a:t>
            </a:r>
            <a:endParaRPr lang="es-ES" sz="1100">
              <a:latin typeface="Arial" charset="0"/>
            </a:endParaRPr>
          </a:p>
        </p:txBody>
      </p:sp>
      <p:sp>
        <p:nvSpPr>
          <p:cNvPr id="60444" name="5 CuadroTexto"/>
          <p:cNvSpPr txBox="1">
            <a:spLocks noChangeArrowheads="1"/>
          </p:cNvSpPr>
          <p:nvPr/>
        </p:nvSpPr>
        <p:spPr bwMode="auto">
          <a:xfrm>
            <a:off x="4716463" y="5373688"/>
            <a:ext cx="3095625" cy="260350"/>
          </a:xfrm>
          <a:prstGeom prst="rect">
            <a:avLst/>
          </a:prstGeom>
          <a:noFill/>
          <a:ln w="9525">
            <a:noFill/>
            <a:miter lim="800000"/>
            <a:headEnd/>
            <a:tailEnd/>
          </a:ln>
        </p:spPr>
        <p:txBody>
          <a:bodyPr>
            <a:spAutoFit/>
          </a:bodyPr>
          <a:lstStyle/>
          <a:p>
            <a:r>
              <a:rPr lang="es-CO" sz="1100">
                <a:latin typeface="Arial" charset="0"/>
              </a:rPr>
              <a:t>Fuente: Subcomité de Inversiones</a:t>
            </a:r>
            <a:endParaRPr lang="es-ES" sz="1100">
              <a:latin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Pentágono"/>
          <p:cNvSpPr/>
          <p:nvPr/>
        </p:nvSpPr>
        <p:spPr>
          <a:xfrm>
            <a:off x="251520" y="1484784"/>
            <a:ext cx="2016224" cy="1008112"/>
          </a:xfrm>
          <a:prstGeom prst="homePlate">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CO">
                <a:solidFill>
                  <a:schemeClr val="tx1"/>
                </a:solidFill>
              </a:rPr>
              <a:t>Planeación</a:t>
            </a:r>
          </a:p>
          <a:p>
            <a:pPr>
              <a:defRPr/>
            </a:pPr>
            <a:r>
              <a:rPr lang="es-CO">
                <a:solidFill>
                  <a:schemeClr val="tx1"/>
                </a:solidFill>
              </a:rPr>
              <a:t>y Organización</a:t>
            </a:r>
            <a:endParaRPr lang="es-ES">
              <a:solidFill>
                <a:schemeClr val="tx1"/>
              </a:solidFill>
            </a:endParaRPr>
          </a:p>
        </p:txBody>
      </p:sp>
      <p:sp>
        <p:nvSpPr>
          <p:cNvPr id="10" name="9 Pentágono"/>
          <p:cNvSpPr/>
          <p:nvPr/>
        </p:nvSpPr>
        <p:spPr>
          <a:xfrm>
            <a:off x="251520" y="3501008"/>
            <a:ext cx="2016224" cy="1008112"/>
          </a:xfrm>
          <a:prstGeom prst="homePlate">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CO" dirty="0">
                <a:solidFill>
                  <a:schemeClr val="tx1"/>
                </a:solidFill>
              </a:rPr>
              <a:t>Proyectos</a:t>
            </a:r>
            <a:endParaRPr lang="es-ES" dirty="0">
              <a:solidFill>
                <a:schemeClr val="tx1"/>
              </a:solidFill>
            </a:endParaRPr>
          </a:p>
        </p:txBody>
      </p:sp>
      <p:sp>
        <p:nvSpPr>
          <p:cNvPr id="11" name="10 Pentágono"/>
          <p:cNvSpPr/>
          <p:nvPr/>
        </p:nvSpPr>
        <p:spPr>
          <a:xfrm>
            <a:off x="251520" y="5589240"/>
            <a:ext cx="2016224" cy="1008112"/>
          </a:xfrm>
          <a:prstGeom prst="homePlate">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CO" dirty="0">
                <a:solidFill>
                  <a:schemeClr val="tx1"/>
                </a:solidFill>
              </a:rPr>
              <a:t>Buenas prácticas</a:t>
            </a:r>
            <a:endParaRPr lang="es-ES" dirty="0">
              <a:solidFill>
                <a:schemeClr val="tx1"/>
              </a:solidFill>
            </a:endParaRPr>
          </a:p>
        </p:txBody>
      </p:sp>
      <p:sp>
        <p:nvSpPr>
          <p:cNvPr id="61451" name="11 Rectángulo"/>
          <p:cNvSpPr>
            <a:spLocks noChangeArrowheads="1"/>
          </p:cNvSpPr>
          <p:nvPr/>
        </p:nvSpPr>
        <p:spPr bwMode="auto">
          <a:xfrm>
            <a:off x="2411413" y="1268413"/>
            <a:ext cx="6732587" cy="1292225"/>
          </a:xfrm>
          <a:prstGeom prst="rect">
            <a:avLst/>
          </a:prstGeom>
          <a:noFill/>
          <a:ln w="9525">
            <a:noFill/>
            <a:miter lim="800000"/>
            <a:headEnd/>
            <a:tailEnd/>
          </a:ln>
        </p:spPr>
        <p:txBody>
          <a:bodyPr>
            <a:spAutoFit/>
          </a:bodyPr>
          <a:lstStyle/>
          <a:p>
            <a:pPr marL="114300" lvl="1" indent="-114300" algn="l" defTabSz="622300">
              <a:lnSpc>
                <a:spcPct val="90000"/>
              </a:lnSpc>
              <a:spcAft>
                <a:spcPct val="15000"/>
              </a:spcAft>
              <a:buFont typeface="Arial" charset="0"/>
              <a:buChar char="•"/>
            </a:pPr>
            <a:r>
              <a:rPr lang="es-CO" sz="1600">
                <a:latin typeface="Arial" charset="0"/>
              </a:rPr>
              <a:t>Promoción y requerimientos de Planeación estratégica en TIC</a:t>
            </a:r>
            <a:r>
              <a:rPr lang="es-CO">
                <a:latin typeface="Arial" charset="0"/>
              </a:rPr>
              <a:t>.</a:t>
            </a:r>
          </a:p>
          <a:p>
            <a:pPr marL="571500" lvl="2" indent="-114300" algn="l" defTabSz="622300">
              <a:lnSpc>
                <a:spcPct val="90000"/>
              </a:lnSpc>
              <a:spcAft>
                <a:spcPct val="15000"/>
              </a:spcAft>
              <a:buFont typeface="Wingdings" pitchFamily="2" charset="2"/>
              <a:buChar char="§"/>
            </a:pPr>
            <a:r>
              <a:rPr lang="es-CO" sz="1200">
                <a:latin typeface="Arial" charset="0"/>
              </a:rPr>
              <a:t>Planes de sector Minas y Energía, Defensa, Planeación, Ambiente y Fiscalía.</a:t>
            </a:r>
          </a:p>
          <a:p>
            <a:pPr marL="571500" lvl="2" indent="-114300" algn="l" defTabSz="622300">
              <a:lnSpc>
                <a:spcPct val="90000"/>
              </a:lnSpc>
              <a:spcAft>
                <a:spcPct val="15000"/>
              </a:spcAft>
              <a:buFont typeface="Wingdings" pitchFamily="2" charset="2"/>
              <a:buChar char="§"/>
            </a:pPr>
            <a:r>
              <a:rPr lang="es-CO" sz="1200">
                <a:latin typeface="Arial" charset="0"/>
              </a:rPr>
              <a:t>Apoyo en formulación Plan e-justicia</a:t>
            </a:r>
          </a:p>
          <a:p>
            <a:pPr marL="342900" indent="-342900" algn="l" defTabSz="622300">
              <a:lnSpc>
                <a:spcPct val="90000"/>
              </a:lnSpc>
              <a:spcAft>
                <a:spcPct val="15000"/>
              </a:spcAft>
              <a:buFont typeface="Wingdings" pitchFamily="2" charset="2"/>
              <a:buChar char="§"/>
            </a:pPr>
            <a:r>
              <a:rPr lang="es-CO" sz="1600">
                <a:latin typeface="Arial" charset="0"/>
              </a:rPr>
              <a:t>Instancias de articulación sectorial  Defensa, Minas</a:t>
            </a:r>
          </a:p>
        </p:txBody>
      </p:sp>
      <p:sp>
        <p:nvSpPr>
          <p:cNvPr id="61452" name="12 Rectángulo"/>
          <p:cNvSpPr>
            <a:spLocks noChangeArrowheads="1"/>
          </p:cNvSpPr>
          <p:nvPr/>
        </p:nvSpPr>
        <p:spPr bwMode="auto">
          <a:xfrm>
            <a:off x="2466975" y="2636838"/>
            <a:ext cx="6713538" cy="2438400"/>
          </a:xfrm>
          <a:prstGeom prst="rect">
            <a:avLst/>
          </a:prstGeom>
          <a:noFill/>
          <a:ln w="9525">
            <a:noFill/>
            <a:miter lim="800000"/>
            <a:headEnd/>
            <a:tailEnd/>
          </a:ln>
        </p:spPr>
        <p:txBody>
          <a:bodyPr>
            <a:spAutoFit/>
          </a:bodyPr>
          <a:lstStyle/>
          <a:p>
            <a:pPr marL="114300" lvl="1" indent="-114300" algn="l" defTabSz="622300">
              <a:lnSpc>
                <a:spcPct val="90000"/>
              </a:lnSpc>
              <a:spcAft>
                <a:spcPct val="15000"/>
              </a:spcAft>
              <a:buFont typeface="Arial" charset="0"/>
              <a:buChar char="•"/>
            </a:pPr>
            <a:r>
              <a:rPr lang="es-CO" sz="1600">
                <a:latin typeface="Arial" charset="0"/>
              </a:rPr>
              <a:t>Instrumentos para mejorar la gestión de proyectos de TIC (PMI) – complemento a MGA</a:t>
            </a:r>
          </a:p>
          <a:p>
            <a:pPr marL="342900" indent="-342900" algn="l" defTabSz="622300">
              <a:lnSpc>
                <a:spcPct val="90000"/>
              </a:lnSpc>
              <a:spcAft>
                <a:spcPct val="15000"/>
              </a:spcAft>
              <a:buFont typeface="Arial" charset="0"/>
              <a:buChar char="•"/>
            </a:pPr>
            <a:r>
              <a:rPr lang="es-CO" sz="1600">
                <a:latin typeface="Arial" charset="0"/>
              </a:rPr>
              <a:t>Capacitación a entidades </a:t>
            </a:r>
          </a:p>
          <a:p>
            <a:pPr marL="571500" lvl="2" indent="-114300" algn="l" defTabSz="622300">
              <a:lnSpc>
                <a:spcPct val="90000"/>
              </a:lnSpc>
              <a:spcAft>
                <a:spcPct val="15000"/>
              </a:spcAft>
              <a:buFont typeface="Wingdings" pitchFamily="2" charset="2"/>
              <a:buChar char="§"/>
            </a:pPr>
            <a:r>
              <a:rPr lang="es-CO" sz="1200">
                <a:latin typeface="Arial" charset="0"/>
              </a:rPr>
              <a:t>20 talleres en 2008:  50 entidades – 210 funcionarios</a:t>
            </a:r>
          </a:p>
          <a:p>
            <a:pPr marL="571500" lvl="2" indent="-114300" algn="l" defTabSz="622300">
              <a:lnSpc>
                <a:spcPct val="90000"/>
              </a:lnSpc>
              <a:spcAft>
                <a:spcPct val="15000"/>
              </a:spcAft>
              <a:buFont typeface="Wingdings" pitchFamily="2" charset="2"/>
              <a:buChar char="§"/>
            </a:pPr>
            <a:r>
              <a:rPr lang="es-CO" sz="1200">
                <a:latin typeface="Arial" charset="0"/>
              </a:rPr>
              <a:t>15 talleres en 2009: 32 entidades – 180 funcionarios</a:t>
            </a:r>
          </a:p>
          <a:p>
            <a:pPr marL="571500" lvl="2" indent="-114300" algn="l" defTabSz="622300">
              <a:lnSpc>
                <a:spcPct val="90000"/>
              </a:lnSpc>
              <a:spcAft>
                <a:spcPct val="15000"/>
              </a:spcAft>
              <a:buFont typeface="Wingdings" pitchFamily="2" charset="2"/>
              <a:buChar char="§"/>
            </a:pPr>
            <a:r>
              <a:rPr lang="es-CO" sz="1200">
                <a:latin typeface="Arial" charset="0"/>
              </a:rPr>
              <a:t>12 talleres programados para 2010</a:t>
            </a:r>
          </a:p>
          <a:p>
            <a:pPr marL="114300" lvl="1" indent="-114300" algn="l" defTabSz="622300">
              <a:lnSpc>
                <a:spcPct val="90000"/>
              </a:lnSpc>
              <a:spcAft>
                <a:spcPct val="15000"/>
              </a:spcAft>
              <a:buFont typeface="Arial" charset="0"/>
              <a:buChar char="•"/>
            </a:pPr>
            <a:r>
              <a:rPr lang="es-CO" sz="1600">
                <a:latin typeface="Arial" charset="0"/>
              </a:rPr>
              <a:t>Apoyo en estructuración proyectos transversales </a:t>
            </a:r>
          </a:p>
          <a:p>
            <a:pPr marL="571500" lvl="2" indent="-114300" algn="l" defTabSz="622300">
              <a:lnSpc>
                <a:spcPct val="90000"/>
              </a:lnSpc>
              <a:spcAft>
                <a:spcPct val="15000"/>
              </a:spcAft>
              <a:buFont typeface="Wingdings" pitchFamily="2" charset="2"/>
              <a:buChar char="§"/>
            </a:pPr>
            <a:r>
              <a:rPr lang="es-CO" sz="1200">
                <a:latin typeface="Arial" charset="0"/>
              </a:rPr>
              <a:t>Sistema Interinstitucional de Justicia y Paz, Comisión del FUT</a:t>
            </a:r>
          </a:p>
        </p:txBody>
      </p:sp>
      <p:sp>
        <p:nvSpPr>
          <p:cNvPr id="61453" name="13 Rectángulo"/>
          <p:cNvSpPr>
            <a:spLocks noChangeArrowheads="1"/>
          </p:cNvSpPr>
          <p:nvPr/>
        </p:nvSpPr>
        <p:spPr bwMode="auto">
          <a:xfrm>
            <a:off x="2411413" y="5516563"/>
            <a:ext cx="6767512" cy="1174750"/>
          </a:xfrm>
          <a:prstGeom prst="rect">
            <a:avLst/>
          </a:prstGeom>
          <a:noFill/>
          <a:ln w="9525">
            <a:noFill/>
            <a:miter lim="800000"/>
            <a:headEnd/>
            <a:tailEnd/>
          </a:ln>
        </p:spPr>
        <p:txBody>
          <a:bodyPr>
            <a:spAutoFit/>
          </a:bodyPr>
          <a:lstStyle/>
          <a:p>
            <a:pPr marL="114300" lvl="1" indent="-114300" algn="l" defTabSz="622300">
              <a:lnSpc>
                <a:spcPct val="90000"/>
              </a:lnSpc>
              <a:spcAft>
                <a:spcPct val="15000"/>
              </a:spcAft>
              <a:buFont typeface="Arial" charset="0"/>
              <a:buChar char="•"/>
            </a:pPr>
            <a:r>
              <a:rPr lang="es-CO" sz="1600">
                <a:latin typeface="Arial" charset="0"/>
              </a:rPr>
              <a:t>Promoción de buenas prácticas</a:t>
            </a:r>
          </a:p>
          <a:p>
            <a:pPr marL="1143000" lvl="2" indent="-228600" algn="l" defTabSz="622300">
              <a:lnSpc>
                <a:spcPct val="90000"/>
              </a:lnSpc>
              <a:spcAft>
                <a:spcPct val="15000"/>
              </a:spcAft>
              <a:buFont typeface="Arial" charset="0"/>
              <a:buChar char="•"/>
            </a:pPr>
            <a:r>
              <a:rPr lang="es-CO" sz="1200">
                <a:latin typeface="Arial" charset="0"/>
              </a:rPr>
              <a:t>Gestión de servicios (ITIL/ ISO 20000)</a:t>
            </a:r>
          </a:p>
          <a:p>
            <a:pPr marL="1143000" lvl="2" indent="-228600" algn="l" defTabSz="622300">
              <a:lnSpc>
                <a:spcPct val="90000"/>
              </a:lnSpc>
              <a:spcAft>
                <a:spcPct val="15000"/>
              </a:spcAft>
              <a:buFont typeface="Arial" charset="0"/>
              <a:buChar char="•"/>
            </a:pPr>
            <a:r>
              <a:rPr lang="es-CO" sz="1200">
                <a:latin typeface="Arial" charset="0"/>
              </a:rPr>
              <a:t>Seguridad de la información (ISO 27000)</a:t>
            </a:r>
          </a:p>
          <a:p>
            <a:pPr marL="1143000" lvl="2" indent="-228600" algn="l" defTabSz="622300">
              <a:lnSpc>
                <a:spcPct val="90000"/>
              </a:lnSpc>
              <a:spcAft>
                <a:spcPct val="15000"/>
              </a:spcAft>
              <a:buFont typeface="Arial" charset="0"/>
              <a:buChar char="•"/>
            </a:pPr>
            <a:r>
              <a:rPr lang="es-CO" sz="1200">
                <a:latin typeface="Arial" charset="0"/>
              </a:rPr>
              <a:t>Arquitectura empresarial  </a:t>
            </a:r>
            <a:endParaRPr lang="es-ES" sz="1200">
              <a:latin typeface="Arial" charset="0"/>
            </a:endParaRPr>
          </a:p>
        </p:txBody>
      </p:sp>
      <p:sp>
        <p:nvSpPr>
          <p:cNvPr id="15" name="14 Rectángulo redondeado"/>
          <p:cNvSpPr/>
          <p:nvPr/>
        </p:nvSpPr>
        <p:spPr>
          <a:xfrm>
            <a:off x="2411413" y="1268413"/>
            <a:ext cx="6481762" cy="1295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sp>
        <p:nvSpPr>
          <p:cNvPr id="16" name="15 Rectángulo redondeado"/>
          <p:cNvSpPr/>
          <p:nvPr/>
        </p:nvSpPr>
        <p:spPr>
          <a:xfrm>
            <a:off x="2411413" y="2636838"/>
            <a:ext cx="6481762" cy="2520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dirty="0"/>
              <a:t>c</a:t>
            </a:r>
            <a:endParaRPr lang="es-ES" dirty="0"/>
          </a:p>
        </p:txBody>
      </p:sp>
      <p:sp>
        <p:nvSpPr>
          <p:cNvPr id="17" name="16 Rectángulo redondeado"/>
          <p:cNvSpPr/>
          <p:nvPr/>
        </p:nvSpPr>
        <p:spPr>
          <a:xfrm>
            <a:off x="2411413" y="5445125"/>
            <a:ext cx="6481762" cy="12239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sp>
        <p:nvSpPr>
          <p:cNvPr id="61457" name="Text Box 7"/>
          <p:cNvSpPr txBox="1">
            <a:spLocks noChangeArrowheads="1"/>
          </p:cNvSpPr>
          <p:nvPr/>
        </p:nvSpPr>
        <p:spPr bwMode="auto">
          <a:xfrm>
            <a:off x="2844800" y="549275"/>
            <a:ext cx="5903913" cy="519113"/>
          </a:xfrm>
          <a:prstGeom prst="rect">
            <a:avLst/>
          </a:prstGeom>
          <a:noFill/>
          <a:ln w="9525">
            <a:noFill/>
            <a:miter lim="800000"/>
            <a:headEnd/>
            <a:tailEnd/>
          </a:ln>
        </p:spPr>
        <p:txBody>
          <a:bodyPr>
            <a:spAutoFit/>
          </a:bodyPr>
          <a:lstStyle/>
          <a:p>
            <a:pPr algn="r" fontAlgn="base">
              <a:spcBef>
                <a:spcPct val="0"/>
              </a:spcBef>
            </a:pPr>
            <a:r>
              <a:rPr lang="es-ES" sz="2800"/>
              <a:t>Otros resultados Subcomité</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Pentágono"/>
          <p:cNvSpPr/>
          <p:nvPr/>
        </p:nvSpPr>
        <p:spPr>
          <a:xfrm>
            <a:off x="107504" y="1844824"/>
            <a:ext cx="2016224" cy="1008112"/>
          </a:xfrm>
          <a:prstGeom prst="homePlate">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CO" dirty="0">
                <a:solidFill>
                  <a:schemeClr val="tx1"/>
                </a:solidFill>
              </a:rPr>
              <a:t>Seguimiento</a:t>
            </a:r>
            <a:endParaRPr lang="es-ES" dirty="0">
              <a:solidFill>
                <a:schemeClr val="tx1"/>
              </a:solidFill>
            </a:endParaRPr>
          </a:p>
        </p:txBody>
      </p:sp>
      <p:sp>
        <p:nvSpPr>
          <p:cNvPr id="10" name="9 Pentágono"/>
          <p:cNvSpPr/>
          <p:nvPr/>
        </p:nvSpPr>
        <p:spPr>
          <a:xfrm>
            <a:off x="107504" y="4365104"/>
            <a:ext cx="2016224" cy="1008112"/>
          </a:xfrm>
          <a:prstGeom prst="homePlate">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CO" dirty="0">
                <a:solidFill>
                  <a:schemeClr val="tx1"/>
                </a:solidFill>
              </a:rPr>
              <a:t>Propuestas de política</a:t>
            </a:r>
            <a:endParaRPr lang="es-ES" dirty="0">
              <a:solidFill>
                <a:schemeClr val="tx1"/>
              </a:solidFill>
            </a:endParaRPr>
          </a:p>
        </p:txBody>
      </p:sp>
      <p:sp>
        <p:nvSpPr>
          <p:cNvPr id="62472" name="13 Rectángulo"/>
          <p:cNvSpPr>
            <a:spLocks noChangeArrowheads="1"/>
          </p:cNvSpPr>
          <p:nvPr/>
        </p:nvSpPr>
        <p:spPr bwMode="auto">
          <a:xfrm>
            <a:off x="2339975" y="3716338"/>
            <a:ext cx="6767513" cy="2917825"/>
          </a:xfrm>
          <a:prstGeom prst="rect">
            <a:avLst/>
          </a:prstGeom>
          <a:noFill/>
          <a:ln w="9525">
            <a:noFill/>
            <a:miter lim="800000"/>
            <a:headEnd/>
            <a:tailEnd/>
          </a:ln>
        </p:spPr>
        <p:txBody>
          <a:bodyPr>
            <a:spAutoFit/>
          </a:bodyPr>
          <a:lstStyle/>
          <a:p>
            <a:pPr marL="114300" lvl="1" indent="-114300" algn="l" defTabSz="622300">
              <a:lnSpc>
                <a:spcPct val="90000"/>
              </a:lnSpc>
              <a:spcAft>
                <a:spcPct val="15000"/>
              </a:spcAft>
              <a:buFont typeface="Arial" charset="0"/>
              <a:buChar char="•"/>
            </a:pPr>
            <a:r>
              <a:rPr lang="es-CO" sz="1600">
                <a:latin typeface="Arial" charset="0"/>
              </a:rPr>
              <a:t>Propuestas a la Comisión</a:t>
            </a:r>
          </a:p>
          <a:p>
            <a:pPr marL="571500" lvl="2" indent="-114300" algn="l" defTabSz="622300">
              <a:lnSpc>
                <a:spcPct val="90000"/>
              </a:lnSpc>
              <a:spcAft>
                <a:spcPct val="15000"/>
              </a:spcAft>
              <a:buFont typeface="Arial" charset="0"/>
              <a:buChar char="•"/>
            </a:pPr>
            <a:r>
              <a:rPr lang="es-CO" sz="1200">
                <a:latin typeface="Arial" charset="0"/>
              </a:rPr>
              <a:t>Las circulares emitidas en 2009 y 2010 fueron iniciativa del Subcomité: documentos electrónicos, información geográfica y nomenclaturas, donaciones.</a:t>
            </a:r>
          </a:p>
          <a:p>
            <a:pPr marL="571500" lvl="2" indent="-114300" algn="l" defTabSz="622300">
              <a:lnSpc>
                <a:spcPct val="90000"/>
              </a:lnSpc>
              <a:spcAft>
                <a:spcPct val="15000"/>
              </a:spcAft>
              <a:buFont typeface="Arial" charset="0"/>
              <a:buChar char="•"/>
            </a:pPr>
            <a:r>
              <a:rPr lang="es-CO" sz="1200">
                <a:latin typeface="Arial" charset="0"/>
              </a:rPr>
              <a:t>Seguridad de la información – ciberfensan y ciberseguridad (Conpes) </a:t>
            </a:r>
          </a:p>
          <a:p>
            <a:pPr marL="114300" lvl="1" indent="-114300" algn="l" defTabSz="622300">
              <a:lnSpc>
                <a:spcPct val="90000"/>
              </a:lnSpc>
              <a:spcAft>
                <a:spcPct val="15000"/>
              </a:spcAft>
              <a:buFont typeface="Arial" charset="0"/>
              <a:buChar char="•"/>
            </a:pPr>
            <a:r>
              <a:rPr lang="es-CO" sz="1600">
                <a:latin typeface="Arial" charset="0"/>
              </a:rPr>
              <a:t>Propuesta relacionadas con Función Pública y AGN</a:t>
            </a:r>
          </a:p>
          <a:p>
            <a:pPr marL="571500" lvl="2" indent="-114300" algn="l" defTabSz="622300">
              <a:lnSpc>
                <a:spcPct val="90000"/>
              </a:lnSpc>
              <a:spcAft>
                <a:spcPct val="15000"/>
              </a:spcAft>
              <a:buFont typeface="Arial" charset="0"/>
              <a:buChar char="•"/>
            </a:pPr>
            <a:r>
              <a:rPr lang="es-CO" sz="1200">
                <a:latin typeface="Arial" charset="0"/>
              </a:rPr>
              <a:t>Definición de políticas para desarrollo y articulación de sistemas de gestión de calidad, MECI y gestión documental.</a:t>
            </a:r>
          </a:p>
          <a:p>
            <a:pPr marL="114300" lvl="1" indent="-114300" algn="l" defTabSz="622300">
              <a:lnSpc>
                <a:spcPct val="90000"/>
              </a:lnSpc>
              <a:spcAft>
                <a:spcPct val="15000"/>
              </a:spcAft>
              <a:buFont typeface="Arial" charset="0"/>
              <a:buChar char="•"/>
            </a:pPr>
            <a:r>
              <a:rPr lang="es-CO" sz="1600">
                <a:latin typeface="Arial" charset="0"/>
              </a:rPr>
              <a:t>Propuestas en estructuración</a:t>
            </a:r>
          </a:p>
          <a:p>
            <a:pPr marL="571500" lvl="2" indent="-114300" algn="l" defTabSz="622300">
              <a:lnSpc>
                <a:spcPct val="90000"/>
              </a:lnSpc>
              <a:spcAft>
                <a:spcPct val="15000"/>
              </a:spcAft>
              <a:buFont typeface="Arial" charset="0"/>
              <a:buChar char="•"/>
            </a:pPr>
            <a:r>
              <a:rPr lang="es-CO" sz="1200">
                <a:latin typeface="Arial" charset="0"/>
              </a:rPr>
              <a:t>Tercerización,  Proyectos transversales</a:t>
            </a:r>
          </a:p>
          <a:p>
            <a:pPr marL="114300" lvl="1" indent="-114300" algn="l" defTabSz="622300">
              <a:lnSpc>
                <a:spcPct val="90000"/>
              </a:lnSpc>
              <a:spcAft>
                <a:spcPct val="15000"/>
              </a:spcAft>
              <a:buFont typeface="Arial" charset="0"/>
              <a:buChar char="•"/>
            </a:pPr>
            <a:r>
              <a:rPr lang="es-CO" sz="1600">
                <a:latin typeface="Arial" charset="0"/>
              </a:rPr>
              <a:t>Revisión y recomendaciones Conpes Gobierno en Línea</a:t>
            </a:r>
            <a:endParaRPr lang="es-ES" sz="1600">
              <a:latin typeface="Arial" charset="0"/>
            </a:endParaRPr>
          </a:p>
        </p:txBody>
      </p:sp>
      <p:sp>
        <p:nvSpPr>
          <p:cNvPr id="62473" name="14 Rectángulo"/>
          <p:cNvSpPr>
            <a:spLocks noChangeArrowheads="1"/>
          </p:cNvSpPr>
          <p:nvPr/>
        </p:nvSpPr>
        <p:spPr bwMode="auto">
          <a:xfrm>
            <a:off x="2376488" y="1412875"/>
            <a:ext cx="6875462" cy="2554288"/>
          </a:xfrm>
          <a:prstGeom prst="rect">
            <a:avLst/>
          </a:prstGeom>
          <a:noFill/>
          <a:ln w="9525">
            <a:noFill/>
            <a:miter lim="800000"/>
            <a:headEnd/>
            <a:tailEnd/>
          </a:ln>
        </p:spPr>
        <p:txBody>
          <a:bodyPr>
            <a:spAutoFit/>
          </a:bodyPr>
          <a:lstStyle/>
          <a:p>
            <a:pPr marL="114300" lvl="1" indent="-114300" algn="l" defTabSz="622300">
              <a:lnSpc>
                <a:spcPct val="90000"/>
              </a:lnSpc>
              <a:spcAft>
                <a:spcPct val="15000"/>
              </a:spcAft>
              <a:buFont typeface="Arial" charset="0"/>
              <a:buChar char="•"/>
            </a:pPr>
            <a:r>
              <a:rPr lang="es-CO" sz="1600">
                <a:latin typeface="Arial" charset="0"/>
              </a:rPr>
              <a:t>Articulación con entidades responsables de políticas transversales</a:t>
            </a:r>
          </a:p>
          <a:p>
            <a:pPr marL="571500" lvl="2" indent="-114300" algn="l" defTabSz="622300">
              <a:lnSpc>
                <a:spcPct val="90000"/>
              </a:lnSpc>
              <a:spcAft>
                <a:spcPct val="15000"/>
              </a:spcAft>
              <a:buFont typeface="Arial" charset="0"/>
              <a:buChar char="•"/>
            </a:pPr>
            <a:r>
              <a:rPr lang="es-CO" sz="1200">
                <a:latin typeface="Arial" charset="0"/>
              </a:rPr>
              <a:t>Archivo General de la Nación, IGAC, DANE, DAFP, Mininterior y Mindefensa.</a:t>
            </a:r>
          </a:p>
          <a:p>
            <a:pPr marL="114300" lvl="1" indent="-114300" algn="l" defTabSz="622300">
              <a:lnSpc>
                <a:spcPct val="90000"/>
              </a:lnSpc>
              <a:spcAft>
                <a:spcPct val="15000"/>
              </a:spcAft>
              <a:buFont typeface="Arial" charset="0"/>
              <a:buChar char="•"/>
            </a:pPr>
            <a:r>
              <a:rPr lang="es-CO" sz="1600">
                <a:latin typeface="Arial" charset="0"/>
              </a:rPr>
              <a:t>Coordinación con cabezas de sector para fortalecer planeación y seguimiento.</a:t>
            </a:r>
          </a:p>
          <a:p>
            <a:pPr marL="114300" lvl="1" indent="-114300" algn="l" defTabSz="622300">
              <a:buFontTx/>
              <a:buChar char="•"/>
            </a:pPr>
            <a:r>
              <a:rPr lang="es-CO" sz="1600">
                <a:latin typeface="Arial" charset="0"/>
              </a:rPr>
              <a:t>Promover uso aplicativo SPI para seguimiento físico y financiero de proyectos de TIC.</a:t>
            </a:r>
          </a:p>
          <a:p>
            <a:pPr algn="l" defTabSz="622300">
              <a:buFontTx/>
              <a:buChar char="•"/>
            </a:pPr>
            <a:r>
              <a:rPr lang="es-CO" sz="1600">
                <a:latin typeface="Arial" charset="0"/>
              </a:rPr>
              <a:t>Solicitud de metodologías para evaluación proyectos TIC  a la DEPP. </a:t>
            </a:r>
            <a:endParaRPr lang="es-ES" sz="1600">
              <a:latin typeface="Arial" charset="0"/>
            </a:endParaRPr>
          </a:p>
          <a:p>
            <a:pPr marL="114300" lvl="1" indent="-114300" algn="l" defTabSz="622300">
              <a:lnSpc>
                <a:spcPct val="90000"/>
              </a:lnSpc>
              <a:spcAft>
                <a:spcPct val="15000"/>
              </a:spcAft>
              <a:buFont typeface="Arial" charset="0"/>
              <a:buChar char="•"/>
            </a:pPr>
            <a:endParaRPr lang="es-CO" sz="1600">
              <a:latin typeface="Arial" charset="0"/>
            </a:endParaRPr>
          </a:p>
        </p:txBody>
      </p:sp>
      <p:sp>
        <p:nvSpPr>
          <p:cNvPr id="16" name="15 Rectángulo redondeado"/>
          <p:cNvSpPr/>
          <p:nvPr/>
        </p:nvSpPr>
        <p:spPr>
          <a:xfrm>
            <a:off x="2268538" y="1412875"/>
            <a:ext cx="6767512" cy="22320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sp>
        <p:nvSpPr>
          <p:cNvPr id="17" name="16 Rectángulo redondeado"/>
          <p:cNvSpPr/>
          <p:nvPr/>
        </p:nvSpPr>
        <p:spPr>
          <a:xfrm>
            <a:off x="2268538" y="3716338"/>
            <a:ext cx="6767512" cy="2952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sp>
        <p:nvSpPr>
          <p:cNvPr id="46094" name="Text Box 14"/>
          <p:cNvSpPr txBox="1">
            <a:spLocks noChangeArrowheads="1"/>
          </p:cNvSpPr>
          <p:nvPr/>
        </p:nvSpPr>
        <p:spPr bwMode="auto">
          <a:xfrm rot="-1856883">
            <a:off x="6696075" y="2636838"/>
            <a:ext cx="2052638" cy="466725"/>
          </a:xfrm>
          <a:prstGeom prst="rect">
            <a:avLst/>
          </a:prstGeom>
          <a:noFill/>
          <a:ln w="9525">
            <a:solidFill>
              <a:srgbClr val="FF0000"/>
            </a:solidFill>
            <a:miter lim="800000"/>
            <a:headEnd/>
            <a:tailEnd/>
          </a:ln>
        </p:spPr>
        <p:txBody>
          <a:bodyPr>
            <a:spAutoFit/>
          </a:bodyPr>
          <a:lstStyle/>
          <a:p>
            <a:pPr fontAlgn="base">
              <a:spcBef>
                <a:spcPct val="0"/>
              </a:spcBef>
            </a:pPr>
            <a:r>
              <a:rPr lang="es-CO" sz="2400" b="1">
                <a:solidFill>
                  <a:srgbClr val="CC3300"/>
                </a:solidFill>
              </a:rPr>
              <a:t>Reto:</a:t>
            </a:r>
          </a:p>
        </p:txBody>
      </p:sp>
      <p:sp>
        <p:nvSpPr>
          <p:cNvPr id="62477" name="Text Box 7"/>
          <p:cNvSpPr txBox="1">
            <a:spLocks noChangeArrowheads="1"/>
          </p:cNvSpPr>
          <p:nvPr/>
        </p:nvSpPr>
        <p:spPr bwMode="auto">
          <a:xfrm>
            <a:off x="2844800" y="549275"/>
            <a:ext cx="5903913" cy="519113"/>
          </a:xfrm>
          <a:prstGeom prst="rect">
            <a:avLst/>
          </a:prstGeom>
          <a:noFill/>
          <a:ln w="9525">
            <a:noFill/>
            <a:miter lim="800000"/>
            <a:headEnd/>
            <a:tailEnd/>
          </a:ln>
        </p:spPr>
        <p:txBody>
          <a:bodyPr>
            <a:spAutoFit/>
          </a:bodyPr>
          <a:lstStyle/>
          <a:p>
            <a:pPr algn="r" fontAlgn="base">
              <a:spcBef>
                <a:spcPct val="0"/>
              </a:spcBef>
            </a:pPr>
            <a:r>
              <a:rPr lang="es-ES" sz="2800"/>
              <a:t>Otros resultados Subcomité</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4427538" y="692150"/>
            <a:ext cx="3457575" cy="431800"/>
          </a:xfrm>
          <a:prstGeom prst="rect">
            <a:avLst/>
          </a:prstGeom>
          <a:noFill/>
          <a:ln w="38100">
            <a:noFill/>
            <a:miter lim="800000"/>
            <a:headEnd/>
            <a:tailEnd/>
          </a:ln>
        </p:spPr>
        <p:txBody>
          <a:bodyPr wrap="none" anchor="ctr"/>
          <a:lstStyle/>
          <a:p>
            <a:pPr>
              <a:lnSpc>
                <a:spcPct val="90000"/>
              </a:lnSpc>
            </a:pPr>
            <a:r>
              <a:rPr lang="es-CO" sz="2800"/>
              <a:t>Flujo proyectos Inversión dentro del SUIFP</a:t>
            </a:r>
            <a:endParaRPr lang="es-ES" sz="2800"/>
          </a:p>
        </p:txBody>
      </p:sp>
      <p:sp>
        <p:nvSpPr>
          <p:cNvPr id="63491" name="Text Box 95"/>
          <p:cNvSpPr txBox="1">
            <a:spLocks noChangeArrowheads="1"/>
          </p:cNvSpPr>
          <p:nvPr/>
        </p:nvSpPr>
        <p:spPr bwMode="auto">
          <a:xfrm>
            <a:off x="3348038" y="1601788"/>
            <a:ext cx="1223962" cy="215900"/>
          </a:xfrm>
          <a:prstGeom prst="rect">
            <a:avLst/>
          </a:prstGeom>
          <a:noFill/>
          <a:ln w="9525">
            <a:noFill/>
            <a:miter lim="800000"/>
            <a:headEnd/>
            <a:tailEnd/>
          </a:ln>
        </p:spPr>
        <p:txBody>
          <a:bodyPr lIns="45720" rIns="45720" anchor="ctr">
            <a:spAutoFit/>
          </a:bodyPr>
          <a:lstStyle/>
          <a:p>
            <a:pPr eaLnBrk="0" hangingPunct="0"/>
            <a:r>
              <a:rPr lang="es-ES_tradnl" sz="800">
                <a:solidFill>
                  <a:schemeClr val="hlink"/>
                </a:solidFill>
                <a:latin typeface="Arial" charset="0"/>
              </a:rPr>
              <a:t>Control de viabilización</a:t>
            </a:r>
          </a:p>
        </p:txBody>
      </p:sp>
      <p:sp>
        <p:nvSpPr>
          <p:cNvPr id="63492" name="Text Box 96"/>
          <p:cNvSpPr txBox="1">
            <a:spLocks noChangeArrowheads="1"/>
          </p:cNvSpPr>
          <p:nvPr/>
        </p:nvSpPr>
        <p:spPr bwMode="auto">
          <a:xfrm>
            <a:off x="5002213" y="1601788"/>
            <a:ext cx="865187" cy="212725"/>
          </a:xfrm>
          <a:prstGeom prst="rect">
            <a:avLst/>
          </a:prstGeom>
          <a:noFill/>
          <a:ln w="9525">
            <a:noFill/>
            <a:miter lim="800000"/>
            <a:headEnd/>
            <a:tailEnd/>
          </a:ln>
        </p:spPr>
        <p:txBody>
          <a:bodyPr lIns="45720" rIns="45720" anchor="ctr">
            <a:spAutoFit/>
          </a:bodyPr>
          <a:lstStyle/>
          <a:p>
            <a:pPr eaLnBrk="0" hangingPunct="0"/>
            <a:r>
              <a:rPr lang="es-ES_tradnl" sz="800">
                <a:solidFill>
                  <a:schemeClr val="hlink"/>
                </a:solidFill>
                <a:latin typeface="Arial" charset="0"/>
              </a:rPr>
              <a:t>TIC</a:t>
            </a:r>
          </a:p>
        </p:txBody>
      </p:sp>
      <p:sp>
        <p:nvSpPr>
          <p:cNvPr id="63493" name="Text Box 97"/>
          <p:cNvSpPr txBox="1">
            <a:spLocks noChangeArrowheads="1"/>
          </p:cNvSpPr>
          <p:nvPr/>
        </p:nvSpPr>
        <p:spPr bwMode="auto">
          <a:xfrm>
            <a:off x="6011863" y="1600200"/>
            <a:ext cx="1657350" cy="215900"/>
          </a:xfrm>
          <a:prstGeom prst="rect">
            <a:avLst/>
          </a:prstGeom>
          <a:noFill/>
          <a:ln w="9525">
            <a:noFill/>
            <a:miter lim="800000"/>
            <a:headEnd/>
            <a:tailEnd/>
          </a:ln>
        </p:spPr>
        <p:txBody>
          <a:bodyPr lIns="45720" rIns="45720" anchor="ctr">
            <a:spAutoFit/>
          </a:bodyPr>
          <a:lstStyle/>
          <a:p>
            <a:pPr eaLnBrk="0" hangingPunct="0"/>
            <a:r>
              <a:rPr lang="es-ES_tradnl" sz="800">
                <a:solidFill>
                  <a:schemeClr val="hlink"/>
                </a:solidFill>
                <a:latin typeface="Arial" charset="0"/>
              </a:rPr>
              <a:t>Control Posterior de Viabilidad</a:t>
            </a:r>
          </a:p>
        </p:txBody>
      </p:sp>
      <p:sp>
        <p:nvSpPr>
          <p:cNvPr id="47" name="Rectangle 98"/>
          <p:cNvSpPr>
            <a:spLocks noChangeArrowheads="1"/>
          </p:cNvSpPr>
          <p:nvPr/>
        </p:nvSpPr>
        <p:spPr bwMode="auto">
          <a:xfrm>
            <a:off x="4913313" y="1925638"/>
            <a:ext cx="993775" cy="434975"/>
          </a:xfrm>
          <a:prstGeom prst="rect">
            <a:avLst/>
          </a:prstGeom>
          <a:solidFill>
            <a:srgbClr val="F5EDC3"/>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defRPr/>
            </a:pPr>
            <a:endParaRPr lang="es-CO" sz="2000"/>
          </a:p>
        </p:txBody>
      </p:sp>
      <p:sp>
        <p:nvSpPr>
          <p:cNvPr id="48" name="Rectangle 99"/>
          <p:cNvSpPr>
            <a:spLocks noChangeArrowheads="1"/>
          </p:cNvSpPr>
          <p:nvPr/>
        </p:nvSpPr>
        <p:spPr bwMode="auto">
          <a:xfrm>
            <a:off x="8043863" y="2632075"/>
            <a:ext cx="849312" cy="4318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defRPr/>
            </a:pPr>
            <a:endParaRPr lang="es-ES"/>
          </a:p>
        </p:txBody>
      </p:sp>
      <p:sp>
        <p:nvSpPr>
          <p:cNvPr id="63496" name="Text Box 100"/>
          <p:cNvSpPr txBox="1">
            <a:spLocks noChangeArrowheads="1"/>
          </p:cNvSpPr>
          <p:nvPr/>
        </p:nvSpPr>
        <p:spPr bwMode="auto">
          <a:xfrm>
            <a:off x="6324600" y="4456113"/>
            <a:ext cx="1008063" cy="215900"/>
          </a:xfrm>
          <a:prstGeom prst="rect">
            <a:avLst/>
          </a:prstGeom>
          <a:noFill/>
          <a:ln w="9525">
            <a:noFill/>
            <a:miter lim="800000"/>
            <a:headEnd/>
            <a:tailEnd/>
          </a:ln>
        </p:spPr>
        <p:txBody>
          <a:bodyPr lIns="45720" rIns="45720" anchor="ctr">
            <a:spAutoFit/>
          </a:bodyPr>
          <a:lstStyle/>
          <a:p>
            <a:pPr eaLnBrk="0" hangingPunct="0"/>
            <a:r>
              <a:rPr lang="es-ES_tradnl" sz="800"/>
              <a:t>FIN</a:t>
            </a:r>
          </a:p>
        </p:txBody>
      </p:sp>
      <p:sp>
        <p:nvSpPr>
          <p:cNvPr id="63497" name="Text Box 101"/>
          <p:cNvSpPr txBox="1">
            <a:spLocks noChangeArrowheads="1"/>
          </p:cNvSpPr>
          <p:nvPr/>
        </p:nvSpPr>
        <p:spPr bwMode="auto">
          <a:xfrm>
            <a:off x="8029575" y="2559050"/>
            <a:ext cx="863600" cy="554038"/>
          </a:xfrm>
          <a:prstGeom prst="rect">
            <a:avLst/>
          </a:prstGeom>
          <a:noFill/>
          <a:ln w="9525">
            <a:noFill/>
            <a:miter lim="800000"/>
            <a:headEnd/>
            <a:tailEnd/>
          </a:ln>
        </p:spPr>
        <p:txBody>
          <a:bodyPr lIns="45720" rIns="45720" anchor="ctr">
            <a:spAutoFit/>
          </a:bodyPr>
          <a:lstStyle/>
          <a:p>
            <a:pPr eaLnBrk="0" hangingPunct="0"/>
            <a:r>
              <a:rPr lang="es-ES_tradnl" sz="1000"/>
              <a:t>Entidades coordinan</a:t>
            </a:r>
          </a:p>
          <a:p>
            <a:pPr eaLnBrk="0" hangingPunct="0"/>
            <a:r>
              <a:rPr lang="es-ES_tradnl" sz="1000"/>
              <a:t>acciones</a:t>
            </a:r>
          </a:p>
        </p:txBody>
      </p:sp>
      <p:sp>
        <p:nvSpPr>
          <p:cNvPr id="63498" name="AutoShape 108"/>
          <p:cNvSpPr>
            <a:spLocks noChangeArrowheads="1"/>
          </p:cNvSpPr>
          <p:nvPr/>
        </p:nvSpPr>
        <p:spPr bwMode="auto">
          <a:xfrm>
            <a:off x="6650038" y="3889375"/>
            <a:ext cx="288925" cy="360363"/>
          </a:xfrm>
          <a:prstGeom prst="diamond">
            <a:avLst/>
          </a:prstGeom>
          <a:noFill/>
          <a:ln w="12700" algn="ctr">
            <a:solidFill>
              <a:srgbClr val="4D4D4D"/>
            </a:solidFill>
            <a:miter lim="800000"/>
            <a:headEnd/>
            <a:tailEnd/>
          </a:ln>
        </p:spPr>
        <p:txBody>
          <a:bodyPr wrap="none" anchor="ctr"/>
          <a:lstStyle/>
          <a:p>
            <a:endParaRPr lang="es-MX"/>
          </a:p>
        </p:txBody>
      </p:sp>
      <p:sp>
        <p:nvSpPr>
          <p:cNvPr id="63499" name="Line 130"/>
          <p:cNvSpPr>
            <a:spLocks noChangeShapeType="1"/>
          </p:cNvSpPr>
          <p:nvPr/>
        </p:nvSpPr>
        <p:spPr bwMode="auto">
          <a:xfrm>
            <a:off x="4787900" y="1601788"/>
            <a:ext cx="0" cy="3886200"/>
          </a:xfrm>
          <a:prstGeom prst="line">
            <a:avLst/>
          </a:prstGeom>
          <a:noFill/>
          <a:ln w="19050">
            <a:solidFill>
              <a:srgbClr val="4D4D4D"/>
            </a:solidFill>
            <a:prstDash val="dash"/>
            <a:round/>
            <a:headEnd/>
            <a:tailEnd/>
          </a:ln>
        </p:spPr>
        <p:txBody>
          <a:bodyPr/>
          <a:lstStyle/>
          <a:p>
            <a:endParaRPr lang="en-US"/>
          </a:p>
        </p:txBody>
      </p:sp>
      <p:sp>
        <p:nvSpPr>
          <p:cNvPr id="63500" name="Line 131"/>
          <p:cNvSpPr>
            <a:spLocks noChangeShapeType="1"/>
          </p:cNvSpPr>
          <p:nvPr/>
        </p:nvSpPr>
        <p:spPr bwMode="auto">
          <a:xfrm>
            <a:off x="6084888" y="1601788"/>
            <a:ext cx="0" cy="3886200"/>
          </a:xfrm>
          <a:prstGeom prst="line">
            <a:avLst/>
          </a:prstGeom>
          <a:noFill/>
          <a:ln w="19050">
            <a:solidFill>
              <a:srgbClr val="4D4D4D"/>
            </a:solidFill>
            <a:prstDash val="dash"/>
            <a:round/>
            <a:headEnd/>
            <a:tailEnd/>
          </a:ln>
        </p:spPr>
        <p:txBody>
          <a:bodyPr/>
          <a:lstStyle/>
          <a:p>
            <a:endParaRPr lang="en-US"/>
          </a:p>
        </p:txBody>
      </p:sp>
      <p:sp>
        <p:nvSpPr>
          <p:cNvPr id="63501" name="Line 134"/>
          <p:cNvSpPr>
            <a:spLocks noChangeShapeType="1"/>
          </p:cNvSpPr>
          <p:nvPr/>
        </p:nvSpPr>
        <p:spPr bwMode="auto">
          <a:xfrm>
            <a:off x="3094038" y="1601788"/>
            <a:ext cx="0" cy="3886200"/>
          </a:xfrm>
          <a:prstGeom prst="line">
            <a:avLst/>
          </a:prstGeom>
          <a:noFill/>
          <a:ln w="19050">
            <a:solidFill>
              <a:srgbClr val="4D4D4D"/>
            </a:solidFill>
            <a:prstDash val="dash"/>
            <a:round/>
            <a:headEnd/>
            <a:tailEnd/>
          </a:ln>
        </p:spPr>
        <p:txBody>
          <a:bodyPr/>
          <a:lstStyle/>
          <a:p>
            <a:endParaRPr lang="en-US"/>
          </a:p>
        </p:txBody>
      </p:sp>
      <p:sp>
        <p:nvSpPr>
          <p:cNvPr id="63502" name="Text Box 135"/>
          <p:cNvSpPr txBox="1">
            <a:spLocks noChangeArrowheads="1"/>
          </p:cNvSpPr>
          <p:nvPr/>
        </p:nvSpPr>
        <p:spPr bwMode="auto">
          <a:xfrm>
            <a:off x="971550" y="1600200"/>
            <a:ext cx="1223963" cy="215900"/>
          </a:xfrm>
          <a:prstGeom prst="rect">
            <a:avLst/>
          </a:prstGeom>
          <a:noFill/>
          <a:ln w="9525">
            <a:noFill/>
            <a:miter lim="800000"/>
            <a:headEnd/>
            <a:tailEnd/>
          </a:ln>
        </p:spPr>
        <p:txBody>
          <a:bodyPr lIns="45720" rIns="45720" anchor="ctr">
            <a:spAutoFit/>
          </a:bodyPr>
          <a:lstStyle/>
          <a:p>
            <a:pPr eaLnBrk="0" hangingPunct="0"/>
            <a:r>
              <a:rPr lang="es-ES_tradnl" sz="800">
                <a:solidFill>
                  <a:schemeClr val="hlink"/>
                </a:solidFill>
                <a:latin typeface="Arial" charset="0"/>
              </a:rPr>
              <a:t>Control de formulación</a:t>
            </a:r>
          </a:p>
        </p:txBody>
      </p:sp>
      <p:sp>
        <p:nvSpPr>
          <p:cNvPr id="63503" name="Text Box 154"/>
          <p:cNvSpPr txBox="1">
            <a:spLocks noChangeArrowheads="1"/>
          </p:cNvSpPr>
          <p:nvPr/>
        </p:nvSpPr>
        <p:spPr bwMode="auto">
          <a:xfrm>
            <a:off x="971550" y="5529263"/>
            <a:ext cx="6913563" cy="708025"/>
          </a:xfrm>
          <a:prstGeom prst="rect">
            <a:avLst/>
          </a:prstGeom>
          <a:noFill/>
          <a:ln w="9525">
            <a:noFill/>
            <a:miter lim="800000"/>
            <a:headEnd/>
            <a:tailEnd/>
          </a:ln>
        </p:spPr>
        <p:txBody>
          <a:bodyPr lIns="45720" rIns="45720" anchor="ctr">
            <a:spAutoFit/>
          </a:bodyPr>
          <a:lstStyle/>
          <a:p>
            <a:pPr eaLnBrk="0" hangingPunct="0"/>
            <a:r>
              <a:rPr lang="es-ES_tradnl" sz="1000"/>
              <a:t>(*) Pude incluir otras fuentes de financiación – Las recomendaciones de temas transversales y/o de funcionamiento serán informadas a las entidades responsables de estos temas. </a:t>
            </a:r>
          </a:p>
          <a:p>
            <a:pPr eaLnBrk="0" hangingPunct="0"/>
            <a:r>
              <a:rPr lang="es-ES_tradnl" sz="1000"/>
              <a:t>(**) En el caso de actualización de proyectos con trámite presupuestal. Una vez revisada la justificación técnico – económica, la recomendación se remite a la DIFP</a:t>
            </a:r>
          </a:p>
        </p:txBody>
      </p:sp>
      <p:sp>
        <p:nvSpPr>
          <p:cNvPr id="63504" name="AutoShape 108"/>
          <p:cNvSpPr>
            <a:spLocks noChangeArrowheads="1"/>
          </p:cNvSpPr>
          <p:nvPr/>
        </p:nvSpPr>
        <p:spPr bwMode="auto">
          <a:xfrm>
            <a:off x="2674938" y="1951038"/>
            <a:ext cx="288925" cy="360362"/>
          </a:xfrm>
          <a:prstGeom prst="diamond">
            <a:avLst/>
          </a:prstGeom>
          <a:noFill/>
          <a:ln w="12700" algn="ctr">
            <a:solidFill>
              <a:srgbClr val="4D4D4D"/>
            </a:solidFill>
            <a:miter lim="800000"/>
            <a:headEnd/>
            <a:tailEnd/>
          </a:ln>
        </p:spPr>
        <p:txBody>
          <a:bodyPr wrap="none" anchor="ctr"/>
          <a:lstStyle/>
          <a:p>
            <a:endParaRPr lang="es-MX"/>
          </a:p>
        </p:txBody>
      </p:sp>
      <p:sp>
        <p:nvSpPr>
          <p:cNvPr id="63505" name="Text Box 116"/>
          <p:cNvSpPr txBox="1">
            <a:spLocks noChangeArrowheads="1"/>
          </p:cNvSpPr>
          <p:nvPr/>
        </p:nvSpPr>
        <p:spPr bwMode="auto">
          <a:xfrm>
            <a:off x="2841625" y="1976438"/>
            <a:ext cx="361950" cy="214312"/>
          </a:xfrm>
          <a:prstGeom prst="rect">
            <a:avLst/>
          </a:prstGeom>
          <a:noFill/>
          <a:ln w="9525">
            <a:noFill/>
            <a:miter lim="800000"/>
            <a:headEnd/>
            <a:tailEnd/>
          </a:ln>
        </p:spPr>
        <p:txBody>
          <a:bodyPr lIns="45720" rIns="45720" anchor="ctr">
            <a:spAutoFit/>
          </a:bodyPr>
          <a:lstStyle/>
          <a:p>
            <a:pPr eaLnBrk="0" hangingPunct="0"/>
            <a:r>
              <a:rPr lang="es-ES_tradnl" sz="800">
                <a:latin typeface="Arial" charset="0"/>
              </a:rPr>
              <a:t>Si</a:t>
            </a:r>
          </a:p>
        </p:txBody>
      </p:sp>
      <p:sp>
        <p:nvSpPr>
          <p:cNvPr id="85" name="Rectangle 137"/>
          <p:cNvSpPr>
            <a:spLocks noChangeArrowheads="1"/>
          </p:cNvSpPr>
          <p:nvPr/>
        </p:nvSpPr>
        <p:spPr bwMode="auto">
          <a:xfrm>
            <a:off x="1346200" y="1874838"/>
            <a:ext cx="1138238" cy="5080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defRPr/>
            </a:pPr>
            <a:endParaRPr lang="es-CO"/>
          </a:p>
        </p:txBody>
      </p:sp>
      <p:sp>
        <p:nvSpPr>
          <p:cNvPr id="63507" name="Text Box 138"/>
          <p:cNvSpPr txBox="1">
            <a:spLocks noChangeArrowheads="1"/>
          </p:cNvSpPr>
          <p:nvPr/>
        </p:nvSpPr>
        <p:spPr bwMode="auto">
          <a:xfrm>
            <a:off x="1408113" y="1876425"/>
            <a:ext cx="1152525" cy="554038"/>
          </a:xfrm>
          <a:prstGeom prst="rect">
            <a:avLst/>
          </a:prstGeom>
          <a:noFill/>
          <a:ln w="9525">
            <a:noFill/>
            <a:miter lim="800000"/>
            <a:headEnd/>
            <a:tailEnd/>
          </a:ln>
        </p:spPr>
        <p:txBody>
          <a:bodyPr lIns="45720" rIns="45720" anchor="ctr">
            <a:spAutoFit/>
          </a:bodyPr>
          <a:lstStyle/>
          <a:p>
            <a:pPr eaLnBrk="0" hangingPunct="0"/>
            <a:r>
              <a:rPr lang="es-ES_tradnl" sz="1000"/>
              <a:t>Revisa y emite control de formulación EBI y TIC</a:t>
            </a:r>
          </a:p>
        </p:txBody>
      </p:sp>
      <p:sp>
        <p:nvSpPr>
          <p:cNvPr id="63508" name="Text Box 115"/>
          <p:cNvSpPr txBox="1">
            <a:spLocks noChangeArrowheads="1"/>
          </p:cNvSpPr>
          <p:nvPr/>
        </p:nvSpPr>
        <p:spPr bwMode="auto">
          <a:xfrm>
            <a:off x="2555875" y="2349500"/>
            <a:ext cx="361950" cy="214313"/>
          </a:xfrm>
          <a:prstGeom prst="rect">
            <a:avLst/>
          </a:prstGeom>
          <a:noFill/>
          <a:ln w="9525">
            <a:noFill/>
            <a:miter lim="800000"/>
            <a:headEnd/>
            <a:tailEnd/>
          </a:ln>
        </p:spPr>
        <p:txBody>
          <a:bodyPr lIns="45720" rIns="45720" anchor="ctr">
            <a:spAutoFit/>
          </a:bodyPr>
          <a:lstStyle/>
          <a:p>
            <a:pPr eaLnBrk="0" hangingPunct="0"/>
            <a:r>
              <a:rPr lang="es-ES_tradnl" sz="800">
                <a:latin typeface="Arial" charset="0"/>
              </a:rPr>
              <a:t>No</a:t>
            </a:r>
          </a:p>
        </p:txBody>
      </p:sp>
      <p:sp>
        <p:nvSpPr>
          <p:cNvPr id="101" name="Rectangle 137"/>
          <p:cNvSpPr>
            <a:spLocks noChangeArrowheads="1"/>
          </p:cNvSpPr>
          <p:nvPr/>
        </p:nvSpPr>
        <p:spPr bwMode="auto">
          <a:xfrm>
            <a:off x="3276600" y="1906588"/>
            <a:ext cx="863600" cy="461962"/>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defRPr/>
            </a:pPr>
            <a:endParaRPr lang="es-CO"/>
          </a:p>
        </p:txBody>
      </p:sp>
      <p:sp>
        <p:nvSpPr>
          <p:cNvPr id="63510" name="Text Box 138"/>
          <p:cNvSpPr txBox="1">
            <a:spLocks noChangeArrowheads="1"/>
          </p:cNvSpPr>
          <p:nvPr/>
        </p:nvSpPr>
        <p:spPr bwMode="auto">
          <a:xfrm>
            <a:off x="3276600" y="1863725"/>
            <a:ext cx="863600" cy="554038"/>
          </a:xfrm>
          <a:prstGeom prst="rect">
            <a:avLst/>
          </a:prstGeom>
          <a:noFill/>
          <a:ln w="9525">
            <a:noFill/>
            <a:miter lim="800000"/>
            <a:headEnd/>
            <a:tailEnd/>
          </a:ln>
        </p:spPr>
        <p:txBody>
          <a:bodyPr lIns="45720" rIns="45720" anchor="ctr">
            <a:spAutoFit/>
          </a:bodyPr>
          <a:lstStyle/>
          <a:p>
            <a:pPr eaLnBrk="0" hangingPunct="0"/>
            <a:r>
              <a:rPr lang="es-ES_tradnl" sz="1000"/>
              <a:t>Revisa y emite control de Viabilidad </a:t>
            </a:r>
          </a:p>
        </p:txBody>
      </p:sp>
      <p:cxnSp>
        <p:nvCxnSpPr>
          <p:cNvPr id="63511" name="112 Conector recto de flecha"/>
          <p:cNvCxnSpPr>
            <a:cxnSpLocks noChangeShapeType="1"/>
            <a:stCxn id="85" idx="3"/>
            <a:endCxn id="63504" idx="1"/>
          </p:cNvCxnSpPr>
          <p:nvPr/>
        </p:nvCxnSpPr>
        <p:spPr bwMode="auto">
          <a:xfrm>
            <a:off x="2484438" y="2128838"/>
            <a:ext cx="190500" cy="1587"/>
          </a:xfrm>
          <a:prstGeom prst="straightConnector1">
            <a:avLst/>
          </a:prstGeom>
          <a:noFill/>
          <a:ln w="12700">
            <a:solidFill>
              <a:srgbClr val="4D4D4D"/>
            </a:solidFill>
            <a:round/>
            <a:headEnd/>
            <a:tailEnd type="triangle" w="med" len="med"/>
          </a:ln>
        </p:spPr>
      </p:cxnSp>
      <p:cxnSp>
        <p:nvCxnSpPr>
          <p:cNvPr id="63512" name="118 Conector recto de flecha"/>
          <p:cNvCxnSpPr>
            <a:cxnSpLocks noChangeShapeType="1"/>
            <a:stCxn id="63504" idx="3"/>
            <a:endCxn id="101" idx="1"/>
          </p:cNvCxnSpPr>
          <p:nvPr/>
        </p:nvCxnSpPr>
        <p:spPr bwMode="auto">
          <a:xfrm>
            <a:off x="2963863" y="2130425"/>
            <a:ext cx="312737" cy="7938"/>
          </a:xfrm>
          <a:prstGeom prst="straightConnector1">
            <a:avLst/>
          </a:prstGeom>
          <a:noFill/>
          <a:ln w="12700">
            <a:solidFill>
              <a:srgbClr val="4D4D4D"/>
            </a:solidFill>
            <a:round/>
            <a:headEnd/>
            <a:tailEnd type="triangle" w="med" len="med"/>
          </a:ln>
        </p:spPr>
      </p:cxnSp>
      <p:sp>
        <p:nvSpPr>
          <p:cNvPr id="63513" name="AutoShape 108"/>
          <p:cNvSpPr>
            <a:spLocks noChangeArrowheads="1"/>
          </p:cNvSpPr>
          <p:nvPr/>
        </p:nvSpPr>
        <p:spPr bwMode="auto">
          <a:xfrm>
            <a:off x="4332288" y="1963738"/>
            <a:ext cx="288925" cy="360362"/>
          </a:xfrm>
          <a:prstGeom prst="diamond">
            <a:avLst/>
          </a:prstGeom>
          <a:noFill/>
          <a:ln w="12700" algn="ctr">
            <a:solidFill>
              <a:srgbClr val="4D4D4D"/>
            </a:solidFill>
            <a:miter lim="800000"/>
            <a:headEnd/>
            <a:tailEnd/>
          </a:ln>
        </p:spPr>
        <p:txBody>
          <a:bodyPr wrap="none" anchor="ctr"/>
          <a:lstStyle/>
          <a:p>
            <a:endParaRPr lang="es-MX"/>
          </a:p>
        </p:txBody>
      </p:sp>
      <p:cxnSp>
        <p:nvCxnSpPr>
          <p:cNvPr id="63514" name="121 Conector recto de flecha"/>
          <p:cNvCxnSpPr>
            <a:cxnSpLocks noChangeShapeType="1"/>
            <a:stCxn id="63510" idx="3"/>
            <a:endCxn id="63513" idx="1"/>
          </p:cNvCxnSpPr>
          <p:nvPr/>
        </p:nvCxnSpPr>
        <p:spPr bwMode="auto">
          <a:xfrm>
            <a:off x="4140200" y="2141538"/>
            <a:ext cx="192088" cy="3175"/>
          </a:xfrm>
          <a:prstGeom prst="straightConnector1">
            <a:avLst/>
          </a:prstGeom>
          <a:noFill/>
          <a:ln w="12700">
            <a:solidFill>
              <a:srgbClr val="4D4D4D"/>
            </a:solidFill>
            <a:round/>
            <a:headEnd/>
            <a:tailEnd type="triangle" w="med" len="med"/>
          </a:ln>
        </p:spPr>
      </p:cxnSp>
      <p:cxnSp>
        <p:nvCxnSpPr>
          <p:cNvPr id="63515" name="123 Conector recto"/>
          <p:cNvCxnSpPr>
            <a:cxnSpLocks noChangeShapeType="1"/>
          </p:cNvCxnSpPr>
          <p:nvPr/>
        </p:nvCxnSpPr>
        <p:spPr bwMode="auto">
          <a:xfrm>
            <a:off x="179388" y="1814513"/>
            <a:ext cx="8424862" cy="0"/>
          </a:xfrm>
          <a:prstGeom prst="line">
            <a:avLst/>
          </a:prstGeom>
          <a:noFill/>
          <a:ln w="19050">
            <a:solidFill>
              <a:srgbClr val="4D4D4D"/>
            </a:solidFill>
            <a:round/>
            <a:headEnd/>
            <a:tailEnd/>
          </a:ln>
        </p:spPr>
      </p:cxnSp>
      <p:cxnSp>
        <p:nvCxnSpPr>
          <p:cNvPr id="63516" name="124 Conector recto"/>
          <p:cNvCxnSpPr>
            <a:cxnSpLocks noChangeShapeType="1"/>
          </p:cNvCxnSpPr>
          <p:nvPr/>
        </p:nvCxnSpPr>
        <p:spPr bwMode="auto">
          <a:xfrm>
            <a:off x="193675" y="1566863"/>
            <a:ext cx="8424863" cy="0"/>
          </a:xfrm>
          <a:prstGeom prst="line">
            <a:avLst/>
          </a:prstGeom>
          <a:noFill/>
          <a:ln w="19050">
            <a:solidFill>
              <a:srgbClr val="4D4D4D"/>
            </a:solidFill>
            <a:round/>
            <a:headEnd/>
            <a:tailEnd/>
          </a:ln>
        </p:spPr>
      </p:cxnSp>
      <p:sp>
        <p:nvSpPr>
          <p:cNvPr id="63517" name="Text Box 115"/>
          <p:cNvSpPr txBox="1">
            <a:spLocks noChangeArrowheads="1"/>
          </p:cNvSpPr>
          <p:nvPr/>
        </p:nvSpPr>
        <p:spPr bwMode="auto">
          <a:xfrm>
            <a:off x="4211638" y="2420938"/>
            <a:ext cx="361950" cy="214312"/>
          </a:xfrm>
          <a:prstGeom prst="rect">
            <a:avLst/>
          </a:prstGeom>
          <a:noFill/>
          <a:ln w="9525">
            <a:noFill/>
            <a:miter lim="800000"/>
            <a:headEnd/>
            <a:tailEnd/>
          </a:ln>
        </p:spPr>
        <p:txBody>
          <a:bodyPr lIns="45720" rIns="45720" anchor="ctr">
            <a:spAutoFit/>
          </a:bodyPr>
          <a:lstStyle/>
          <a:p>
            <a:pPr eaLnBrk="0" hangingPunct="0"/>
            <a:r>
              <a:rPr lang="es-ES_tradnl" sz="800">
                <a:latin typeface="Arial" charset="0"/>
              </a:rPr>
              <a:t>No</a:t>
            </a:r>
          </a:p>
        </p:txBody>
      </p:sp>
      <p:sp>
        <p:nvSpPr>
          <p:cNvPr id="129" name="Rectangle 98"/>
          <p:cNvSpPr>
            <a:spLocks noChangeArrowheads="1"/>
          </p:cNvSpPr>
          <p:nvPr/>
        </p:nvSpPr>
        <p:spPr bwMode="auto">
          <a:xfrm>
            <a:off x="4918075" y="2627313"/>
            <a:ext cx="993775" cy="433387"/>
          </a:xfrm>
          <a:prstGeom prst="rect">
            <a:avLst/>
          </a:prstGeom>
          <a:solidFill>
            <a:srgbClr val="F5EDC3"/>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defRPr/>
            </a:pPr>
            <a:endParaRPr lang="es-CO" sz="2000"/>
          </a:p>
        </p:txBody>
      </p:sp>
      <p:cxnSp>
        <p:nvCxnSpPr>
          <p:cNvPr id="63519" name="130 Conector recto de flecha"/>
          <p:cNvCxnSpPr>
            <a:cxnSpLocks noChangeShapeType="1"/>
            <a:stCxn id="63513" idx="3"/>
            <a:endCxn id="47" idx="1"/>
          </p:cNvCxnSpPr>
          <p:nvPr/>
        </p:nvCxnSpPr>
        <p:spPr bwMode="auto">
          <a:xfrm flipV="1">
            <a:off x="4621213" y="2143125"/>
            <a:ext cx="292100" cy="1588"/>
          </a:xfrm>
          <a:prstGeom prst="straightConnector1">
            <a:avLst/>
          </a:prstGeom>
          <a:noFill/>
          <a:ln w="12700">
            <a:solidFill>
              <a:srgbClr val="4D4D4D"/>
            </a:solidFill>
            <a:round/>
            <a:headEnd/>
            <a:tailEnd type="triangle" w="med" len="med"/>
          </a:ln>
        </p:spPr>
      </p:cxnSp>
      <p:sp>
        <p:nvSpPr>
          <p:cNvPr id="63520" name="Text Box 101"/>
          <p:cNvSpPr txBox="1">
            <a:spLocks noChangeArrowheads="1"/>
          </p:cNvSpPr>
          <p:nvPr/>
        </p:nvSpPr>
        <p:spPr bwMode="auto">
          <a:xfrm>
            <a:off x="4903788" y="1857375"/>
            <a:ext cx="1008062" cy="554038"/>
          </a:xfrm>
          <a:prstGeom prst="rect">
            <a:avLst/>
          </a:prstGeom>
          <a:noFill/>
          <a:ln w="9525">
            <a:noFill/>
            <a:miter lim="800000"/>
            <a:headEnd/>
            <a:tailEnd/>
          </a:ln>
        </p:spPr>
        <p:txBody>
          <a:bodyPr lIns="45720" rIns="45720" anchor="ctr">
            <a:spAutoFit/>
          </a:bodyPr>
          <a:lstStyle/>
          <a:p>
            <a:pPr eaLnBrk="0" hangingPunct="0"/>
            <a:r>
              <a:rPr lang="es-ES_tradnl" sz="1000"/>
              <a:t>Ponente </a:t>
            </a:r>
          </a:p>
          <a:p>
            <a:pPr eaLnBrk="0" hangingPunct="0"/>
            <a:r>
              <a:rPr lang="es-ES_tradnl" sz="1000"/>
              <a:t>Revisa, coordina con DT y evalúa</a:t>
            </a:r>
          </a:p>
        </p:txBody>
      </p:sp>
      <p:sp>
        <p:nvSpPr>
          <p:cNvPr id="63521" name="Text Box 116"/>
          <p:cNvSpPr txBox="1">
            <a:spLocks noChangeArrowheads="1"/>
          </p:cNvSpPr>
          <p:nvPr/>
        </p:nvSpPr>
        <p:spPr bwMode="auto">
          <a:xfrm>
            <a:off x="4500563" y="1973263"/>
            <a:ext cx="361950" cy="214312"/>
          </a:xfrm>
          <a:prstGeom prst="rect">
            <a:avLst/>
          </a:prstGeom>
          <a:noFill/>
          <a:ln w="9525">
            <a:noFill/>
            <a:miter lim="800000"/>
            <a:headEnd/>
            <a:tailEnd/>
          </a:ln>
        </p:spPr>
        <p:txBody>
          <a:bodyPr lIns="45720" rIns="45720" anchor="ctr">
            <a:spAutoFit/>
          </a:bodyPr>
          <a:lstStyle/>
          <a:p>
            <a:pPr eaLnBrk="0" hangingPunct="0"/>
            <a:r>
              <a:rPr lang="es-ES_tradnl" sz="800">
                <a:latin typeface="Arial" charset="0"/>
              </a:rPr>
              <a:t>Si</a:t>
            </a:r>
          </a:p>
        </p:txBody>
      </p:sp>
      <p:cxnSp>
        <p:nvCxnSpPr>
          <p:cNvPr id="63522" name="134 Conector recto de flecha"/>
          <p:cNvCxnSpPr>
            <a:cxnSpLocks noChangeShapeType="1"/>
            <a:stCxn id="47" idx="2"/>
            <a:endCxn id="129" idx="0"/>
          </p:cNvCxnSpPr>
          <p:nvPr/>
        </p:nvCxnSpPr>
        <p:spPr bwMode="auto">
          <a:xfrm rot="16200000" flipH="1">
            <a:off x="5278438" y="2490787"/>
            <a:ext cx="268288" cy="4763"/>
          </a:xfrm>
          <a:prstGeom prst="straightConnector1">
            <a:avLst/>
          </a:prstGeom>
          <a:noFill/>
          <a:ln w="38100" algn="ctr">
            <a:solidFill>
              <a:srgbClr val="4D4D4D"/>
            </a:solidFill>
            <a:round/>
            <a:headEnd/>
            <a:tailEnd type="arrow" w="med" len="med"/>
          </a:ln>
        </p:spPr>
      </p:cxnSp>
      <p:sp>
        <p:nvSpPr>
          <p:cNvPr id="63523" name="Text Box 101"/>
          <p:cNvSpPr txBox="1">
            <a:spLocks noChangeArrowheads="1"/>
          </p:cNvSpPr>
          <p:nvPr/>
        </p:nvSpPr>
        <p:spPr bwMode="auto">
          <a:xfrm>
            <a:off x="4878388" y="2568575"/>
            <a:ext cx="1152525" cy="554038"/>
          </a:xfrm>
          <a:prstGeom prst="rect">
            <a:avLst/>
          </a:prstGeom>
          <a:noFill/>
          <a:ln w="9525">
            <a:noFill/>
            <a:miter lim="800000"/>
            <a:headEnd/>
            <a:tailEnd/>
          </a:ln>
        </p:spPr>
        <p:txBody>
          <a:bodyPr lIns="45720" rIns="45720" anchor="ctr">
            <a:spAutoFit/>
          </a:bodyPr>
          <a:lstStyle/>
          <a:p>
            <a:pPr eaLnBrk="0" hangingPunct="0"/>
            <a:r>
              <a:rPr lang="es-ES_tradnl" sz="1000"/>
              <a:t>Subcomité de Inversiones</a:t>
            </a:r>
          </a:p>
          <a:p>
            <a:pPr eaLnBrk="0" hangingPunct="0"/>
            <a:r>
              <a:rPr lang="es-ES_tradnl" sz="1000"/>
              <a:t>emite recomendación ´</a:t>
            </a:r>
          </a:p>
        </p:txBody>
      </p:sp>
      <p:cxnSp>
        <p:nvCxnSpPr>
          <p:cNvPr id="63524" name="139 Conector recto de flecha"/>
          <p:cNvCxnSpPr>
            <a:cxnSpLocks noChangeShapeType="1"/>
            <a:stCxn id="129" idx="3"/>
            <a:endCxn id="48" idx="1"/>
          </p:cNvCxnSpPr>
          <p:nvPr/>
        </p:nvCxnSpPr>
        <p:spPr bwMode="auto">
          <a:xfrm>
            <a:off x="5911850" y="2843213"/>
            <a:ext cx="2132013" cy="4762"/>
          </a:xfrm>
          <a:prstGeom prst="straightConnector1">
            <a:avLst/>
          </a:prstGeom>
          <a:noFill/>
          <a:ln w="38100" algn="ctr">
            <a:solidFill>
              <a:srgbClr val="4D4D4D"/>
            </a:solidFill>
            <a:round/>
            <a:headEnd/>
            <a:tailEnd type="arrow" w="med" len="med"/>
          </a:ln>
        </p:spPr>
      </p:cxnSp>
      <p:sp>
        <p:nvSpPr>
          <p:cNvPr id="141" name="Rectangle 99"/>
          <p:cNvSpPr>
            <a:spLocks noChangeArrowheads="1"/>
          </p:cNvSpPr>
          <p:nvPr/>
        </p:nvSpPr>
        <p:spPr bwMode="auto">
          <a:xfrm>
            <a:off x="6372225" y="3284538"/>
            <a:ext cx="849313" cy="4318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defRPr/>
            </a:pPr>
            <a:endParaRPr lang="es-ES"/>
          </a:p>
        </p:txBody>
      </p:sp>
      <p:sp>
        <p:nvSpPr>
          <p:cNvPr id="63526" name="Text Box 101"/>
          <p:cNvSpPr txBox="1">
            <a:spLocks noChangeArrowheads="1"/>
          </p:cNvSpPr>
          <p:nvPr/>
        </p:nvSpPr>
        <p:spPr bwMode="auto">
          <a:xfrm>
            <a:off x="6372225" y="3289300"/>
            <a:ext cx="863600" cy="400050"/>
          </a:xfrm>
          <a:prstGeom prst="rect">
            <a:avLst/>
          </a:prstGeom>
          <a:noFill/>
          <a:ln w="9525">
            <a:noFill/>
            <a:miter lim="800000"/>
            <a:headEnd/>
            <a:tailEnd/>
          </a:ln>
        </p:spPr>
        <p:txBody>
          <a:bodyPr lIns="45720" rIns="45720" anchor="ctr">
            <a:spAutoFit/>
          </a:bodyPr>
          <a:lstStyle/>
          <a:p>
            <a:pPr eaLnBrk="0" hangingPunct="0"/>
            <a:r>
              <a:rPr lang="es-ES_tradnl" sz="1000"/>
              <a:t>Revisa y emite</a:t>
            </a:r>
          </a:p>
          <a:p>
            <a:pPr eaLnBrk="0" hangingPunct="0"/>
            <a:r>
              <a:rPr lang="es-ES_tradnl" sz="1000"/>
              <a:t>Control posterior </a:t>
            </a:r>
          </a:p>
        </p:txBody>
      </p:sp>
      <p:cxnSp>
        <p:nvCxnSpPr>
          <p:cNvPr id="63527" name="145 Forma"/>
          <p:cNvCxnSpPr>
            <a:cxnSpLocks noChangeShapeType="1"/>
            <a:stCxn id="129" idx="2"/>
            <a:endCxn id="141" idx="1"/>
          </p:cNvCxnSpPr>
          <p:nvPr/>
        </p:nvCxnSpPr>
        <p:spPr bwMode="auto">
          <a:xfrm rot="16200000" flipH="1">
            <a:off x="5673725" y="2801938"/>
            <a:ext cx="439738" cy="957262"/>
          </a:xfrm>
          <a:prstGeom prst="bentConnector2">
            <a:avLst/>
          </a:prstGeom>
          <a:noFill/>
          <a:ln w="38100" algn="ctr">
            <a:solidFill>
              <a:srgbClr val="4D4D4D"/>
            </a:solidFill>
            <a:round/>
            <a:headEnd/>
            <a:tailEnd type="arrow" w="med" len="med"/>
          </a:ln>
        </p:spPr>
      </p:cxnSp>
      <p:cxnSp>
        <p:nvCxnSpPr>
          <p:cNvPr id="63528" name="147 Conector recto de flecha"/>
          <p:cNvCxnSpPr>
            <a:cxnSpLocks noChangeShapeType="1"/>
            <a:stCxn id="141" idx="2"/>
            <a:endCxn id="63498" idx="0"/>
          </p:cNvCxnSpPr>
          <p:nvPr/>
        </p:nvCxnSpPr>
        <p:spPr bwMode="auto">
          <a:xfrm rot="5400000">
            <a:off x="6709569" y="3801269"/>
            <a:ext cx="173037" cy="3175"/>
          </a:xfrm>
          <a:prstGeom prst="straightConnector1">
            <a:avLst/>
          </a:prstGeom>
          <a:noFill/>
          <a:ln w="12700">
            <a:solidFill>
              <a:srgbClr val="4D4D4D"/>
            </a:solidFill>
            <a:round/>
            <a:headEnd/>
            <a:tailEnd type="triangle" w="med" len="med"/>
          </a:ln>
        </p:spPr>
      </p:cxnSp>
      <p:sp>
        <p:nvSpPr>
          <p:cNvPr id="63529" name="Text Box 115"/>
          <p:cNvSpPr txBox="1">
            <a:spLocks noChangeArrowheads="1"/>
          </p:cNvSpPr>
          <p:nvPr/>
        </p:nvSpPr>
        <p:spPr bwMode="auto">
          <a:xfrm>
            <a:off x="6154738" y="3897313"/>
            <a:ext cx="361950" cy="214312"/>
          </a:xfrm>
          <a:prstGeom prst="rect">
            <a:avLst/>
          </a:prstGeom>
          <a:noFill/>
          <a:ln w="9525">
            <a:noFill/>
            <a:miter lim="800000"/>
            <a:headEnd/>
            <a:tailEnd/>
          </a:ln>
        </p:spPr>
        <p:txBody>
          <a:bodyPr lIns="45720" rIns="45720" anchor="ctr">
            <a:spAutoFit/>
          </a:bodyPr>
          <a:lstStyle/>
          <a:p>
            <a:pPr eaLnBrk="0" hangingPunct="0"/>
            <a:r>
              <a:rPr lang="es-ES_tradnl" sz="800">
                <a:latin typeface="Arial" charset="0"/>
              </a:rPr>
              <a:t>No</a:t>
            </a:r>
          </a:p>
        </p:txBody>
      </p:sp>
      <p:cxnSp>
        <p:nvCxnSpPr>
          <p:cNvPr id="63530" name="151 Conector recto de flecha"/>
          <p:cNvCxnSpPr>
            <a:cxnSpLocks noChangeShapeType="1"/>
          </p:cNvCxnSpPr>
          <p:nvPr/>
        </p:nvCxnSpPr>
        <p:spPr bwMode="auto">
          <a:xfrm rot="5400000">
            <a:off x="6719094" y="4339431"/>
            <a:ext cx="173038" cy="3175"/>
          </a:xfrm>
          <a:prstGeom prst="straightConnector1">
            <a:avLst/>
          </a:prstGeom>
          <a:noFill/>
          <a:ln w="12700">
            <a:solidFill>
              <a:srgbClr val="4D4D4D"/>
            </a:solidFill>
            <a:round/>
            <a:headEnd/>
            <a:tailEnd type="triangle" w="med" len="med"/>
          </a:ln>
        </p:spPr>
      </p:cxnSp>
      <p:sp>
        <p:nvSpPr>
          <p:cNvPr id="63531" name="Line 131"/>
          <p:cNvSpPr>
            <a:spLocks noChangeShapeType="1"/>
          </p:cNvSpPr>
          <p:nvPr/>
        </p:nvSpPr>
        <p:spPr bwMode="auto">
          <a:xfrm>
            <a:off x="7596188" y="1600200"/>
            <a:ext cx="0" cy="3887788"/>
          </a:xfrm>
          <a:prstGeom prst="line">
            <a:avLst/>
          </a:prstGeom>
          <a:noFill/>
          <a:ln w="19050">
            <a:solidFill>
              <a:srgbClr val="4D4D4D"/>
            </a:solidFill>
            <a:prstDash val="dash"/>
            <a:round/>
            <a:headEnd/>
            <a:tailEnd/>
          </a:ln>
        </p:spPr>
        <p:txBody>
          <a:bodyPr/>
          <a:lstStyle/>
          <a:p>
            <a:endParaRPr lang="en-US"/>
          </a:p>
        </p:txBody>
      </p:sp>
      <p:sp>
        <p:nvSpPr>
          <p:cNvPr id="63532" name="Text Box 96"/>
          <p:cNvSpPr txBox="1">
            <a:spLocks noChangeArrowheads="1"/>
          </p:cNvSpPr>
          <p:nvPr/>
        </p:nvSpPr>
        <p:spPr bwMode="auto">
          <a:xfrm>
            <a:off x="7667625" y="1603375"/>
            <a:ext cx="1152525" cy="215900"/>
          </a:xfrm>
          <a:prstGeom prst="rect">
            <a:avLst/>
          </a:prstGeom>
          <a:noFill/>
          <a:ln w="9525">
            <a:noFill/>
            <a:miter lim="800000"/>
            <a:headEnd/>
            <a:tailEnd/>
          </a:ln>
        </p:spPr>
        <p:txBody>
          <a:bodyPr lIns="45720" rIns="45720" anchor="ctr">
            <a:spAutoFit/>
          </a:bodyPr>
          <a:lstStyle/>
          <a:p>
            <a:pPr eaLnBrk="0" hangingPunct="0"/>
            <a:r>
              <a:rPr lang="es-ES_tradnl" sz="800">
                <a:solidFill>
                  <a:schemeClr val="hlink"/>
                </a:solidFill>
                <a:latin typeface="Arial" charset="0"/>
              </a:rPr>
              <a:t>Temas transversales</a:t>
            </a:r>
          </a:p>
        </p:txBody>
      </p:sp>
      <p:sp>
        <p:nvSpPr>
          <p:cNvPr id="63533" name="Text Box 116"/>
          <p:cNvSpPr txBox="1">
            <a:spLocks noChangeArrowheads="1"/>
          </p:cNvSpPr>
          <p:nvPr/>
        </p:nvSpPr>
        <p:spPr bwMode="auto">
          <a:xfrm>
            <a:off x="6165850" y="2665413"/>
            <a:ext cx="865188" cy="215900"/>
          </a:xfrm>
          <a:prstGeom prst="rect">
            <a:avLst/>
          </a:prstGeom>
          <a:noFill/>
          <a:ln w="9525">
            <a:noFill/>
            <a:miter lim="800000"/>
            <a:headEnd/>
            <a:tailEnd/>
          </a:ln>
        </p:spPr>
        <p:txBody>
          <a:bodyPr lIns="45720" rIns="45720" anchor="ctr">
            <a:spAutoFit/>
          </a:bodyPr>
          <a:lstStyle/>
          <a:p>
            <a:pPr eaLnBrk="0" hangingPunct="0"/>
            <a:r>
              <a:rPr lang="es-ES_tradnl" sz="800">
                <a:latin typeface="Arial" charset="0"/>
              </a:rPr>
              <a:t>Se informa</a:t>
            </a:r>
          </a:p>
        </p:txBody>
      </p:sp>
      <p:sp>
        <p:nvSpPr>
          <p:cNvPr id="156" name="155 Multidocumento"/>
          <p:cNvSpPr/>
          <p:nvPr/>
        </p:nvSpPr>
        <p:spPr bwMode="auto">
          <a:xfrm>
            <a:off x="5867400" y="2492375"/>
            <a:ext cx="433388" cy="215900"/>
          </a:xfrm>
          <a:prstGeom prst="flowChartMultidocument">
            <a:avLst/>
          </a:prstGeom>
          <a:solidFill>
            <a:srgbClr val="F5EDC3"/>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defRPr/>
            </a:pPr>
            <a:endParaRPr lang="es-ES" sz="2000"/>
          </a:p>
        </p:txBody>
      </p:sp>
      <p:sp>
        <p:nvSpPr>
          <p:cNvPr id="157" name="156 Documento"/>
          <p:cNvSpPr/>
          <p:nvPr/>
        </p:nvSpPr>
        <p:spPr bwMode="auto">
          <a:xfrm>
            <a:off x="458788" y="1878013"/>
            <a:ext cx="719137" cy="504825"/>
          </a:xfrm>
          <a:prstGeom prst="flowChartDocument">
            <a:avLst/>
          </a:prstGeom>
          <a:solidFill>
            <a:srgbClr val="F5EDC3"/>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defRPr/>
            </a:pPr>
            <a:endParaRPr lang="es-ES" sz="2000"/>
          </a:p>
        </p:txBody>
      </p:sp>
      <p:sp>
        <p:nvSpPr>
          <p:cNvPr id="63536" name="Text Box 138"/>
          <p:cNvSpPr txBox="1">
            <a:spLocks noChangeArrowheads="1"/>
          </p:cNvSpPr>
          <p:nvPr/>
        </p:nvSpPr>
        <p:spPr bwMode="auto">
          <a:xfrm>
            <a:off x="384175" y="1830388"/>
            <a:ext cx="865188" cy="554037"/>
          </a:xfrm>
          <a:prstGeom prst="rect">
            <a:avLst/>
          </a:prstGeom>
          <a:noFill/>
          <a:ln w="9525">
            <a:noFill/>
            <a:miter lim="800000"/>
            <a:headEnd/>
            <a:tailEnd/>
          </a:ln>
        </p:spPr>
        <p:txBody>
          <a:bodyPr lIns="45720" rIns="45720" anchor="ctr">
            <a:spAutoFit/>
          </a:bodyPr>
          <a:lstStyle/>
          <a:p>
            <a:pPr eaLnBrk="0" hangingPunct="0"/>
            <a:r>
              <a:rPr lang="es-ES_tradnl" sz="1000"/>
              <a:t>Diligenciar formulario TIC (*)</a:t>
            </a:r>
          </a:p>
        </p:txBody>
      </p:sp>
      <p:cxnSp>
        <p:nvCxnSpPr>
          <p:cNvPr id="63537" name="178 Conector recto de flecha"/>
          <p:cNvCxnSpPr>
            <a:cxnSpLocks noChangeShapeType="1"/>
            <a:stCxn id="157" idx="3"/>
            <a:endCxn id="85" idx="1"/>
          </p:cNvCxnSpPr>
          <p:nvPr/>
        </p:nvCxnSpPr>
        <p:spPr bwMode="auto">
          <a:xfrm flipV="1">
            <a:off x="1177925" y="2128838"/>
            <a:ext cx="168275" cy="1587"/>
          </a:xfrm>
          <a:prstGeom prst="straightConnector1">
            <a:avLst/>
          </a:prstGeom>
          <a:noFill/>
          <a:ln w="12700">
            <a:solidFill>
              <a:srgbClr val="4D4D4D"/>
            </a:solidFill>
            <a:round/>
            <a:headEnd/>
            <a:tailEnd type="triangle" w="med" len="med"/>
          </a:ln>
        </p:spPr>
      </p:cxnSp>
      <p:cxnSp>
        <p:nvCxnSpPr>
          <p:cNvPr id="63538" name="185 Conector angular"/>
          <p:cNvCxnSpPr>
            <a:cxnSpLocks noChangeShapeType="1"/>
            <a:stCxn id="63504" idx="2"/>
            <a:endCxn id="157" idx="2"/>
          </p:cNvCxnSpPr>
          <p:nvPr/>
        </p:nvCxnSpPr>
        <p:spPr bwMode="auto">
          <a:xfrm rot="5400000">
            <a:off x="1799432" y="1329531"/>
            <a:ext cx="38100" cy="2001837"/>
          </a:xfrm>
          <a:prstGeom prst="bentConnector3">
            <a:avLst>
              <a:gd name="adj1" fmla="val 774801"/>
            </a:avLst>
          </a:prstGeom>
          <a:noFill/>
          <a:ln w="12700">
            <a:solidFill>
              <a:srgbClr val="4D4D4D"/>
            </a:solidFill>
            <a:round/>
            <a:headEnd/>
            <a:tailEnd type="triangle" w="med" len="med"/>
          </a:ln>
        </p:spPr>
      </p:cxnSp>
      <p:cxnSp>
        <p:nvCxnSpPr>
          <p:cNvPr id="63539" name="192 Forma"/>
          <p:cNvCxnSpPr>
            <a:cxnSpLocks noChangeShapeType="1"/>
            <a:stCxn id="63498" idx="1"/>
            <a:endCxn id="85" idx="2"/>
          </p:cNvCxnSpPr>
          <p:nvPr/>
        </p:nvCxnSpPr>
        <p:spPr bwMode="auto">
          <a:xfrm rot="10800000">
            <a:off x="1914525" y="2382838"/>
            <a:ext cx="4735513" cy="1687512"/>
          </a:xfrm>
          <a:prstGeom prst="bentConnector2">
            <a:avLst/>
          </a:prstGeom>
          <a:noFill/>
          <a:ln w="12700">
            <a:solidFill>
              <a:srgbClr val="4D4D4D"/>
            </a:solidFill>
            <a:round/>
            <a:headEnd/>
            <a:tailEnd type="triangle" w="med" len="med"/>
          </a:ln>
        </p:spPr>
      </p:cxnSp>
      <p:cxnSp>
        <p:nvCxnSpPr>
          <p:cNvPr id="63540" name="206 Conector angular"/>
          <p:cNvCxnSpPr>
            <a:cxnSpLocks noChangeShapeType="1"/>
            <a:stCxn id="63513" idx="2"/>
            <a:endCxn id="63507" idx="2"/>
          </p:cNvCxnSpPr>
          <p:nvPr/>
        </p:nvCxnSpPr>
        <p:spPr bwMode="auto">
          <a:xfrm rot="5400000">
            <a:off x="3177381" y="1131094"/>
            <a:ext cx="106363" cy="2492375"/>
          </a:xfrm>
          <a:prstGeom prst="bentConnector3">
            <a:avLst>
              <a:gd name="adj1" fmla="val 442773"/>
            </a:avLst>
          </a:prstGeom>
          <a:noFill/>
          <a:ln w="12700">
            <a:solidFill>
              <a:srgbClr val="4D4D4D"/>
            </a:solidFill>
            <a:round/>
            <a:headEnd/>
            <a:tailEnd type="triangle" w="med" len="med"/>
          </a:ln>
        </p:spPr>
      </p:cxnSp>
      <p:sp>
        <p:nvSpPr>
          <p:cNvPr id="63541" name="Text Box 116"/>
          <p:cNvSpPr txBox="1">
            <a:spLocks noChangeArrowheads="1"/>
          </p:cNvSpPr>
          <p:nvPr/>
        </p:nvSpPr>
        <p:spPr bwMode="auto">
          <a:xfrm>
            <a:off x="6745288" y="4194175"/>
            <a:ext cx="361950" cy="214313"/>
          </a:xfrm>
          <a:prstGeom prst="rect">
            <a:avLst/>
          </a:prstGeom>
          <a:noFill/>
          <a:ln w="9525">
            <a:noFill/>
            <a:miter lim="800000"/>
            <a:headEnd/>
            <a:tailEnd/>
          </a:ln>
        </p:spPr>
        <p:txBody>
          <a:bodyPr lIns="45720" rIns="45720" anchor="ctr">
            <a:spAutoFit/>
          </a:bodyPr>
          <a:lstStyle/>
          <a:p>
            <a:pPr eaLnBrk="0" hangingPunct="0"/>
            <a:r>
              <a:rPr lang="es-ES_tradnl" sz="800">
                <a:latin typeface="Arial" charset="0"/>
              </a:rPr>
              <a:t>Si</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95"/>
          <p:cNvSpPr txBox="1">
            <a:spLocks noChangeArrowheads="1"/>
          </p:cNvSpPr>
          <p:nvPr/>
        </p:nvSpPr>
        <p:spPr bwMode="auto">
          <a:xfrm>
            <a:off x="3328988" y="1520825"/>
            <a:ext cx="1295400" cy="339725"/>
          </a:xfrm>
          <a:prstGeom prst="rect">
            <a:avLst/>
          </a:prstGeom>
          <a:noFill/>
          <a:ln w="9525">
            <a:noFill/>
            <a:miter lim="800000"/>
            <a:headEnd/>
            <a:tailEnd/>
          </a:ln>
        </p:spPr>
        <p:txBody>
          <a:bodyPr lIns="45720" rIns="45720" anchor="ctr">
            <a:spAutoFit/>
          </a:bodyPr>
          <a:lstStyle/>
          <a:p>
            <a:pPr eaLnBrk="0" hangingPunct="0"/>
            <a:r>
              <a:rPr lang="es-ES_tradnl" sz="800">
                <a:solidFill>
                  <a:schemeClr val="hlink"/>
                </a:solidFill>
                <a:latin typeface="Arial" charset="0"/>
              </a:rPr>
              <a:t>Dirección de Inversiones y  Finanza Públicas</a:t>
            </a:r>
          </a:p>
        </p:txBody>
      </p:sp>
      <p:sp>
        <p:nvSpPr>
          <p:cNvPr id="64515" name="Text Box 97"/>
          <p:cNvSpPr txBox="1">
            <a:spLocks noChangeArrowheads="1"/>
          </p:cNvSpPr>
          <p:nvPr/>
        </p:nvSpPr>
        <p:spPr bwMode="auto">
          <a:xfrm>
            <a:off x="4643438" y="1600200"/>
            <a:ext cx="1657350" cy="215900"/>
          </a:xfrm>
          <a:prstGeom prst="rect">
            <a:avLst/>
          </a:prstGeom>
          <a:noFill/>
          <a:ln w="9525">
            <a:noFill/>
            <a:miter lim="800000"/>
            <a:headEnd/>
            <a:tailEnd/>
          </a:ln>
        </p:spPr>
        <p:txBody>
          <a:bodyPr lIns="45720" rIns="45720" anchor="ctr">
            <a:spAutoFit/>
          </a:bodyPr>
          <a:lstStyle/>
          <a:p>
            <a:pPr eaLnBrk="0" hangingPunct="0"/>
            <a:r>
              <a:rPr lang="es-ES_tradnl" sz="800">
                <a:solidFill>
                  <a:schemeClr val="hlink"/>
                </a:solidFill>
                <a:latin typeface="Arial" charset="0"/>
              </a:rPr>
              <a:t>Dirección Técnica DNP</a:t>
            </a:r>
          </a:p>
        </p:txBody>
      </p:sp>
      <p:sp>
        <p:nvSpPr>
          <p:cNvPr id="48" name="Rectangle 99"/>
          <p:cNvSpPr>
            <a:spLocks noChangeArrowheads="1"/>
          </p:cNvSpPr>
          <p:nvPr/>
        </p:nvSpPr>
        <p:spPr bwMode="auto">
          <a:xfrm>
            <a:off x="7970838" y="3370263"/>
            <a:ext cx="849312" cy="4318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defRPr/>
            </a:pPr>
            <a:endParaRPr lang="es-ES"/>
          </a:p>
        </p:txBody>
      </p:sp>
      <p:sp>
        <p:nvSpPr>
          <p:cNvPr id="64517" name="Text Box 101"/>
          <p:cNvSpPr txBox="1">
            <a:spLocks noChangeArrowheads="1"/>
          </p:cNvSpPr>
          <p:nvPr/>
        </p:nvSpPr>
        <p:spPr bwMode="auto">
          <a:xfrm>
            <a:off x="7942263" y="3306763"/>
            <a:ext cx="863600" cy="554037"/>
          </a:xfrm>
          <a:prstGeom prst="rect">
            <a:avLst/>
          </a:prstGeom>
          <a:noFill/>
          <a:ln w="9525">
            <a:noFill/>
            <a:miter lim="800000"/>
            <a:headEnd/>
            <a:tailEnd/>
          </a:ln>
        </p:spPr>
        <p:txBody>
          <a:bodyPr lIns="45720" rIns="45720" anchor="ctr">
            <a:spAutoFit/>
          </a:bodyPr>
          <a:lstStyle/>
          <a:p>
            <a:pPr eaLnBrk="0" hangingPunct="0"/>
            <a:r>
              <a:rPr lang="es-ES_tradnl" sz="1000"/>
              <a:t>Entidades coordinan</a:t>
            </a:r>
          </a:p>
          <a:p>
            <a:pPr eaLnBrk="0" hangingPunct="0"/>
            <a:r>
              <a:rPr lang="es-ES_tradnl" sz="1000"/>
              <a:t>acciones</a:t>
            </a:r>
          </a:p>
        </p:txBody>
      </p:sp>
      <p:sp>
        <p:nvSpPr>
          <p:cNvPr id="64518" name="Line 130"/>
          <p:cNvSpPr>
            <a:spLocks noChangeShapeType="1"/>
          </p:cNvSpPr>
          <p:nvPr/>
        </p:nvSpPr>
        <p:spPr bwMode="auto">
          <a:xfrm>
            <a:off x="4787900" y="1601788"/>
            <a:ext cx="0" cy="3886200"/>
          </a:xfrm>
          <a:prstGeom prst="line">
            <a:avLst/>
          </a:prstGeom>
          <a:noFill/>
          <a:ln w="19050">
            <a:solidFill>
              <a:srgbClr val="4D4D4D"/>
            </a:solidFill>
            <a:prstDash val="dash"/>
            <a:round/>
            <a:headEnd/>
            <a:tailEnd/>
          </a:ln>
        </p:spPr>
        <p:txBody>
          <a:bodyPr/>
          <a:lstStyle/>
          <a:p>
            <a:endParaRPr lang="en-US"/>
          </a:p>
        </p:txBody>
      </p:sp>
      <p:sp>
        <p:nvSpPr>
          <p:cNvPr id="64519" name="Line 131"/>
          <p:cNvSpPr>
            <a:spLocks noChangeShapeType="1"/>
          </p:cNvSpPr>
          <p:nvPr/>
        </p:nvSpPr>
        <p:spPr bwMode="auto">
          <a:xfrm>
            <a:off x="6161088" y="1601788"/>
            <a:ext cx="0" cy="3886200"/>
          </a:xfrm>
          <a:prstGeom prst="line">
            <a:avLst/>
          </a:prstGeom>
          <a:noFill/>
          <a:ln w="19050">
            <a:solidFill>
              <a:srgbClr val="4D4D4D"/>
            </a:solidFill>
            <a:prstDash val="dash"/>
            <a:round/>
            <a:headEnd/>
            <a:tailEnd/>
          </a:ln>
        </p:spPr>
        <p:txBody>
          <a:bodyPr/>
          <a:lstStyle/>
          <a:p>
            <a:endParaRPr lang="en-US"/>
          </a:p>
        </p:txBody>
      </p:sp>
      <p:sp>
        <p:nvSpPr>
          <p:cNvPr id="64520" name="Line 134"/>
          <p:cNvSpPr>
            <a:spLocks noChangeShapeType="1"/>
          </p:cNvSpPr>
          <p:nvPr/>
        </p:nvSpPr>
        <p:spPr bwMode="auto">
          <a:xfrm>
            <a:off x="3094038" y="1601788"/>
            <a:ext cx="0" cy="3886200"/>
          </a:xfrm>
          <a:prstGeom prst="line">
            <a:avLst/>
          </a:prstGeom>
          <a:noFill/>
          <a:ln w="19050">
            <a:solidFill>
              <a:srgbClr val="4D4D4D"/>
            </a:solidFill>
            <a:prstDash val="dash"/>
            <a:round/>
            <a:headEnd/>
            <a:tailEnd/>
          </a:ln>
        </p:spPr>
        <p:txBody>
          <a:bodyPr/>
          <a:lstStyle/>
          <a:p>
            <a:endParaRPr lang="en-US"/>
          </a:p>
        </p:txBody>
      </p:sp>
      <p:sp>
        <p:nvSpPr>
          <p:cNvPr id="64521" name="Text Box 135"/>
          <p:cNvSpPr txBox="1">
            <a:spLocks noChangeArrowheads="1"/>
          </p:cNvSpPr>
          <p:nvPr/>
        </p:nvSpPr>
        <p:spPr bwMode="auto">
          <a:xfrm>
            <a:off x="755650" y="1600200"/>
            <a:ext cx="2160588" cy="215900"/>
          </a:xfrm>
          <a:prstGeom prst="rect">
            <a:avLst/>
          </a:prstGeom>
          <a:noFill/>
          <a:ln w="9525">
            <a:noFill/>
            <a:miter lim="800000"/>
            <a:headEnd/>
            <a:tailEnd/>
          </a:ln>
        </p:spPr>
        <p:txBody>
          <a:bodyPr lIns="45720" rIns="45720" anchor="ctr">
            <a:spAutoFit/>
          </a:bodyPr>
          <a:lstStyle/>
          <a:p>
            <a:pPr eaLnBrk="0" hangingPunct="0"/>
            <a:r>
              <a:rPr lang="es-ES_tradnl" sz="800">
                <a:solidFill>
                  <a:schemeClr val="hlink"/>
                </a:solidFill>
                <a:latin typeface="Arial" charset="0"/>
              </a:rPr>
              <a:t>Empresa Industrial y Comercial del Estado</a:t>
            </a:r>
          </a:p>
        </p:txBody>
      </p:sp>
      <p:sp>
        <p:nvSpPr>
          <p:cNvPr id="64522" name="AutoShape 108"/>
          <p:cNvSpPr>
            <a:spLocks noChangeArrowheads="1"/>
          </p:cNvSpPr>
          <p:nvPr/>
        </p:nvSpPr>
        <p:spPr bwMode="auto">
          <a:xfrm>
            <a:off x="2674938" y="1951038"/>
            <a:ext cx="288925" cy="360362"/>
          </a:xfrm>
          <a:prstGeom prst="diamond">
            <a:avLst/>
          </a:prstGeom>
          <a:noFill/>
          <a:ln w="12700" algn="ctr">
            <a:solidFill>
              <a:srgbClr val="4D4D4D"/>
            </a:solidFill>
            <a:miter lim="800000"/>
            <a:headEnd/>
            <a:tailEnd/>
          </a:ln>
        </p:spPr>
        <p:txBody>
          <a:bodyPr wrap="none" anchor="ctr"/>
          <a:lstStyle/>
          <a:p>
            <a:endParaRPr lang="es-MX"/>
          </a:p>
        </p:txBody>
      </p:sp>
      <p:sp>
        <p:nvSpPr>
          <p:cNvPr id="64523" name="Text Box 116"/>
          <p:cNvSpPr txBox="1">
            <a:spLocks noChangeArrowheads="1"/>
          </p:cNvSpPr>
          <p:nvPr/>
        </p:nvSpPr>
        <p:spPr bwMode="auto">
          <a:xfrm>
            <a:off x="2841625" y="1976438"/>
            <a:ext cx="361950" cy="214312"/>
          </a:xfrm>
          <a:prstGeom prst="rect">
            <a:avLst/>
          </a:prstGeom>
          <a:noFill/>
          <a:ln w="9525">
            <a:noFill/>
            <a:miter lim="800000"/>
            <a:headEnd/>
            <a:tailEnd/>
          </a:ln>
        </p:spPr>
        <p:txBody>
          <a:bodyPr lIns="45720" rIns="45720" anchor="ctr">
            <a:spAutoFit/>
          </a:bodyPr>
          <a:lstStyle/>
          <a:p>
            <a:pPr eaLnBrk="0" hangingPunct="0"/>
            <a:r>
              <a:rPr lang="es-ES_tradnl" sz="800">
                <a:latin typeface="Arial" charset="0"/>
              </a:rPr>
              <a:t>Si</a:t>
            </a:r>
          </a:p>
        </p:txBody>
      </p:sp>
      <p:sp>
        <p:nvSpPr>
          <p:cNvPr id="85" name="Rectangle 137"/>
          <p:cNvSpPr>
            <a:spLocks noChangeArrowheads="1"/>
          </p:cNvSpPr>
          <p:nvPr/>
        </p:nvSpPr>
        <p:spPr bwMode="auto">
          <a:xfrm>
            <a:off x="1346200" y="1874838"/>
            <a:ext cx="1138238" cy="5080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defRPr/>
            </a:pPr>
            <a:endParaRPr lang="es-CO"/>
          </a:p>
        </p:txBody>
      </p:sp>
      <p:sp>
        <p:nvSpPr>
          <p:cNvPr id="64525" name="Text Box 138"/>
          <p:cNvSpPr txBox="1">
            <a:spLocks noChangeArrowheads="1"/>
          </p:cNvSpPr>
          <p:nvPr/>
        </p:nvSpPr>
        <p:spPr bwMode="auto">
          <a:xfrm>
            <a:off x="1360488" y="1933575"/>
            <a:ext cx="1152525" cy="401638"/>
          </a:xfrm>
          <a:prstGeom prst="rect">
            <a:avLst/>
          </a:prstGeom>
          <a:noFill/>
          <a:ln w="9525">
            <a:noFill/>
            <a:miter lim="800000"/>
            <a:headEnd/>
            <a:tailEnd/>
          </a:ln>
        </p:spPr>
        <p:txBody>
          <a:bodyPr lIns="45720" rIns="45720" anchor="ctr">
            <a:spAutoFit/>
          </a:bodyPr>
          <a:lstStyle/>
          <a:p>
            <a:pPr eaLnBrk="0" hangingPunct="0"/>
            <a:r>
              <a:rPr lang="es-ES_tradnl" sz="1000"/>
              <a:t>Oficina de Planeación revisa y remite</a:t>
            </a:r>
          </a:p>
        </p:txBody>
      </p:sp>
      <p:sp>
        <p:nvSpPr>
          <p:cNvPr id="64526" name="Text Box 115"/>
          <p:cNvSpPr txBox="1">
            <a:spLocks noChangeArrowheads="1"/>
          </p:cNvSpPr>
          <p:nvPr/>
        </p:nvSpPr>
        <p:spPr bwMode="auto">
          <a:xfrm>
            <a:off x="2555875" y="2349500"/>
            <a:ext cx="361950" cy="214313"/>
          </a:xfrm>
          <a:prstGeom prst="rect">
            <a:avLst/>
          </a:prstGeom>
          <a:noFill/>
          <a:ln w="9525">
            <a:noFill/>
            <a:miter lim="800000"/>
            <a:headEnd/>
            <a:tailEnd/>
          </a:ln>
        </p:spPr>
        <p:txBody>
          <a:bodyPr lIns="45720" rIns="45720" anchor="ctr">
            <a:spAutoFit/>
          </a:bodyPr>
          <a:lstStyle/>
          <a:p>
            <a:pPr eaLnBrk="0" hangingPunct="0"/>
            <a:r>
              <a:rPr lang="es-ES_tradnl" sz="800">
                <a:latin typeface="Arial" charset="0"/>
              </a:rPr>
              <a:t>No</a:t>
            </a:r>
          </a:p>
        </p:txBody>
      </p:sp>
      <p:sp>
        <p:nvSpPr>
          <p:cNvPr id="101" name="Rectangle 137"/>
          <p:cNvSpPr>
            <a:spLocks noChangeArrowheads="1"/>
          </p:cNvSpPr>
          <p:nvPr/>
        </p:nvSpPr>
        <p:spPr bwMode="auto">
          <a:xfrm>
            <a:off x="3276600" y="1906588"/>
            <a:ext cx="863600" cy="461962"/>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defRPr/>
            </a:pPr>
            <a:endParaRPr lang="es-CO"/>
          </a:p>
        </p:txBody>
      </p:sp>
      <p:sp>
        <p:nvSpPr>
          <p:cNvPr id="64528" name="Text Box 138"/>
          <p:cNvSpPr txBox="1">
            <a:spLocks noChangeArrowheads="1"/>
          </p:cNvSpPr>
          <p:nvPr/>
        </p:nvSpPr>
        <p:spPr bwMode="auto">
          <a:xfrm>
            <a:off x="3276600" y="1863725"/>
            <a:ext cx="863600" cy="554038"/>
          </a:xfrm>
          <a:prstGeom prst="rect">
            <a:avLst/>
          </a:prstGeom>
          <a:noFill/>
          <a:ln w="9525">
            <a:noFill/>
            <a:miter lim="800000"/>
            <a:headEnd/>
            <a:tailEnd/>
          </a:ln>
        </p:spPr>
        <p:txBody>
          <a:bodyPr lIns="45720" rIns="45720" anchor="ctr">
            <a:spAutoFit/>
          </a:bodyPr>
          <a:lstStyle/>
          <a:p>
            <a:pPr eaLnBrk="0" hangingPunct="0"/>
            <a:r>
              <a:rPr lang="es-ES_tradnl" sz="1000"/>
              <a:t>Revisa y asigna </a:t>
            </a:r>
          </a:p>
          <a:p>
            <a:pPr eaLnBrk="0" hangingPunct="0"/>
            <a:r>
              <a:rPr lang="es-ES_tradnl" sz="1000"/>
              <a:t>para evaluación</a:t>
            </a:r>
          </a:p>
          <a:p>
            <a:pPr eaLnBrk="0" hangingPunct="0"/>
            <a:r>
              <a:rPr lang="es-ES_tradnl" sz="1000"/>
              <a:t>técnica</a:t>
            </a:r>
          </a:p>
        </p:txBody>
      </p:sp>
      <p:cxnSp>
        <p:nvCxnSpPr>
          <p:cNvPr id="64529" name="112 Conector recto de flecha"/>
          <p:cNvCxnSpPr>
            <a:cxnSpLocks noChangeShapeType="1"/>
            <a:stCxn id="85" idx="3"/>
            <a:endCxn id="64522" idx="1"/>
          </p:cNvCxnSpPr>
          <p:nvPr/>
        </p:nvCxnSpPr>
        <p:spPr bwMode="auto">
          <a:xfrm>
            <a:off x="2484438" y="2128838"/>
            <a:ext cx="190500" cy="1587"/>
          </a:xfrm>
          <a:prstGeom prst="straightConnector1">
            <a:avLst/>
          </a:prstGeom>
          <a:noFill/>
          <a:ln w="12700">
            <a:solidFill>
              <a:srgbClr val="4D4D4D"/>
            </a:solidFill>
            <a:round/>
            <a:headEnd/>
            <a:tailEnd type="triangle" w="med" len="med"/>
          </a:ln>
        </p:spPr>
      </p:cxnSp>
      <p:cxnSp>
        <p:nvCxnSpPr>
          <p:cNvPr id="64530" name="118 Conector recto de flecha"/>
          <p:cNvCxnSpPr>
            <a:cxnSpLocks noChangeShapeType="1"/>
            <a:stCxn id="64522" idx="3"/>
            <a:endCxn id="101" idx="1"/>
          </p:cNvCxnSpPr>
          <p:nvPr/>
        </p:nvCxnSpPr>
        <p:spPr bwMode="auto">
          <a:xfrm>
            <a:off x="2963863" y="2130425"/>
            <a:ext cx="312737" cy="7938"/>
          </a:xfrm>
          <a:prstGeom prst="straightConnector1">
            <a:avLst/>
          </a:prstGeom>
          <a:noFill/>
          <a:ln w="12700">
            <a:solidFill>
              <a:srgbClr val="4D4D4D"/>
            </a:solidFill>
            <a:round/>
            <a:headEnd/>
            <a:tailEnd type="triangle" w="med" len="med"/>
          </a:ln>
        </p:spPr>
      </p:cxnSp>
      <p:sp>
        <p:nvSpPr>
          <p:cNvPr id="64531" name="AutoShape 108"/>
          <p:cNvSpPr>
            <a:spLocks noChangeArrowheads="1"/>
          </p:cNvSpPr>
          <p:nvPr/>
        </p:nvSpPr>
        <p:spPr bwMode="auto">
          <a:xfrm>
            <a:off x="4332288" y="1963738"/>
            <a:ext cx="288925" cy="360362"/>
          </a:xfrm>
          <a:prstGeom prst="diamond">
            <a:avLst/>
          </a:prstGeom>
          <a:noFill/>
          <a:ln w="12700" algn="ctr">
            <a:solidFill>
              <a:srgbClr val="4D4D4D"/>
            </a:solidFill>
            <a:miter lim="800000"/>
            <a:headEnd/>
            <a:tailEnd/>
          </a:ln>
        </p:spPr>
        <p:txBody>
          <a:bodyPr wrap="none" anchor="ctr"/>
          <a:lstStyle/>
          <a:p>
            <a:endParaRPr lang="es-MX"/>
          </a:p>
        </p:txBody>
      </p:sp>
      <p:cxnSp>
        <p:nvCxnSpPr>
          <p:cNvPr id="64532" name="121 Conector recto de flecha"/>
          <p:cNvCxnSpPr>
            <a:cxnSpLocks noChangeShapeType="1"/>
            <a:stCxn id="64528" idx="3"/>
            <a:endCxn id="64531" idx="1"/>
          </p:cNvCxnSpPr>
          <p:nvPr/>
        </p:nvCxnSpPr>
        <p:spPr bwMode="auto">
          <a:xfrm>
            <a:off x="4140200" y="2141538"/>
            <a:ext cx="192088" cy="3175"/>
          </a:xfrm>
          <a:prstGeom prst="straightConnector1">
            <a:avLst/>
          </a:prstGeom>
          <a:noFill/>
          <a:ln w="12700">
            <a:solidFill>
              <a:srgbClr val="4D4D4D"/>
            </a:solidFill>
            <a:round/>
            <a:headEnd/>
            <a:tailEnd type="triangle" w="med" len="med"/>
          </a:ln>
        </p:spPr>
      </p:cxnSp>
      <p:cxnSp>
        <p:nvCxnSpPr>
          <p:cNvPr id="64533" name="123 Conector recto"/>
          <p:cNvCxnSpPr>
            <a:cxnSpLocks noChangeShapeType="1"/>
          </p:cNvCxnSpPr>
          <p:nvPr/>
        </p:nvCxnSpPr>
        <p:spPr bwMode="auto">
          <a:xfrm>
            <a:off x="179388" y="1814513"/>
            <a:ext cx="8424862" cy="0"/>
          </a:xfrm>
          <a:prstGeom prst="line">
            <a:avLst/>
          </a:prstGeom>
          <a:noFill/>
          <a:ln w="19050">
            <a:solidFill>
              <a:srgbClr val="4D4D4D"/>
            </a:solidFill>
            <a:round/>
            <a:headEnd/>
            <a:tailEnd/>
          </a:ln>
        </p:spPr>
      </p:cxnSp>
      <p:cxnSp>
        <p:nvCxnSpPr>
          <p:cNvPr id="64534" name="124 Conector recto"/>
          <p:cNvCxnSpPr>
            <a:cxnSpLocks noChangeShapeType="1"/>
          </p:cNvCxnSpPr>
          <p:nvPr/>
        </p:nvCxnSpPr>
        <p:spPr bwMode="auto">
          <a:xfrm>
            <a:off x="193675" y="1566863"/>
            <a:ext cx="8424863" cy="0"/>
          </a:xfrm>
          <a:prstGeom prst="line">
            <a:avLst/>
          </a:prstGeom>
          <a:noFill/>
          <a:ln w="19050">
            <a:solidFill>
              <a:srgbClr val="4D4D4D"/>
            </a:solidFill>
            <a:round/>
            <a:headEnd/>
            <a:tailEnd/>
          </a:ln>
        </p:spPr>
      </p:cxnSp>
      <p:sp>
        <p:nvSpPr>
          <p:cNvPr id="64535" name="Text Box 115"/>
          <p:cNvSpPr txBox="1">
            <a:spLocks noChangeArrowheads="1"/>
          </p:cNvSpPr>
          <p:nvPr/>
        </p:nvSpPr>
        <p:spPr bwMode="auto">
          <a:xfrm>
            <a:off x="4183063" y="2392363"/>
            <a:ext cx="361950" cy="214312"/>
          </a:xfrm>
          <a:prstGeom prst="rect">
            <a:avLst/>
          </a:prstGeom>
          <a:noFill/>
          <a:ln w="9525">
            <a:noFill/>
            <a:miter lim="800000"/>
            <a:headEnd/>
            <a:tailEnd/>
          </a:ln>
        </p:spPr>
        <p:txBody>
          <a:bodyPr lIns="45720" rIns="45720" anchor="ctr">
            <a:spAutoFit/>
          </a:bodyPr>
          <a:lstStyle/>
          <a:p>
            <a:pPr eaLnBrk="0" hangingPunct="0"/>
            <a:r>
              <a:rPr lang="es-ES_tradnl" sz="800">
                <a:latin typeface="Arial" charset="0"/>
              </a:rPr>
              <a:t>No</a:t>
            </a:r>
          </a:p>
        </p:txBody>
      </p:sp>
      <p:sp>
        <p:nvSpPr>
          <p:cNvPr id="129" name="Rectangle 98"/>
          <p:cNvSpPr>
            <a:spLocks noChangeArrowheads="1"/>
          </p:cNvSpPr>
          <p:nvPr/>
        </p:nvSpPr>
        <p:spPr bwMode="auto">
          <a:xfrm>
            <a:off x="6350000" y="2627313"/>
            <a:ext cx="993775" cy="433387"/>
          </a:xfrm>
          <a:prstGeom prst="rect">
            <a:avLst/>
          </a:prstGeom>
          <a:solidFill>
            <a:srgbClr val="F5EDC3"/>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defRPr/>
            </a:pPr>
            <a:endParaRPr lang="es-CO" sz="2000"/>
          </a:p>
        </p:txBody>
      </p:sp>
      <p:sp>
        <p:nvSpPr>
          <p:cNvPr id="64537" name="Text Box 101"/>
          <p:cNvSpPr txBox="1">
            <a:spLocks noChangeArrowheads="1"/>
          </p:cNvSpPr>
          <p:nvPr/>
        </p:nvSpPr>
        <p:spPr bwMode="auto">
          <a:xfrm>
            <a:off x="6291263" y="2571750"/>
            <a:ext cx="1152525" cy="554038"/>
          </a:xfrm>
          <a:prstGeom prst="rect">
            <a:avLst/>
          </a:prstGeom>
          <a:noFill/>
          <a:ln w="9525">
            <a:noFill/>
            <a:miter lim="800000"/>
            <a:headEnd/>
            <a:tailEnd/>
          </a:ln>
        </p:spPr>
        <p:txBody>
          <a:bodyPr lIns="45720" rIns="45720" anchor="ctr">
            <a:spAutoFit/>
          </a:bodyPr>
          <a:lstStyle/>
          <a:p>
            <a:pPr eaLnBrk="0" hangingPunct="0"/>
            <a:r>
              <a:rPr lang="es-ES_tradnl" sz="1000"/>
              <a:t>Ponente revisa, coordina con la DT y evalúa</a:t>
            </a:r>
          </a:p>
        </p:txBody>
      </p:sp>
      <p:sp>
        <p:nvSpPr>
          <p:cNvPr id="64538" name="Line 131"/>
          <p:cNvSpPr>
            <a:spLocks noChangeShapeType="1"/>
          </p:cNvSpPr>
          <p:nvPr/>
        </p:nvSpPr>
        <p:spPr bwMode="auto">
          <a:xfrm>
            <a:off x="7596188" y="1600200"/>
            <a:ext cx="0" cy="3887788"/>
          </a:xfrm>
          <a:prstGeom prst="line">
            <a:avLst/>
          </a:prstGeom>
          <a:noFill/>
          <a:ln w="19050">
            <a:solidFill>
              <a:srgbClr val="4D4D4D"/>
            </a:solidFill>
            <a:prstDash val="dash"/>
            <a:round/>
            <a:headEnd/>
            <a:tailEnd/>
          </a:ln>
        </p:spPr>
        <p:txBody>
          <a:bodyPr/>
          <a:lstStyle/>
          <a:p>
            <a:endParaRPr lang="en-US"/>
          </a:p>
        </p:txBody>
      </p:sp>
      <p:sp>
        <p:nvSpPr>
          <p:cNvPr id="64539" name="Text Box 96"/>
          <p:cNvSpPr txBox="1">
            <a:spLocks noChangeArrowheads="1"/>
          </p:cNvSpPr>
          <p:nvPr/>
        </p:nvSpPr>
        <p:spPr bwMode="auto">
          <a:xfrm>
            <a:off x="7667625" y="1603375"/>
            <a:ext cx="1152525" cy="215900"/>
          </a:xfrm>
          <a:prstGeom prst="rect">
            <a:avLst/>
          </a:prstGeom>
          <a:noFill/>
          <a:ln w="9525">
            <a:noFill/>
            <a:miter lim="800000"/>
            <a:headEnd/>
            <a:tailEnd/>
          </a:ln>
        </p:spPr>
        <p:txBody>
          <a:bodyPr lIns="45720" rIns="45720" anchor="ctr">
            <a:spAutoFit/>
          </a:bodyPr>
          <a:lstStyle/>
          <a:p>
            <a:pPr eaLnBrk="0" hangingPunct="0"/>
            <a:r>
              <a:rPr lang="es-ES_tradnl" sz="800">
                <a:solidFill>
                  <a:schemeClr val="hlink"/>
                </a:solidFill>
                <a:latin typeface="Arial" charset="0"/>
              </a:rPr>
              <a:t>Temas transversales</a:t>
            </a:r>
          </a:p>
        </p:txBody>
      </p:sp>
      <p:sp>
        <p:nvSpPr>
          <p:cNvPr id="157" name="156 Documento"/>
          <p:cNvSpPr/>
          <p:nvPr/>
        </p:nvSpPr>
        <p:spPr bwMode="auto">
          <a:xfrm>
            <a:off x="458788" y="1878013"/>
            <a:ext cx="719137" cy="504825"/>
          </a:xfrm>
          <a:prstGeom prst="flowChartDocument">
            <a:avLst/>
          </a:prstGeom>
          <a:solidFill>
            <a:srgbClr val="F5EDC3"/>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defRPr/>
            </a:pPr>
            <a:endParaRPr lang="es-ES" sz="2000"/>
          </a:p>
        </p:txBody>
      </p:sp>
      <p:sp>
        <p:nvSpPr>
          <p:cNvPr id="64541" name="Text Box 138"/>
          <p:cNvSpPr txBox="1">
            <a:spLocks noChangeArrowheads="1"/>
          </p:cNvSpPr>
          <p:nvPr/>
        </p:nvSpPr>
        <p:spPr bwMode="auto">
          <a:xfrm>
            <a:off x="384175" y="1830388"/>
            <a:ext cx="865188" cy="554037"/>
          </a:xfrm>
          <a:prstGeom prst="rect">
            <a:avLst/>
          </a:prstGeom>
          <a:noFill/>
          <a:ln w="9525">
            <a:noFill/>
            <a:miter lim="800000"/>
            <a:headEnd/>
            <a:tailEnd/>
          </a:ln>
        </p:spPr>
        <p:txBody>
          <a:bodyPr lIns="45720" rIns="45720" anchor="ctr">
            <a:spAutoFit/>
          </a:bodyPr>
          <a:lstStyle/>
          <a:p>
            <a:pPr eaLnBrk="0" hangingPunct="0"/>
            <a:r>
              <a:rPr lang="es-ES_tradnl" sz="1000"/>
              <a:t>Diligenciar formulario TIC (*)</a:t>
            </a:r>
          </a:p>
        </p:txBody>
      </p:sp>
      <p:cxnSp>
        <p:nvCxnSpPr>
          <p:cNvPr id="64542" name="178 Conector recto de flecha"/>
          <p:cNvCxnSpPr>
            <a:cxnSpLocks noChangeShapeType="1"/>
            <a:stCxn id="157" idx="3"/>
            <a:endCxn id="85" idx="1"/>
          </p:cNvCxnSpPr>
          <p:nvPr/>
        </p:nvCxnSpPr>
        <p:spPr bwMode="auto">
          <a:xfrm flipV="1">
            <a:off x="1177925" y="2128838"/>
            <a:ext cx="168275" cy="1587"/>
          </a:xfrm>
          <a:prstGeom prst="straightConnector1">
            <a:avLst/>
          </a:prstGeom>
          <a:noFill/>
          <a:ln w="12700">
            <a:solidFill>
              <a:srgbClr val="4D4D4D"/>
            </a:solidFill>
            <a:round/>
            <a:headEnd/>
            <a:tailEnd type="triangle" w="med" len="med"/>
          </a:ln>
        </p:spPr>
      </p:cxnSp>
      <p:cxnSp>
        <p:nvCxnSpPr>
          <p:cNvPr id="64543" name="185 Conector angular"/>
          <p:cNvCxnSpPr>
            <a:cxnSpLocks noChangeShapeType="1"/>
            <a:stCxn id="64522" idx="2"/>
            <a:endCxn id="157" idx="2"/>
          </p:cNvCxnSpPr>
          <p:nvPr/>
        </p:nvCxnSpPr>
        <p:spPr bwMode="auto">
          <a:xfrm rot="5400000">
            <a:off x="1799432" y="1329531"/>
            <a:ext cx="38100" cy="2001837"/>
          </a:xfrm>
          <a:prstGeom prst="bentConnector3">
            <a:avLst>
              <a:gd name="adj1" fmla="val 774801"/>
            </a:avLst>
          </a:prstGeom>
          <a:noFill/>
          <a:ln w="12700">
            <a:solidFill>
              <a:srgbClr val="4D4D4D"/>
            </a:solidFill>
            <a:round/>
            <a:headEnd/>
            <a:tailEnd type="triangle" w="med" len="med"/>
          </a:ln>
        </p:spPr>
      </p:cxnSp>
      <p:sp>
        <p:nvSpPr>
          <p:cNvPr id="58" name="Rectangle 99"/>
          <p:cNvSpPr>
            <a:spLocks noChangeArrowheads="1"/>
          </p:cNvSpPr>
          <p:nvPr/>
        </p:nvSpPr>
        <p:spPr bwMode="auto">
          <a:xfrm>
            <a:off x="5018088" y="3357563"/>
            <a:ext cx="849312" cy="4318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defRPr/>
            </a:pPr>
            <a:endParaRPr lang="es-ES"/>
          </a:p>
        </p:txBody>
      </p:sp>
      <p:sp>
        <p:nvSpPr>
          <p:cNvPr id="64545" name="Text Box 101"/>
          <p:cNvSpPr txBox="1">
            <a:spLocks noChangeArrowheads="1"/>
          </p:cNvSpPr>
          <p:nvPr/>
        </p:nvSpPr>
        <p:spPr bwMode="auto">
          <a:xfrm>
            <a:off x="5003800" y="3389313"/>
            <a:ext cx="863600" cy="400050"/>
          </a:xfrm>
          <a:prstGeom prst="rect">
            <a:avLst/>
          </a:prstGeom>
          <a:noFill/>
          <a:ln w="9525">
            <a:noFill/>
            <a:miter lim="800000"/>
            <a:headEnd/>
            <a:tailEnd/>
          </a:ln>
        </p:spPr>
        <p:txBody>
          <a:bodyPr lIns="45720" rIns="45720" anchor="ctr">
            <a:spAutoFit/>
          </a:bodyPr>
          <a:lstStyle/>
          <a:p>
            <a:pPr eaLnBrk="0" hangingPunct="0"/>
            <a:r>
              <a:rPr lang="es-ES_tradnl" sz="1000"/>
              <a:t>Revisa y emite</a:t>
            </a:r>
          </a:p>
          <a:p>
            <a:pPr eaLnBrk="0" hangingPunct="0"/>
            <a:r>
              <a:rPr lang="es-ES_tradnl" sz="1000"/>
              <a:t>concepto</a:t>
            </a:r>
          </a:p>
        </p:txBody>
      </p:sp>
      <p:cxnSp>
        <p:nvCxnSpPr>
          <p:cNvPr id="64546" name="60 Forma"/>
          <p:cNvCxnSpPr>
            <a:cxnSpLocks noChangeShapeType="1"/>
            <a:stCxn id="64531" idx="3"/>
            <a:endCxn id="64537" idx="0"/>
          </p:cNvCxnSpPr>
          <p:nvPr/>
        </p:nvCxnSpPr>
        <p:spPr bwMode="auto">
          <a:xfrm>
            <a:off x="4621213" y="2144713"/>
            <a:ext cx="2246312" cy="427037"/>
          </a:xfrm>
          <a:prstGeom prst="bentConnector2">
            <a:avLst/>
          </a:prstGeom>
          <a:noFill/>
          <a:ln w="12700">
            <a:solidFill>
              <a:srgbClr val="4D4D4D"/>
            </a:solidFill>
            <a:round/>
            <a:headEnd/>
            <a:tailEnd type="triangle" w="med" len="med"/>
          </a:ln>
        </p:spPr>
      </p:cxnSp>
      <p:sp>
        <p:nvSpPr>
          <p:cNvPr id="64547" name="Text Box 116"/>
          <p:cNvSpPr txBox="1">
            <a:spLocks noChangeArrowheads="1"/>
          </p:cNvSpPr>
          <p:nvPr/>
        </p:nvSpPr>
        <p:spPr bwMode="auto">
          <a:xfrm>
            <a:off x="4500563" y="1989138"/>
            <a:ext cx="361950" cy="214312"/>
          </a:xfrm>
          <a:prstGeom prst="rect">
            <a:avLst/>
          </a:prstGeom>
          <a:noFill/>
          <a:ln w="9525">
            <a:noFill/>
            <a:miter lim="800000"/>
            <a:headEnd/>
            <a:tailEnd/>
          </a:ln>
        </p:spPr>
        <p:txBody>
          <a:bodyPr lIns="45720" rIns="45720" anchor="ctr">
            <a:spAutoFit/>
          </a:bodyPr>
          <a:lstStyle/>
          <a:p>
            <a:pPr eaLnBrk="0" hangingPunct="0"/>
            <a:r>
              <a:rPr lang="es-ES_tradnl" sz="800">
                <a:latin typeface="Arial" charset="0"/>
              </a:rPr>
              <a:t>Si</a:t>
            </a:r>
          </a:p>
        </p:txBody>
      </p:sp>
      <p:sp>
        <p:nvSpPr>
          <p:cNvPr id="68" name="Rectangle 98"/>
          <p:cNvSpPr>
            <a:spLocks noChangeArrowheads="1"/>
          </p:cNvSpPr>
          <p:nvPr/>
        </p:nvSpPr>
        <p:spPr bwMode="auto">
          <a:xfrm>
            <a:off x="6354763" y="3370263"/>
            <a:ext cx="993775" cy="433387"/>
          </a:xfrm>
          <a:prstGeom prst="rect">
            <a:avLst/>
          </a:prstGeom>
          <a:solidFill>
            <a:srgbClr val="F5EDC3"/>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defRPr/>
            </a:pPr>
            <a:endParaRPr lang="es-CO" sz="2000"/>
          </a:p>
        </p:txBody>
      </p:sp>
      <p:sp>
        <p:nvSpPr>
          <p:cNvPr id="64549" name="Text Box 101"/>
          <p:cNvSpPr txBox="1">
            <a:spLocks noChangeArrowheads="1"/>
          </p:cNvSpPr>
          <p:nvPr/>
        </p:nvSpPr>
        <p:spPr bwMode="auto">
          <a:xfrm>
            <a:off x="6227763" y="3389313"/>
            <a:ext cx="1152525" cy="400050"/>
          </a:xfrm>
          <a:prstGeom prst="rect">
            <a:avLst/>
          </a:prstGeom>
          <a:noFill/>
          <a:ln w="9525">
            <a:noFill/>
            <a:miter lim="800000"/>
            <a:headEnd/>
            <a:tailEnd/>
          </a:ln>
        </p:spPr>
        <p:txBody>
          <a:bodyPr lIns="45720" rIns="45720" anchor="ctr">
            <a:spAutoFit/>
          </a:bodyPr>
          <a:lstStyle/>
          <a:p>
            <a:pPr eaLnBrk="0" hangingPunct="0"/>
            <a:r>
              <a:rPr lang="es-ES_tradnl" sz="1000"/>
              <a:t>Subcomité emite</a:t>
            </a:r>
          </a:p>
          <a:p>
            <a:pPr eaLnBrk="0" hangingPunct="0"/>
            <a:r>
              <a:rPr lang="es-ES_tradnl" sz="1000"/>
              <a:t>recomendación</a:t>
            </a:r>
          </a:p>
        </p:txBody>
      </p:sp>
      <p:cxnSp>
        <p:nvCxnSpPr>
          <p:cNvPr id="64550" name="76 Conector recto de flecha"/>
          <p:cNvCxnSpPr>
            <a:cxnSpLocks noChangeShapeType="1"/>
            <a:stCxn id="129" idx="2"/>
            <a:endCxn id="68" idx="0"/>
          </p:cNvCxnSpPr>
          <p:nvPr/>
        </p:nvCxnSpPr>
        <p:spPr bwMode="auto">
          <a:xfrm rot="16200000" flipH="1">
            <a:off x="6694487" y="3213101"/>
            <a:ext cx="309563" cy="4762"/>
          </a:xfrm>
          <a:prstGeom prst="straightConnector1">
            <a:avLst/>
          </a:prstGeom>
          <a:noFill/>
          <a:ln w="38100" algn="ctr">
            <a:solidFill>
              <a:srgbClr val="4D4D4D"/>
            </a:solidFill>
            <a:round/>
            <a:headEnd/>
            <a:tailEnd type="arrow" w="med" len="med"/>
          </a:ln>
        </p:spPr>
      </p:cxnSp>
      <p:sp>
        <p:nvSpPr>
          <p:cNvPr id="88" name="Rectangle 99"/>
          <p:cNvSpPr>
            <a:spLocks noChangeArrowheads="1"/>
          </p:cNvSpPr>
          <p:nvPr/>
        </p:nvSpPr>
        <p:spPr bwMode="auto">
          <a:xfrm>
            <a:off x="3390900" y="4076700"/>
            <a:ext cx="849313" cy="4318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defRPr/>
            </a:pPr>
            <a:endParaRPr lang="es-ES"/>
          </a:p>
        </p:txBody>
      </p:sp>
      <p:cxnSp>
        <p:nvCxnSpPr>
          <p:cNvPr id="64552" name="89 Forma"/>
          <p:cNvCxnSpPr>
            <a:cxnSpLocks noChangeShapeType="1"/>
            <a:stCxn id="58" idx="2"/>
            <a:endCxn id="88" idx="3"/>
          </p:cNvCxnSpPr>
          <p:nvPr/>
        </p:nvCxnSpPr>
        <p:spPr bwMode="auto">
          <a:xfrm rot="5400000">
            <a:off x="4590257" y="3439319"/>
            <a:ext cx="503237" cy="1203325"/>
          </a:xfrm>
          <a:prstGeom prst="bentConnector2">
            <a:avLst/>
          </a:prstGeom>
          <a:noFill/>
          <a:ln w="12700">
            <a:solidFill>
              <a:srgbClr val="4D4D4D"/>
            </a:solidFill>
            <a:round/>
            <a:headEnd/>
            <a:tailEnd type="triangle" w="med" len="med"/>
          </a:ln>
        </p:spPr>
      </p:cxnSp>
      <p:sp>
        <p:nvSpPr>
          <p:cNvPr id="64553" name="Text Box 138"/>
          <p:cNvSpPr txBox="1">
            <a:spLocks noChangeArrowheads="1"/>
          </p:cNvSpPr>
          <p:nvPr/>
        </p:nvSpPr>
        <p:spPr bwMode="auto">
          <a:xfrm>
            <a:off x="3419475" y="4108450"/>
            <a:ext cx="865188" cy="400050"/>
          </a:xfrm>
          <a:prstGeom prst="rect">
            <a:avLst/>
          </a:prstGeom>
          <a:noFill/>
          <a:ln w="9525">
            <a:noFill/>
            <a:miter lim="800000"/>
            <a:headEnd/>
            <a:tailEnd/>
          </a:ln>
        </p:spPr>
        <p:txBody>
          <a:bodyPr lIns="45720" rIns="45720" anchor="ctr">
            <a:spAutoFit/>
          </a:bodyPr>
          <a:lstStyle/>
          <a:p>
            <a:pPr eaLnBrk="0" hangingPunct="0"/>
            <a:r>
              <a:rPr lang="es-ES_tradnl" sz="1000"/>
              <a:t>Revisa y emite concepto</a:t>
            </a:r>
          </a:p>
        </p:txBody>
      </p:sp>
      <p:sp>
        <p:nvSpPr>
          <p:cNvPr id="64554" name="AutoShape 108"/>
          <p:cNvSpPr>
            <a:spLocks noChangeArrowheads="1"/>
          </p:cNvSpPr>
          <p:nvPr/>
        </p:nvSpPr>
        <p:spPr bwMode="auto">
          <a:xfrm>
            <a:off x="3668713" y="4733925"/>
            <a:ext cx="288925" cy="360363"/>
          </a:xfrm>
          <a:prstGeom prst="diamond">
            <a:avLst/>
          </a:prstGeom>
          <a:noFill/>
          <a:ln w="12700" algn="ctr">
            <a:solidFill>
              <a:srgbClr val="4D4D4D"/>
            </a:solidFill>
            <a:miter lim="800000"/>
            <a:headEnd/>
            <a:tailEnd/>
          </a:ln>
        </p:spPr>
        <p:txBody>
          <a:bodyPr wrap="none" anchor="ctr"/>
          <a:lstStyle/>
          <a:p>
            <a:endParaRPr lang="es-MX"/>
          </a:p>
        </p:txBody>
      </p:sp>
      <p:cxnSp>
        <p:nvCxnSpPr>
          <p:cNvPr id="64555" name="95 Conector recto de flecha"/>
          <p:cNvCxnSpPr>
            <a:cxnSpLocks noChangeShapeType="1"/>
            <a:stCxn id="88" idx="2"/>
            <a:endCxn id="64554" idx="0"/>
          </p:cNvCxnSpPr>
          <p:nvPr/>
        </p:nvCxnSpPr>
        <p:spPr bwMode="auto">
          <a:xfrm rot="5400000">
            <a:off x="3702050" y="4619625"/>
            <a:ext cx="225425" cy="3175"/>
          </a:xfrm>
          <a:prstGeom prst="straightConnector1">
            <a:avLst/>
          </a:prstGeom>
          <a:noFill/>
          <a:ln w="12700">
            <a:solidFill>
              <a:srgbClr val="4D4D4D"/>
            </a:solidFill>
            <a:round/>
            <a:headEnd/>
            <a:tailEnd type="triangle" w="med" len="med"/>
          </a:ln>
        </p:spPr>
      </p:cxnSp>
      <p:cxnSp>
        <p:nvCxnSpPr>
          <p:cNvPr id="64556" name="105 Conector recto de flecha"/>
          <p:cNvCxnSpPr>
            <a:cxnSpLocks noChangeShapeType="1"/>
          </p:cNvCxnSpPr>
          <p:nvPr/>
        </p:nvCxnSpPr>
        <p:spPr bwMode="auto">
          <a:xfrm rot="5400000">
            <a:off x="3725863" y="5160963"/>
            <a:ext cx="173037" cy="1587"/>
          </a:xfrm>
          <a:prstGeom prst="straightConnector1">
            <a:avLst/>
          </a:prstGeom>
          <a:noFill/>
          <a:ln w="12700">
            <a:solidFill>
              <a:srgbClr val="4D4D4D"/>
            </a:solidFill>
            <a:round/>
            <a:headEnd/>
            <a:tailEnd type="triangle" w="med" len="med"/>
          </a:ln>
        </p:spPr>
      </p:cxnSp>
      <p:sp>
        <p:nvSpPr>
          <p:cNvPr id="64557" name="Text Box 100"/>
          <p:cNvSpPr txBox="1">
            <a:spLocks noChangeArrowheads="1"/>
          </p:cNvSpPr>
          <p:nvPr/>
        </p:nvSpPr>
        <p:spPr bwMode="auto">
          <a:xfrm>
            <a:off x="3276600" y="5302250"/>
            <a:ext cx="1008063" cy="214313"/>
          </a:xfrm>
          <a:prstGeom prst="rect">
            <a:avLst/>
          </a:prstGeom>
          <a:noFill/>
          <a:ln w="9525">
            <a:noFill/>
            <a:miter lim="800000"/>
            <a:headEnd/>
            <a:tailEnd/>
          </a:ln>
        </p:spPr>
        <p:txBody>
          <a:bodyPr lIns="45720" rIns="45720" anchor="ctr">
            <a:spAutoFit/>
          </a:bodyPr>
          <a:lstStyle/>
          <a:p>
            <a:pPr eaLnBrk="0" hangingPunct="0"/>
            <a:r>
              <a:rPr lang="es-ES_tradnl" sz="800"/>
              <a:t>FIN</a:t>
            </a:r>
          </a:p>
        </p:txBody>
      </p:sp>
      <p:sp>
        <p:nvSpPr>
          <p:cNvPr id="64558" name="Text Box 116"/>
          <p:cNvSpPr txBox="1">
            <a:spLocks noChangeArrowheads="1"/>
          </p:cNvSpPr>
          <p:nvPr/>
        </p:nvSpPr>
        <p:spPr bwMode="auto">
          <a:xfrm>
            <a:off x="3760788" y="5022850"/>
            <a:ext cx="361950" cy="214313"/>
          </a:xfrm>
          <a:prstGeom prst="rect">
            <a:avLst/>
          </a:prstGeom>
          <a:noFill/>
          <a:ln w="9525">
            <a:noFill/>
            <a:miter lim="800000"/>
            <a:headEnd/>
            <a:tailEnd/>
          </a:ln>
        </p:spPr>
        <p:txBody>
          <a:bodyPr lIns="45720" rIns="45720" anchor="ctr">
            <a:spAutoFit/>
          </a:bodyPr>
          <a:lstStyle/>
          <a:p>
            <a:pPr eaLnBrk="0" hangingPunct="0"/>
            <a:r>
              <a:rPr lang="es-ES_tradnl" sz="800">
                <a:latin typeface="Arial" charset="0"/>
              </a:rPr>
              <a:t>Si</a:t>
            </a:r>
          </a:p>
        </p:txBody>
      </p:sp>
      <p:cxnSp>
        <p:nvCxnSpPr>
          <p:cNvPr id="64559" name="109 Forma"/>
          <p:cNvCxnSpPr>
            <a:cxnSpLocks noChangeShapeType="1"/>
            <a:stCxn id="64554" idx="1"/>
          </p:cNvCxnSpPr>
          <p:nvPr/>
        </p:nvCxnSpPr>
        <p:spPr bwMode="auto">
          <a:xfrm rot="10800000">
            <a:off x="1763713" y="2420938"/>
            <a:ext cx="1905000" cy="2493962"/>
          </a:xfrm>
          <a:prstGeom prst="bentConnector2">
            <a:avLst/>
          </a:prstGeom>
          <a:noFill/>
          <a:ln w="12700">
            <a:solidFill>
              <a:srgbClr val="4D4D4D"/>
            </a:solidFill>
            <a:round/>
            <a:headEnd/>
            <a:tailEnd type="triangle" w="med" len="med"/>
          </a:ln>
        </p:spPr>
      </p:cxnSp>
      <p:sp>
        <p:nvSpPr>
          <p:cNvPr id="64560" name="Text Box 115"/>
          <p:cNvSpPr txBox="1">
            <a:spLocks noChangeArrowheads="1"/>
          </p:cNvSpPr>
          <p:nvPr/>
        </p:nvSpPr>
        <p:spPr bwMode="auto">
          <a:xfrm>
            <a:off x="3338513" y="4737100"/>
            <a:ext cx="361950" cy="214313"/>
          </a:xfrm>
          <a:prstGeom prst="rect">
            <a:avLst/>
          </a:prstGeom>
          <a:noFill/>
          <a:ln w="9525">
            <a:noFill/>
            <a:miter lim="800000"/>
            <a:headEnd/>
            <a:tailEnd/>
          </a:ln>
        </p:spPr>
        <p:txBody>
          <a:bodyPr lIns="45720" rIns="45720" anchor="ctr">
            <a:spAutoFit/>
          </a:bodyPr>
          <a:lstStyle/>
          <a:p>
            <a:pPr eaLnBrk="0" hangingPunct="0"/>
            <a:r>
              <a:rPr lang="es-ES_tradnl" sz="800">
                <a:latin typeface="Arial" charset="0"/>
              </a:rPr>
              <a:t>No</a:t>
            </a:r>
          </a:p>
        </p:txBody>
      </p:sp>
      <p:sp>
        <p:nvSpPr>
          <p:cNvPr id="64561" name="114 Rectángulo"/>
          <p:cNvSpPr>
            <a:spLocks noChangeArrowheads="1"/>
          </p:cNvSpPr>
          <p:nvPr/>
        </p:nvSpPr>
        <p:spPr bwMode="auto">
          <a:xfrm>
            <a:off x="6156325" y="1595438"/>
            <a:ext cx="1371600" cy="214312"/>
          </a:xfrm>
          <a:prstGeom prst="rect">
            <a:avLst/>
          </a:prstGeom>
          <a:noFill/>
          <a:ln w="9525">
            <a:noFill/>
            <a:miter lim="800000"/>
            <a:headEnd/>
            <a:tailEnd/>
          </a:ln>
        </p:spPr>
        <p:txBody>
          <a:bodyPr wrap="none">
            <a:spAutoFit/>
          </a:bodyPr>
          <a:lstStyle/>
          <a:p>
            <a:pPr eaLnBrk="0" hangingPunct="0"/>
            <a:r>
              <a:rPr lang="es-ES_tradnl" sz="800">
                <a:solidFill>
                  <a:schemeClr val="hlink"/>
                </a:solidFill>
                <a:latin typeface="Arial" charset="0"/>
              </a:rPr>
              <a:t>Subcomité de Inversiones</a:t>
            </a:r>
          </a:p>
        </p:txBody>
      </p:sp>
      <p:cxnSp>
        <p:nvCxnSpPr>
          <p:cNvPr id="64562" name="120 Forma"/>
          <p:cNvCxnSpPr>
            <a:cxnSpLocks noChangeShapeType="1"/>
            <a:stCxn id="64531" idx="3"/>
            <a:endCxn id="58" idx="0"/>
          </p:cNvCxnSpPr>
          <p:nvPr/>
        </p:nvCxnSpPr>
        <p:spPr bwMode="auto">
          <a:xfrm>
            <a:off x="4621213" y="2144713"/>
            <a:ext cx="822325" cy="1212850"/>
          </a:xfrm>
          <a:prstGeom prst="bentConnector2">
            <a:avLst/>
          </a:prstGeom>
          <a:noFill/>
          <a:ln w="12700">
            <a:solidFill>
              <a:srgbClr val="4D4D4D"/>
            </a:solidFill>
            <a:round/>
            <a:headEnd/>
            <a:tailEnd type="triangle" w="med" len="med"/>
          </a:ln>
        </p:spPr>
      </p:cxnSp>
      <p:cxnSp>
        <p:nvCxnSpPr>
          <p:cNvPr id="64563" name="125 Forma"/>
          <p:cNvCxnSpPr>
            <a:cxnSpLocks noChangeShapeType="1"/>
            <a:stCxn id="68" idx="2"/>
          </p:cNvCxnSpPr>
          <p:nvPr/>
        </p:nvCxnSpPr>
        <p:spPr bwMode="auto">
          <a:xfrm rot="5400000">
            <a:off x="5251450" y="2836863"/>
            <a:ext cx="633413" cy="2566987"/>
          </a:xfrm>
          <a:prstGeom prst="bentConnector2">
            <a:avLst/>
          </a:prstGeom>
          <a:noFill/>
          <a:ln w="38100" algn="ctr">
            <a:solidFill>
              <a:srgbClr val="4D4D4D"/>
            </a:solidFill>
            <a:round/>
            <a:headEnd/>
            <a:tailEnd type="arrow" w="med" len="med"/>
          </a:ln>
        </p:spPr>
      </p:cxnSp>
      <p:cxnSp>
        <p:nvCxnSpPr>
          <p:cNvPr id="64564" name="129 Conector recto de flecha"/>
          <p:cNvCxnSpPr>
            <a:cxnSpLocks noChangeShapeType="1"/>
            <a:stCxn id="68" idx="1"/>
            <a:endCxn id="58" idx="3"/>
          </p:cNvCxnSpPr>
          <p:nvPr/>
        </p:nvCxnSpPr>
        <p:spPr bwMode="auto">
          <a:xfrm rot="10800000">
            <a:off x="5867400" y="3573463"/>
            <a:ext cx="487363" cy="12700"/>
          </a:xfrm>
          <a:prstGeom prst="straightConnector1">
            <a:avLst/>
          </a:prstGeom>
          <a:noFill/>
          <a:ln w="38100" algn="ctr">
            <a:solidFill>
              <a:srgbClr val="4D4D4D"/>
            </a:solidFill>
            <a:round/>
            <a:headEnd/>
            <a:tailEnd type="arrow" w="med" len="med"/>
          </a:ln>
        </p:spPr>
      </p:cxnSp>
      <p:cxnSp>
        <p:nvCxnSpPr>
          <p:cNvPr id="64565" name="136 Conector recto de flecha"/>
          <p:cNvCxnSpPr>
            <a:cxnSpLocks noChangeShapeType="1"/>
            <a:stCxn id="68" idx="3"/>
            <a:endCxn id="48" idx="1"/>
          </p:cNvCxnSpPr>
          <p:nvPr/>
        </p:nvCxnSpPr>
        <p:spPr bwMode="auto">
          <a:xfrm flipV="1">
            <a:off x="7348538" y="3586163"/>
            <a:ext cx="622300" cy="0"/>
          </a:xfrm>
          <a:prstGeom prst="straightConnector1">
            <a:avLst/>
          </a:prstGeom>
          <a:noFill/>
          <a:ln w="38100" algn="ctr">
            <a:solidFill>
              <a:srgbClr val="4D4D4D"/>
            </a:solidFill>
            <a:round/>
            <a:headEnd/>
            <a:tailEnd type="arrow" w="med" len="med"/>
          </a:ln>
        </p:spPr>
      </p:cxnSp>
      <p:cxnSp>
        <p:nvCxnSpPr>
          <p:cNvPr id="64566" name="138 Conector angular"/>
          <p:cNvCxnSpPr>
            <a:cxnSpLocks noChangeShapeType="1"/>
            <a:stCxn id="64531" idx="2"/>
            <a:endCxn id="85" idx="2"/>
          </p:cNvCxnSpPr>
          <p:nvPr/>
        </p:nvCxnSpPr>
        <p:spPr bwMode="auto">
          <a:xfrm rot="5400000">
            <a:off x="3166269" y="1072356"/>
            <a:ext cx="58738" cy="2562225"/>
          </a:xfrm>
          <a:prstGeom prst="bentConnector3">
            <a:avLst>
              <a:gd name="adj1" fmla="val 757250"/>
            </a:avLst>
          </a:prstGeom>
          <a:noFill/>
          <a:ln w="12700">
            <a:solidFill>
              <a:srgbClr val="4D4D4D"/>
            </a:solidFill>
            <a:round/>
            <a:headEnd/>
            <a:tailEnd type="triangle" w="med" len="med"/>
          </a:ln>
        </p:spPr>
      </p:cxnSp>
      <p:sp>
        <p:nvSpPr>
          <p:cNvPr id="64567" name="Rectangle 3"/>
          <p:cNvSpPr>
            <a:spLocks noChangeArrowheads="1"/>
          </p:cNvSpPr>
          <p:nvPr/>
        </p:nvSpPr>
        <p:spPr bwMode="auto">
          <a:xfrm>
            <a:off x="4427538" y="692150"/>
            <a:ext cx="3457575" cy="431800"/>
          </a:xfrm>
          <a:prstGeom prst="rect">
            <a:avLst/>
          </a:prstGeom>
          <a:noFill/>
          <a:ln w="38100">
            <a:noFill/>
            <a:miter lim="800000"/>
            <a:headEnd/>
            <a:tailEnd/>
          </a:ln>
        </p:spPr>
        <p:txBody>
          <a:bodyPr wrap="none" anchor="ctr"/>
          <a:lstStyle/>
          <a:p>
            <a:pPr>
              <a:lnSpc>
                <a:spcPct val="90000"/>
              </a:lnSpc>
            </a:pPr>
            <a:r>
              <a:rPr lang="es-CO" sz="2800"/>
              <a:t>Flujo proyectos Inversión para EICE y otras</a:t>
            </a:r>
            <a:endParaRPr lang="es-ES" sz="28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95"/>
          <p:cNvSpPr txBox="1">
            <a:spLocks noChangeArrowheads="1"/>
          </p:cNvSpPr>
          <p:nvPr/>
        </p:nvSpPr>
        <p:spPr bwMode="auto">
          <a:xfrm>
            <a:off x="3348038" y="2898775"/>
            <a:ext cx="1223962" cy="214313"/>
          </a:xfrm>
          <a:prstGeom prst="rect">
            <a:avLst/>
          </a:prstGeom>
          <a:noFill/>
          <a:ln w="9525">
            <a:noFill/>
            <a:miter lim="800000"/>
            <a:headEnd/>
            <a:tailEnd/>
          </a:ln>
        </p:spPr>
        <p:txBody>
          <a:bodyPr lIns="45720" rIns="45720" anchor="ctr">
            <a:spAutoFit/>
          </a:bodyPr>
          <a:lstStyle/>
          <a:p>
            <a:pPr eaLnBrk="0" hangingPunct="0"/>
            <a:r>
              <a:rPr lang="es-ES_tradnl" sz="800">
                <a:solidFill>
                  <a:schemeClr val="hlink"/>
                </a:solidFill>
                <a:latin typeface="Arial" charset="0"/>
              </a:rPr>
              <a:t>Cabeza de sector </a:t>
            </a:r>
          </a:p>
        </p:txBody>
      </p:sp>
      <p:sp>
        <p:nvSpPr>
          <p:cNvPr id="65539" name="Text Box 96"/>
          <p:cNvSpPr txBox="1">
            <a:spLocks noChangeArrowheads="1"/>
          </p:cNvSpPr>
          <p:nvPr/>
        </p:nvSpPr>
        <p:spPr bwMode="auto">
          <a:xfrm>
            <a:off x="5002213" y="2824163"/>
            <a:ext cx="865187" cy="338137"/>
          </a:xfrm>
          <a:prstGeom prst="rect">
            <a:avLst/>
          </a:prstGeom>
          <a:noFill/>
          <a:ln w="9525">
            <a:noFill/>
            <a:miter lim="800000"/>
            <a:headEnd/>
            <a:tailEnd/>
          </a:ln>
        </p:spPr>
        <p:txBody>
          <a:bodyPr lIns="45720" rIns="45720" anchor="ctr">
            <a:spAutoFit/>
          </a:bodyPr>
          <a:lstStyle/>
          <a:p>
            <a:pPr eaLnBrk="0" hangingPunct="0"/>
            <a:r>
              <a:rPr lang="es-ES_tradnl" sz="800">
                <a:solidFill>
                  <a:schemeClr val="hlink"/>
                </a:solidFill>
                <a:latin typeface="Arial" charset="0"/>
              </a:rPr>
              <a:t>Subcomité de Inversiones</a:t>
            </a:r>
          </a:p>
        </p:txBody>
      </p:sp>
      <p:sp>
        <p:nvSpPr>
          <p:cNvPr id="62" name="Rectangle 98"/>
          <p:cNvSpPr>
            <a:spLocks noChangeArrowheads="1"/>
          </p:cNvSpPr>
          <p:nvPr/>
        </p:nvSpPr>
        <p:spPr bwMode="auto">
          <a:xfrm>
            <a:off x="4913313" y="4206875"/>
            <a:ext cx="993775" cy="433388"/>
          </a:xfrm>
          <a:prstGeom prst="rect">
            <a:avLst/>
          </a:prstGeom>
          <a:solidFill>
            <a:srgbClr val="F5EDC3"/>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defRPr/>
            </a:pPr>
            <a:endParaRPr lang="es-CO" sz="2000"/>
          </a:p>
        </p:txBody>
      </p:sp>
      <p:sp>
        <p:nvSpPr>
          <p:cNvPr id="65541" name="Line 130"/>
          <p:cNvSpPr>
            <a:spLocks noChangeShapeType="1"/>
          </p:cNvSpPr>
          <p:nvPr/>
        </p:nvSpPr>
        <p:spPr bwMode="auto">
          <a:xfrm>
            <a:off x="4787900" y="2897188"/>
            <a:ext cx="0" cy="3887787"/>
          </a:xfrm>
          <a:prstGeom prst="line">
            <a:avLst/>
          </a:prstGeom>
          <a:noFill/>
          <a:ln w="19050">
            <a:solidFill>
              <a:srgbClr val="4D4D4D"/>
            </a:solidFill>
            <a:prstDash val="dash"/>
            <a:round/>
            <a:headEnd/>
            <a:tailEnd/>
          </a:ln>
        </p:spPr>
        <p:txBody>
          <a:bodyPr/>
          <a:lstStyle/>
          <a:p>
            <a:endParaRPr lang="en-US"/>
          </a:p>
        </p:txBody>
      </p:sp>
      <p:sp>
        <p:nvSpPr>
          <p:cNvPr id="65542" name="Line 131"/>
          <p:cNvSpPr>
            <a:spLocks noChangeShapeType="1"/>
          </p:cNvSpPr>
          <p:nvPr/>
        </p:nvSpPr>
        <p:spPr bwMode="auto">
          <a:xfrm>
            <a:off x="6588125" y="2897188"/>
            <a:ext cx="0" cy="3887787"/>
          </a:xfrm>
          <a:prstGeom prst="line">
            <a:avLst/>
          </a:prstGeom>
          <a:noFill/>
          <a:ln w="19050">
            <a:solidFill>
              <a:srgbClr val="4D4D4D"/>
            </a:solidFill>
            <a:prstDash val="dash"/>
            <a:round/>
            <a:headEnd/>
            <a:tailEnd/>
          </a:ln>
        </p:spPr>
        <p:txBody>
          <a:bodyPr/>
          <a:lstStyle/>
          <a:p>
            <a:endParaRPr lang="en-US"/>
          </a:p>
        </p:txBody>
      </p:sp>
      <p:sp>
        <p:nvSpPr>
          <p:cNvPr id="65543" name="Line 134"/>
          <p:cNvSpPr>
            <a:spLocks noChangeShapeType="1"/>
          </p:cNvSpPr>
          <p:nvPr/>
        </p:nvSpPr>
        <p:spPr bwMode="auto">
          <a:xfrm>
            <a:off x="3094038" y="2897188"/>
            <a:ext cx="0" cy="3887787"/>
          </a:xfrm>
          <a:prstGeom prst="line">
            <a:avLst/>
          </a:prstGeom>
          <a:noFill/>
          <a:ln w="19050">
            <a:solidFill>
              <a:srgbClr val="4D4D4D"/>
            </a:solidFill>
            <a:prstDash val="dash"/>
            <a:round/>
            <a:headEnd/>
            <a:tailEnd/>
          </a:ln>
        </p:spPr>
        <p:txBody>
          <a:bodyPr/>
          <a:lstStyle/>
          <a:p>
            <a:endParaRPr lang="en-US"/>
          </a:p>
        </p:txBody>
      </p:sp>
      <p:sp>
        <p:nvSpPr>
          <p:cNvPr id="65544" name="Text Box 135"/>
          <p:cNvSpPr txBox="1">
            <a:spLocks noChangeArrowheads="1"/>
          </p:cNvSpPr>
          <p:nvPr/>
        </p:nvSpPr>
        <p:spPr bwMode="auto">
          <a:xfrm>
            <a:off x="971550" y="2897188"/>
            <a:ext cx="1223963" cy="214312"/>
          </a:xfrm>
          <a:prstGeom prst="rect">
            <a:avLst/>
          </a:prstGeom>
          <a:noFill/>
          <a:ln w="9525">
            <a:noFill/>
            <a:miter lim="800000"/>
            <a:headEnd/>
            <a:tailEnd/>
          </a:ln>
        </p:spPr>
        <p:txBody>
          <a:bodyPr lIns="45720" rIns="45720" anchor="ctr">
            <a:spAutoFit/>
          </a:bodyPr>
          <a:lstStyle/>
          <a:p>
            <a:pPr eaLnBrk="0" hangingPunct="0"/>
            <a:r>
              <a:rPr lang="es-ES_tradnl" sz="800">
                <a:solidFill>
                  <a:schemeClr val="hlink"/>
                </a:solidFill>
                <a:latin typeface="Arial" charset="0"/>
              </a:rPr>
              <a:t>Entidad</a:t>
            </a:r>
          </a:p>
        </p:txBody>
      </p:sp>
      <p:sp>
        <p:nvSpPr>
          <p:cNvPr id="65545" name="AutoShape 108"/>
          <p:cNvSpPr>
            <a:spLocks noChangeArrowheads="1"/>
          </p:cNvSpPr>
          <p:nvPr/>
        </p:nvSpPr>
        <p:spPr bwMode="auto">
          <a:xfrm>
            <a:off x="2674938" y="3246438"/>
            <a:ext cx="288925" cy="360362"/>
          </a:xfrm>
          <a:prstGeom prst="diamond">
            <a:avLst/>
          </a:prstGeom>
          <a:noFill/>
          <a:ln w="12700" algn="ctr">
            <a:solidFill>
              <a:srgbClr val="4D4D4D"/>
            </a:solidFill>
            <a:miter lim="800000"/>
            <a:headEnd/>
            <a:tailEnd/>
          </a:ln>
        </p:spPr>
        <p:txBody>
          <a:bodyPr wrap="none" anchor="ctr"/>
          <a:lstStyle/>
          <a:p>
            <a:endParaRPr lang="es-MX"/>
          </a:p>
        </p:txBody>
      </p:sp>
      <p:sp>
        <p:nvSpPr>
          <p:cNvPr id="65546" name="Text Box 116"/>
          <p:cNvSpPr txBox="1">
            <a:spLocks noChangeArrowheads="1"/>
          </p:cNvSpPr>
          <p:nvPr/>
        </p:nvSpPr>
        <p:spPr bwMode="auto">
          <a:xfrm>
            <a:off x="2841625" y="3271838"/>
            <a:ext cx="361950" cy="214312"/>
          </a:xfrm>
          <a:prstGeom prst="rect">
            <a:avLst/>
          </a:prstGeom>
          <a:noFill/>
          <a:ln w="9525">
            <a:noFill/>
            <a:miter lim="800000"/>
            <a:headEnd/>
            <a:tailEnd/>
          </a:ln>
        </p:spPr>
        <p:txBody>
          <a:bodyPr lIns="45720" rIns="45720" anchor="ctr">
            <a:spAutoFit/>
          </a:bodyPr>
          <a:lstStyle/>
          <a:p>
            <a:pPr eaLnBrk="0" hangingPunct="0"/>
            <a:r>
              <a:rPr lang="es-ES_tradnl" sz="800">
                <a:latin typeface="Arial" charset="0"/>
              </a:rPr>
              <a:t>Si</a:t>
            </a:r>
          </a:p>
        </p:txBody>
      </p:sp>
      <p:sp>
        <p:nvSpPr>
          <p:cNvPr id="84" name="Rectangle 137"/>
          <p:cNvSpPr>
            <a:spLocks noChangeArrowheads="1"/>
          </p:cNvSpPr>
          <p:nvPr/>
        </p:nvSpPr>
        <p:spPr bwMode="auto">
          <a:xfrm>
            <a:off x="1346200" y="3170238"/>
            <a:ext cx="1138238" cy="5080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defRPr/>
            </a:pPr>
            <a:endParaRPr lang="es-CO"/>
          </a:p>
        </p:txBody>
      </p:sp>
      <p:sp>
        <p:nvSpPr>
          <p:cNvPr id="65548" name="Text Box 138"/>
          <p:cNvSpPr txBox="1">
            <a:spLocks noChangeArrowheads="1"/>
          </p:cNvSpPr>
          <p:nvPr/>
        </p:nvSpPr>
        <p:spPr bwMode="auto">
          <a:xfrm>
            <a:off x="1408113" y="3249613"/>
            <a:ext cx="1152525" cy="400050"/>
          </a:xfrm>
          <a:prstGeom prst="rect">
            <a:avLst/>
          </a:prstGeom>
          <a:noFill/>
          <a:ln w="9525">
            <a:noFill/>
            <a:miter lim="800000"/>
            <a:headEnd/>
            <a:tailEnd/>
          </a:ln>
        </p:spPr>
        <p:txBody>
          <a:bodyPr lIns="45720" rIns="45720" anchor="ctr">
            <a:spAutoFit/>
          </a:bodyPr>
          <a:lstStyle/>
          <a:p>
            <a:pPr eaLnBrk="0" hangingPunct="0"/>
            <a:r>
              <a:rPr lang="es-ES_tradnl" sz="1000"/>
              <a:t>Revisa y emite control de formulación TIC</a:t>
            </a:r>
          </a:p>
        </p:txBody>
      </p:sp>
      <p:sp>
        <p:nvSpPr>
          <p:cNvPr id="65549" name="Text Box 115"/>
          <p:cNvSpPr txBox="1">
            <a:spLocks noChangeArrowheads="1"/>
          </p:cNvSpPr>
          <p:nvPr/>
        </p:nvSpPr>
        <p:spPr bwMode="auto">
          <a:xfrm>
            <a:off x="2555875" y="3644900"/>
            <a:ext cx="361950" cy="214313"/>
          </a:xfrm>
          <a:prstGeom prst="rect">
            <a:avLst/>
          </a:prstGeom>
          <a:noFill/>
          <a:ln w="9525">
            <a:noFill/>
            <a:miter lim="800000"/>
            <a:headEnd/>
            <a:tailEnd/>
          </a:ln>
        </p:spPr>
        <p:txBody>
          <a:bodyPr lIns="45720" rIns="45720" anchor="ctr">
            <a:spAutoFit/>
          </a:bodyPr>
          <a:lstStyle/>
          <a:p>
            <a:pPr eaLnBrk="0" hangingPunct="0"/>
            <a:r>
              <a:rPr lang="es-ES_tradnl" sz="800">
                <a:latin typeface="Arial" charset="0"/>
              </a:rPr>
              <a:t>No</a:t>
            </a:r>
          </a:p>
        </p:txBody>
      </p:sp>
      <p:sp>
        <p:nvSpPr>
          <p:cNvPr id="93" name="Rectangle 137"/>
          <p:cNvSpPr>
            <a:spLocks noChangeArrowheads="1"/>
          </p:cNvSpPr>
          <p:nvPr/>
        </p:nvSpPr>
        <p:spPr bwMode="auto">
          <a:xfrm>
            <a:off x="3276600" y="3203575"/>
            <a:ext cx="863600" cy="460375"/>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defRPr/>
            </a:pPr>
            <a:endParaRPr lang="es-CO"/>
          </a:p>
        </p:txBody>
      </p:sp>
      <p:sp>
        <p:nvSpPr>
          <p:cNvPr id="65551" name="Text Box 138"/>
          <p:cNvSpPr txBox="1">
            <a:spLocks noChangeArrowheads="1"/>
          </p:cNvSpPr>
          <p:nvPr/>
        </p:nvSpPr>
        <p:spPr bwMode="auto">
          <a:xfrm>
            <a:off x="3276600" y="3160713"/>
            <a:ext cx="863600" cy="554037"/>
          </a:xfrm>
          <a:prstGeom prst="rect">
            <a:avLst/>
          </a:prstGeom>
          <a:noFill/>
          <a:ln w="9525">
            <a:noFill/>
            <a:miter lim="800000"/>
            <a:headEnd/>
            <a:tailEnd/>
          </a:ln>
        </p:spPr>
        <p:txBody>
          <a:bodyPr lIns="45720" rIns="45720" anchor="ctr">
            <a:spAutoFit/>
          </a:bodyPr>
          <a:lstStyle/>
          <a:p>
            <a:pPr eaLnBrk="0" hangingPunct="0"/>
            <a:r>
              <a:rPr lang="es-ES_tradnl" sz="1000"/>
              <a:t>Revisa y emite control de Viabilidad </a:t>
            </a:r>
          </a:p>
        </p:txBody>
      </p:sp>
      <p:cxnSp>
        <p:nvCxnSpPr>
          <p:cNvPr id="65552" name="94 Conector recto de flecha"/>
          <p:cNvCxnSpPr>
            <a:cxnSpLocks noChangeShapeType="1"/>
            <a:stCxn id="84" idx="3"/>
            <a:endCxn id="65545" idx="1"/>
          </p:cNvCxnSpPr>
          <p:nvPr/>
        </p:nvCxnSpPr>
        <p:spPr bwMode="auto">
          <a:xfrm>
            <a:off x="2484438" y="3424238"/>
            <a:ext cx="190500" cy="1587"/>
          </a:xfrm>
          <a:prstGeom prst="straightConnector1">
            <a:avLst/>
          </a:prstGeom>
          <a:noFill/>
          <a:ln w="12700">
            <a:solidFill>
              <a:srgbClr val="4D4D4D"/>
            </a:solidFill>
            <a:round/>
            <a:headEnd/>
            <a:tailEnd type="triangle" w="med" len="med"/>
          </a:ln>
        </p:spPr>
      </p:cxnSp>
      <p:cxnSp>
        <p:nvCxnSpPr>
          <p:cNvPr id="65553" name="96 Conector recto de flecha"/>
          <p:cNvCxnSpPr>
            <a:cxnSpLocks noChangeShapeType="1"/>
            <a:stCxn id="65545" idx="3"/>
            <a:endCxn id="93" idx="1"/>
          </p:cNvCxnSpPr>
          <p:nvPr/>
        </p:nvCxnSpPr>
        <p:spPr bwMode="auto">
          <a:xfrm>
            <a:off x="2963863" y="3425825"/>
            <a:ext cx="312737" cy="7938"/>
          </a:xfrm>
          <a:prstGeom prst="straightConnector1">
            <a:avLst/>
          </a:prstGeom>
          <a:noFill/>
          <a:ln w="12700">
            <a:solidFill>
              <a:srgbClr val="4D4D4D"/>
            </a:solidFill>
            <a:round/>
            <a:headEnd/>
            <a:tailEnd type="triangle" w="med" len="med"/>
          </a:ln>
        </p:spPr>
      </p:cxnSp>
      <p:sp>
        <p:nvSpPr>
          <p:cNvPr id="65554" name="AutoShape 108"/>
          <p:cNvSpPr>
            <a:spLocks noChangeArrowheads="1"/>
          </p:cNvSpPr>
          <p:nvPr/>
        </p:nvSpPr>
        <p:spPr bwMode="auto">
          <a:xfrm>
            <a:off x="4332288" y="3260725"/>
            <a:ext cx="288925" cy="360363"/>
          </a:xfrm>
          <a:prstGeom prst="diamond">
            <a:avLst/>
          </a:prstGeom>
          <a:noFill/>
          <a:ln w="12700" algn="ctr">
            <a:solidFill>
              <a:srgbClr val="4D4D4D"/>
            </a:solidFill>
            <a:miter lim="800000"/>
            <a:headEnd/>
            <a:tailEnd/>
          </a:ln>
        </p:spPr>
        <p:txBody>
          <a:bodyPr wrap="none" anchor="ctr"/>
          <a:lstStyle/>
          <a:p>
            <a:r>
              <a:rPr lang="es-CO"/>
              <a:t>c</a:t>
            </a:r>
            <a:endParaRPr lang="es-ES"/>
          </a:p>
        </p:txBody>
      </p:sp>
      <p:cxnSp>
        <p:nvCxnSpPr>
          <p:cNvPr id="65555" name="98 Conector recto de flecha"/>
          <p:cNvCxnSpPr>
            <a:cxnSpLocks noChangeShapeType="1"/>
            <a:stCxn id="65551" idx="3"/>
            <a:endCxn id="65554" idx="1"/>
          </p:cNvCxnSpPr>
          <p:nvPr/>
        </p:nvCxnSpPr>
        <p:spPr bwMode="auto">
          <a:xfrm>
            <a:off x="4140200" y="3436938"/>
            <a:ext cx="192088" cy="3175"/>
          </a:xfrm>
          <a:prstGeom prst="straightConnector1">
            <a:avLst/>
          </a:prstGeom>
          <a:noFill/>
          <a:ln w="12700">
            <a:solidFill>
              <a:srgbClr val="4D4D4D"/>
            </a:solidFill>
            <a:round/>
            <a:headEnd/>
            <a:tailEnd type="triangle" w="med" len="med"/>
          </a:ln>
        </p:spPr>
      </p:cxnSp>
      <p:cxnSp>
        <p:nvCxnSpPr>
          <p:cNvPr id="65556" name="102 Conector recto"/>
          <p:cNvCxnSpPr>
            <a:cxnSpLocks noChangeShapeType="1"/>
          </p:cNvCxnSpPr>
          <p:nvPr/>
        </p:nvCxnSpPr>
        <p:spPr bwMode="auto">
          <a:xfrm>
            <a:off x="179388" y="3111500"/>
            <a:ext cx="8424862" cy="0"/>
          </a:xfrm>
          <a:prstGeom prst="line">
            <a:avLst/>
          </a:prstGeom>
          <a:noFill/>
          <a:ln w="19050">
            <a:solidFill>
              <a:srgbClr val="4D4D4D"/>
            </a:solidFill>
            <a:round/>
            <a:headEnd/>
            <a:tailEnd/>
          </a:ln>
        </p:spPr>
      </p:cxnSp>
      <p:cxnSp>
        <p:nvCxnSpPr>
          <p:cNvPr id="65557" name="103 Conector recto"/>
          <p:cNvCxnSpPr>
            <a:cxnSpLocks noChangeShapeType="1"/>
          </p:cNvCxnSpPr>
          <p:nvPr/>
        </p:nvCxnSpPr>
        <p:spPr bwMode="auto">
          <a:xfrm>
            <a:off x="193675" y="2862263"/>
            <a:ext cx="8424863" cy="0"/>
          </a:xfrm>
          <a:prstGeom prst="line">
            <a:avLst/>
          </a:prstGeom>
          <a:noFill/>
          <a:ln w="19050">
            <a:solidFill>
              <a:srgbClr val="4D4D4D"/>
            </a:solidFill>
            <a:round/>
            <a:headEnd/>
            <a:tailEnd/>
          </a:ln>
        </p:spPr>
      </p:cxnSp>
      <p:sp>
        <p:nvSpPr>
          <p:cNvPr id="65558" name="Text Box 115"/>
          <p:cNvSpPr txBox="1">
            <a:spLocks noChangeArrowheads="1"/>
          </p:cNvSpPr>
          <p:nvPr/>
        </p:nvSpPr>
        <p:spPr bwMode="auto">
          <a:xfrm>
            <a:off x="4211638" y="3716338"/>
            <a:ext cx="361950" cy="214312"/>
          </a:xfrm>
          <a:prstGeom prst="rect">
            <a:avLst/>
          </a:prstGeom>
          <a:noFill/>
          <a:ln w="9525">
            <a:noFill/>
            <a:miter lim="800000"/>
            <a:headEnd/>
            <a:tailEnd/>
          </a:ln>
        </p:spPr>
        <p:txBody>
          <a:bodyPr lIns="45720" rIns="45720" anchor="ctr">
            <a:spAutoFit/>
          </a:bodyPr>
          <a:lstStyle/>
          <a:p>
            <a:pPr eaLnBrk="0" hangingPunct="0"/>
            <a:r>
              <a:rPr lang="es-ES_tradnl" sz="800">
                <a:latin typeface="Arial" charset="0"/>
              </a:rPr>
              <a:t>No</a:t>
            </a:r>
          </a:p>
        </p:txBody>
      </p:sp>
      <p:sp>
        <p:nvSpPr>
          <p:cNvPr id="109" name="Rectangle 98"/>
          <p:cNvSpPr>
            <a:spLocks noChangeArrowheads="1"/>
          </p:cNvSpPr>
          <p:nvPr/>
        </p:nvSpPr>
        <p:spPr bwMode="auto">
          <a:xfrm>
            <a:off x="4918075" y="4906963"/>
            <a:ext cx="993775" cy="433387"/>
          </a:xfrm>
          <a:prstGeom prst="rect">
            <a:avLst/>
          </a:prstGeom>
          <a:solidFill>
            <a:srgbClr val="F5EDC3"/>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defRPr/>
            </a:pPr>
            <a:endParaRPr lang="es-CO" sz="2000"/>
          </a:p>
        </p:txBody>
      </p:sp>
      <p:sp>
        <p:nvSpPr>
          <p:cNvPr id="65560" name="Text Box 101"/>
          <p:cNvSpPr txBox="1">
            <a:spLocks noChangeArrowheads="1"/>
          </p:cNvSpPr>
          <p:nvPr/>
        </p:nvSpPr>
        <p:spPr bwMode="auto">
          <a:xfrm>
            <a:off x="4903788" y="4149725"/>
            <a:ext cx="1008062" cy="554038"/>
          </a:xfrm>
          <a:prstGeom prst="rect">
            <a:avLst/>
          </a:prstGeom>
          <a:noFill/>
          <a:ln w="9525">
            <a:noFill/>
            <a:miter lim="800000"/>
            <a:headEnd/>
            <a:tailEnd/>
          </a:ln>
        </p:spPr>
        <p:txBody>
          <a:bodyPr lIns="45720" rIns="45720" anchor="ctr">
            <a:spAutoFit/>
          </a:bodyPr>
          <a:lstStyle/>
          <a:p>
            <a:pPr eaLnBrk="0" hangingPunct="0"/>
            <a:r>
              <a:rPr lang="es-ES_tradnl" sz="1000"/>
              <a:t>Ponente </a:t>
            </a:r>
          </a:p>
          <a:p>
            <a:pPr eaLnBrk="0" hangingPunct="0"/>
            <a:r>
              <a:rPr lang="es-ES_tradnl" sz="1000"/>
              <a:t>Revisa, coordina con DT y evalúa</a:t>
            </a:r>
          </a:p>
        </p:txBody>
      </p:sp>
      <p:sp>
        <p:nvSpPr>
          <p:cNvPr id="65561" name="Text Box 116"/>
          <p:cNvSpPr txBox="1">
            <a:spLocks noChangeArrowheads="1"/>
          </p:cNvSpPr>
          <p:nvPr/>
        </p:nvSpPr>
        <p:spPr bwMode="auto">
          <a:xfrm>
            <a:off x="4500563" y="3270250"/>
            <a:ext cx="361950" cy="214313"/>
          </a:xfrm>
          <a:prstGeom prst="rect">
            <a:avLst/>
          </a:prstGeom>
          <a:noFill/>
          <a:ln w="9525">
            <a:noFill/>
            <a:miter lim="800000"/>
            <a:headEnd/>
            <a:tailEnd/>
          </a:ln>
        </p:spPr>
        <p:txBody>
          <a:bodyPr lIns="45720" rIns="45720" anchor="ctr">
            <a:spAutoFit/>
          </a:bodyPr>
          <a:lstStyle/>
          <a:p>
            <a:pPr eaLnBrk="0" hangingPunct="0"/>
            <a:r>
              <a:rPr lang="es-ES_tradnl" sz="800">
                <a:latin typeface="Arial" charset="0"/>
              </a:rPr>
              <a:t>Si</a:t>
            </a:r>
          </a:p>
        </p:txBody>
      </p:sp>
      <p:cxnSp>
        <p:nvCxnSpPr>
          <p:cNvPr id="65562" name="116 Conector recto de flecha"/>
          <p:cNvCxnSpPr>
            <a:cxnSpLocks noChangeShapeType="1"/>
            <a:stCxn id="62" idx="2"/>
            <a:endCxn id="109" idx="0"/>
          </p:cNvCxnSpPr>
          <p:nvPr/>
        </p:nvCxnSpPr>
        <p:spPr bwMode="auto">
          <a:xfrm rot="16200000" flipH="1">
            <a:off x="5279232" y="4771231"/>
            <a:ext cx="266700" cy="4763"/>
          </a:xfrm>
          <a:prstGeom prst="straightConnector1">
            <a:avLst/>
          </a:prstGeom>
          <a:noFill/>
          <a:ln w="38100" algn="ctr">
            <a:solidFill>
              <a:srgbClr val="4D4D4D"/>
            </a:solidFill>
            <a:round/>
            <a:headEnd/>
            <a:tailEnd type="arrow" w="med" len="med"/>
          </a:ln>
        </p:spPr>
      </p:cxnSp>
      <p:sp>
        <p:nvSpPr>
          <p:cNvPr id="65563" name="Text Box 101"/>
          <p:cNvSpPr txBox="1">
            <a:spLocks noChangeArrowheads="1"/>
          </p:cNvSpPr>
          <p:nvPr/>
        </p:nvSpPr>
        <p:spPr bwMode="auto">
          <a:xfrm>
            <a:off x="4878388" y="4848225"/>
            <a:ext cx="1152525" cy="554038"/>
          </a:xfrm>
          <a:prstGeom prst="rect">
            <a:avLst/>
          </a:prstGeom>
          <a:noFill/>
          <a:ln w="9525">
            <a:noFill/>
            <a:miter lim="800000"/>
            <a:headEnd/>
            <a:tailEnd/>
          </a:ln>
        </p:spPr>
        <p:txBody>
          <a:bodyPr lIns="45720" rIns="45720" anchor="ctr">
            <a:spAutoFit/>
          </a:bodyPr>
          <a:lstStyle/>
          <a:p>
            <a:pPr eaLnBrk="0" hangingPunct="0"/>
            <a:r>
              <a:rPr lang="es-ES_tradnl" sz="1000"/>
              <a:t>Subcomité de Inversiones</a:t>
            </a:r>
          </a:p>
          <a:p>
            <a:pPr eaLnBrk="0" hangingPunct="0"/>
            <a:r>
              <a:rPr lang="es-ES_tradnl" sz="1000"/>
              <a:t>emite recomendación ´</a:t>
            </a:r>
          </a:p>
        </p:txBody>
      </p:sp>
      <p:cxnSp>
        <p:nvCxnSpPr>
          <p:cNvPr id="65564" name="134 Conector recto de flecha"/>
          <p:cNvCxnSpPr>
            <a:cxnSpLocks noChangeShapeType="1"/>
          </p:cNvCxnSpPr>
          <p:nvPr/>
        </p:nvCxnSpPr>
        <p:spPr bwMode="auto">
          <a:xfrm rot="5400000">
            <a:off x="6719094" y="6941344"/>
            <a:ext cx="173037" cy="3175"/>
          </a:xfrm>
          <a:prstGeom prst="straightConnector1">
            <a:avLst/>
          </a:prstGeom>
          <a:noFill/>
          <a:ln w="12700">
            <a:solidFill>
              <a:srgbClr val="4D4D4D"/>
            </a:solidFill>
            <a:round/>
            <a:headEnd/>
            <a:tailEnd type="triangle" w="med" len="med"/>
          </a:ln>
        </p:spPr>
      </p:cxnSp>
      <p:sp>
        <p:nvSpPr>
          <p:cNvPr id="65565" name="Line 131"/>
          <p:cNvSpPr>
            <a:spLocks noChangeShapeType="1"/>
          </p:cNvSpPr>
          <p:nvPr/>
        </p:nvSpPr>
        <p:spPr bwMode="auto">
          <a:xfrm>
            <a:off x="7596188" y="2897188"/>
            <a:ext cx="0" cy="3887787"/>
          </a:xfrm>
          <a:prstGeom prst="line">
            <a:avLst/>
          </a:prstGeom>
          <a:noFill/>
          <a:ln w="19050">
            <a:solidFill>
              <a:srgbClr val="4D4D4D"/>
            </a:solidFill>
            <a:prstDash val="dash"/>
            <a:round/>
            <a:headEnd/>
            <a:tailEnd/>
          </a:ln>
        </p:spPr>
        <p:txBody>
          <a:bodyPr/>
          <a:lstStyle/>
          <a:p>
            <a:endParaRPr lang="en-US"/>
          </a:p>
        </p:txBody>
      </p:sp>
      <p:sp>
        <p:nvSpPr>
          <p:cNvPr id="65566" name="Text Box 96"/>
          <p:cNvSpPr txBox="1">
            <a:spLocks noChangeArrowheads="1"/>
          </p:cNvSpPr>
          <p:nvPr/>
        </p:nvSpPr>
        <p:spPr bwMode="auto">
          <a:xfrm>
            <a:off x="7667625" y="2900363"/>
            <a:ext cx="1152525" cy="214312"/>
          </a:xfrm>
          <a:prstGeom prst="rect">
            <a:avLst/>
          </a:prstGeom>
          <a:noFill/>
          <a:ln w="9525">
            <a:noFill/>
            <a:miter lim="800000"/>
            <a:headEnd/>
            <a:tailEnd/>
          </a:ln>
        </p:spPr>
        <p:txBody>
          <a:bodyPr lIns="45720" rIns="45720" anchor="ctr">
            <a:spAutoFit/>
          </a:bodyPr>
          <a:lstStyle/>
          <a:p>
            <a:pPr eaLnBrk="0" hangingPunct="0"/>
            <a:r>
              <a:rPr lang="es-ES_tradnl" sz="800">
                <a:solidFill>
                  <a:schemeClr val="hlink"/>
                </a:solidFill>
                <a:latin typeface="Arial" charset="0"/>
              </a:rPr>
              <a:t>Ministerio de Hacienda</a:t>
            </a:r>
          </a:p>
        </p:txBody>
      </p:sp>
      <p:sp>
        <p:nvSpPr>
          <p:cNvPr id="143" name="142 Documento"/>
          <p:cNvSpPr/>
          <p:nvPr/>
        </p:nvSpPr>
        <p:spPr bwMode="auto">
          <a:xfrm>
            <a:off x="458788" y="3175000"/>
            <a:ext cx="719137" cy="503238"/>
          </a:xfrm>
          <a:prstGeom prst="flowChartDocument">
            <a:avLst/>
          </a:prstGeom>
          <a:solidFill>
            <a:srgbClr val="F5EDC3"/>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defRPr/>
            </a:pPr>
            <a:endParaRPr lang="es-ES" sz="2000"/>
          </a:p>
        </p:txBody>
      </p:sp>
      <p:sp>
        <p:nvSpPr>
          <p:cNvPr id="65568" name="Text Box 138"/>
          <p:cNvSpPr txBox="1">
            <a:spLocks noChangeArrowheads="1"/>
          </p:cNvSpPr>
          <p:nvPr/>
        </p:nvSpPr>
        <p:spPr bwMode="auto">
          <a:xfrm>
            <a:off x="384175" y="3125788"/>
            <a:ext cx="865188" cy="554037"/>
          </a:xfrm>
          <a:prstGeom prst="rect">
            <a:avLst/>
          </a:prstGeom>
          <a:noFill/>
          <a:ln w="9525">
            <a:noFill/>
            <a:miter lim="800000"/>
            <a:headEnd/>
            <a:tailEnd/>
          </a:ln>
        </p:spPr>
        <p:txBody>
          <a:bodyPr lIns="45720" rIns="45720" anchor="ctr">
            <a:spAutoFit/>
          </a:bodyPr>
          <a:lstStyle/>
          <a:p>
            <a:pPr eaLnBrk="0" hangingPunct="0"/>
            <a:r>
              <a:rPr lang="es-ES_tradnl" sz="1000"/>
              <a:t>Diligenciar formulario TIC (*)</a:t>
            </a:r>
          </a:p>
        </p:txBody>
      </p:sp>
      <p:cxnSp>
        <p:nvCxnSpPr>
          <p:cNvPr id="65569" name="144 Conector recto de flecha"/>
          <p:cNvCxnSpPr>
            <a:cxnSpLocks noChangeShapeType="1"/>
            <a:stCxn id="143" idx="3"/>
            <a:endCxn id="84" idx="1"/>
          </p:cNvCxnSpPr>
          <p:nvPr/>
        </p:nvCxnSpPr>
        <p:spPr bwMode="auto">
          <a:xfrm flipV="1">
            <a:off x="1177925" y="3424238"/>
            <a:ext cx="168275" cy="3175"/>
          </a:xfrm>
          <a:prstGeom prst="straightConnector1">
            <a:avLst/>
          </a:prstGeom>
          <a:noFill/>
          <a:ln w="12700">
            <a:solidFill>
              <a:srgbClr val="4D4D4D"/>
            </a:solidFill>
            <a:round/>
            <a:headEnd/>
            <a:tailEnd type="triangle" w="med" len="med"/>
          </a:ln>
        </p:spPr>
      </p:cxnSp>
      <p:cxnSp>
        <p:nvCxnSpPr>
          <p:cNvPr id="65570" name="145 Conector angular"/>
          <p:cNvCxnSpPr>
            <a:cxnSpLocks noChangeShapeType="1"/>
            <a:stCxn id="65545" idx="2"/>
            <a:endCxn id="143" idx="2"/>
          </p:cNvCxnSpPr>
          <p:nvPr/>
        </p:nvCxnSpPr>
        <p:spPr bwMode="auto">
          <a:xfrm rot="5400000">
            <a:off x="1799432" y="2624931"/>
            <a:ext cx="38100" cy="2001837"/>
          </a:xfrm>
          <a:prstGeom prst="bentConnector3">
            <a:avLst>
              <a:gd name="adj1" fmla="val 774801"/>
            </a:avLst>
          </a:prstGeom>
          <a:noFill/>
          <a:ln w="12700">
            <a:solidFill>
              <a:srgbClr val="4D4D4D"/>
            </a:solidFill>
            <a:round/>
            <a:headEnd/>
            <a:tailEnd type="triangle" w="med" len="med"/>
          </a:ln>
        </p:spPr>
      </p:cxnSp>
      <p:cxnSp>
        <p:nvCxnSpPr>
          <p:cNvPr id="65571" name="147 Conector angular"/>
          <p:cNvCxnSpPr>
            <a:cxnSpLocks noChangeShapeType="1"/>
            <a:stCxn id="65554" idx="2"/>
            <a:endCxn id="65548" idx="2"/>
          </p:cNvCxnSpPr>
          <p:nvPr/>
        </p:nvCxnSpPr>
        <p:spPr bwMode="auto">
          <a:xfrm rot="5400000">
            <a:off x="3216275" y="2389188"/>
            <a:ext cx="28575" cy="2492375"/>
          </a:xfrm>
          <a:prstGeom prst="bentConnector3">
            <a:avLst>
              <a:gd name="adj1" fmla="val 897907"/>
            </a:avLst>
          </a:prstGeom>
          <a:noFill/>
          <a:ln w="12700">
            <a:solidFill>
              <a:srgbClr val="4D4D4D"/>
            </a:solidFill>
            <a:round/>
            <a:headEnd/>
            <a:tailEnd type="triangle" w="med" len="med"/>
          </a:ln>
        </p:spPr>
      </p:cxnSp>
      <p:sp>
        <p:nvSpPr>
          <p:cNvPr id="65572" name="Text Box 116"/>
          <p:cNvSpPr txBox="1">
            <a:spLocks noChangeArrowheads="1"/>
          </p:cNvSpPr>
          <p:nvPr/>
        </p:nvSpPr>
        <p:spPr bwMode="auto">
          <a:xfrm>
            <a:off x="6745288" y="6796088"/>
            <a:ext cx="361950" cy="214312"/>
          </a:xfrm>
          <a:prstGeom prst="rect">
            <a:avLst/>
          </a:prstGeom>
          <a:noFill/>
          <a:ln w="9525">
            <a:noFill/>
            <a:miter lim="800000"/>
            <a:headEnd/>
            <a:tailEnd/>
          </a:ln>
        </p:spPr>
        <p:txBody>
          <a:bodyPr lIns="45720" rIns="45720" anchor="ctr">
            <a:spAutoFit/>
          </a:bodyPr>
          <a:lstStyle/>
          <a:p>
            <a:pPr eaLnBrk="0" hangingPunct="0"/>
            <a:r>
              <a:rPr lang="es-ES_tradnl" sz="800">
                <a:latin typeface="Arial" charset="0"/>
              </a:rPr>
              <a:t>Si</a:t>
            </a:r>
          </a:p>
        </p:txBody>
      </p:sp>
      <p:cxnSp>
        <p:nvCxnSpPr>
          <p:cNvPr id="65573" name="150 Forma"/>
          <p:cNvCxnSpPr>
            <a:cxnSpLocks noChangeShapeType="1"/>
            <a:stCxn id="65554" idx="3"/>
            <a:endCxn id="65560" idx="0"/>
          </p:cNvCxnSpPr>
          <p:nvPr/>
        </p:nvCxnSpPr>
        <p:spPr bwMode="auto">
          <a:xfrm>
            <a:off x="4621213" y="3440113"/>
            <a:ext cx="785812" cy="709612"/>
          </a:xfrm>
          <a:prstGeom prst="bentConnector2">
            <a:avLst/>
          </a:prstGeom>
          <a:noFill/>
          <a:ln w="38100" algn="ctr">
            <a:solidFill>
              <a:srgbClr val="4D4D4D"/>
            </a:solidFill>
            <a:round/>
            <a:headEnd/>
            <a:tailEnd type="arrow" w="med" len="med"/>
          </a:ln>
        </p:spPr>
      </p:cxnSp>
      <p:cxnSp>
        <p:nvCxnSpPr>
          <p:cNvPr id="65574" name="154 Conector angular"/>
          <p:cNvCxnSpPr>
            <a:cxnSpLocks noChangeShapeType="1"/>
            <a:stCxn id="65545" idx="3"/>
            <a:endCxn id="62" idx="1"/>
          </p:cNvCxnSpPr>
          <p:nvPr/>
        </p:nvCxnSpPr>
        <p:spPr bwMode="auto">
          <a:xfrm>
            <a:off x="2963863" y="3425825"/>
            <a:ext cx="1949450" cy="998538"/>
          </a:xfrm>
          <a:prstGeom prst="bentConnector3">
            <a:avLst>
              <a:gd name="adj1" fmla="val -324"/>
            </a:avLst>
          </a:prstGeom>
          <a:noFill/>
          <a:ln w="38100" algn="ctr">
            <a:solidFill>
              <a:srgbClr val="4D4D4D"/>
            </a:solidFill>
            <a:round/>
            <a:headEnd/>
            <a:tailEnd type="arrow" w="med" len="med"/>
          </a:ln>
        </p:spPr>
      </p:cxnSp>
      <p:sp>
        <p:nvSpPr>
          <p:cNvPr id="65575" name="AutoShape 108"/>
          <p:cNvSpPr>
            <a:spLocks noChangeArrowheads="1"/>
          </p:cNvSpPr>
          <p:nvPr/>
        </p:nvSpPr>
        <p:spPr bwMode="auto">
          <a:xfrm>
            <a:off x="6111875" y="4973638"/>
            <a:ext cx="288925" cy="360362"/>
          </a:xfrm>
          <a:prstGeom prst="diamond">
            <a:avLst/>
          </a:prstGeom>
          <a:noFill/>
          <a:ln w="12700" algn="ctr">
            <a:solidFill>
              <a:srgbClr val="4D4D4D"/>
            </a:solidFill>
            <a:miter lim="800000"/>
            <a:headEnd/>
            <a:tailEnd/>
          </a:ln>
        </p:spPr>
        <p:txBody>
          <a:bodyPr wrap="none" anchor="ctr"/>
          <a:lstStyle/>
          <a:p>
            <a:endParaRPr lang="es-MX"/>
          </a:p>
        </p:txBody>
      </p:sp>
      <p:cxnSp>
        <p:nvCxnSpPr>
          <p:cNvPr id="65576" name="216 Conector recto de flecha"/>
          <p:cNvCxnSpPr>
            <a:cxnSpLocks noChangeShapeType="1"/>
          </p:cNvCxnSpPr>
          <p:nvPr/>
        </p:nvCxnSpPr>
        <p:spPr bwMode="auto">
          <a:xfrm>
            <a:off x="5953125" y="5153025"/>
            <a:ext cx="192088" cy="4763"/>
          </a:xfrm>
          <a:prstGeom prst="straightConnector1">
            <a:avLst/>
          </a:prstGeom>
          <a:noFill/>
          <a:ln w="12700">
            <a:solidFill>
              <a:srgbClr val="4D4D4D"/>
            </a:solidFill>
            <a:round/>
            <a:headEnd/>
            <a:tailEnd type="triangle" w="med" len="med"/>
          </a:ln>
        </p:spPr>
      </p:cxnSp>
      <p:cxnSp>
        <p:nvCxnSpPr>
          <p:cNvPr id="65577" name="218 Conector recto de flecha"/>
          <p:cNvCxnSpPr>
            <a:cxnSpLocks noChangeShapeType="1"/>
            <a:stCxn id="65575" idx="3"/>
          </p:cNvCxnSpPr>
          <p:nvPr/>
        </p:nvCxnSpPr>
        <p:spPr bwMode="auto">
          <a:xfrm>
            <a:off x="6400800" y="5154613"/>
            <a:ext cx="1771650" cy="3175"/>
          </a:xfrm>
          <a:prstGeom prst="straightConnector1">
            <a:avLst/>
          </a:prstGeom>
          <a:noFill/>
          <a:ln w="38100" algn="ctr">
            <a:solidFill>
              <a:srgbClr val="4D4D4D"/>
            </a:solidFill>
            <a:round/>
            <a:headEnd/>
            <a:tailEnd type="arrow" w="med" len="med"/>
          </a:ln>
        </p:spPr>
      </p:cxnSp>
      <p:sp>
        <p:nvSpPr>
          <p:cNvPr id="65578" name="Text Box 116"/>
          <p:cNvSpPr txBox="1">
            <a:spLocks noChangeArrowheads="1"/>
          </p:cNvSpPr>
          <p:nvPr/>
        </p:nvSpPr>
        <p:spPr bwMode="auto">
          <a:xfrm>
            <a:off x="6632575" y="4779963"/>
            <a:ext cx="865188" cy="338137"/>
          </a:xfrm>
          <a:prstGeom prst="rect">
            <a:avLst/>
          </a:prstGeom>
          <a:noFill/>
          <a:ln w="9525">
            <a:noFill/>
            <a:miter lim="800000"/>
            <a:headEnd/>
            <a:tailEnd/>
          </a:ln>
        </p:spPr>
        <p:txBody>
          <a:bodyPr lIns="45720" rIns="45720" anchor="ctr">
            <a:spAutoFit/>
          </a:bodyPr>
          <a:lstStyle/>
          <a:p>
            <a:pPr eaLnBrk="0" hangingPunct="0"/>
            <a:r>
              <a:rPr lang="es-ES_tradnl" sz="800">
                <a:latin typeface="Arial" charset="0"/>
              </a:rPr>
              <a:t>Se remite recomendación</a:t>
            </a:r>
          </a:p>
        </p:txBody>
      </p:sp>
      <p:sp>
        <p:nvSpPr>
          <p:cNvPr id="65579" name="Text Box 116"/>
          <p:cNvSpPr txBox="1">
            <a:spLocks noChangeArrowheads="1"/>
          </p:cNvSpPr>
          <p:nvPr/>
        </p:nvSpPr>
        <p:spPr bwMode="auto">
          <a:xfrm>
            <a:off x="6297613" y="4943475"/>
            <a:ext cx="361950" cy="214313"/>
          </a:xfrm>
          <a:prstGeom prst="rect">
            <a:avLst/>
          </a:prstGeom>
          <a:noFill/>
          <a:ln w="9525">
            <a:noFill/>
            <a:miter lim="800000"/>
            <a:headEnd/>
            <a:tailEnd/>
          </a:ln>
        </p:spPr>
        <p:txBody>
          <a:bodyPr lIns="45720" rIns="45720" anchor="ctr">
            <a:spAutoFit/>
          </a:bodyPr>
          <a:lstStyle/>
          <a:p>
            <a:pPr eaLnBrk="0" hangingPunct="0"/>
            <a:r>
              <a:rPr lang="es-ES_tradnl" sz="800">
                <a:latin typeface="Arial" charset="0"/>
              </a:rPr>
              <a:t>Si</a:t>
            </a:r>
          </a:p>
        </p:txBody>
      </p:sp>
      <p:cxnSp>
        <p:nvCxnSpPr>
          <p:cNvPr id="65580" name="224 Conector angular"/>
          <p:cNvCxnSpPr>
            <a:cxnSpLocks noChangeShapeType="1"/>
            <a:stCxn id="65575" idx="2"/>
            <a:endCxn id="84" idx="2"/>
          </p:cNvCxnSpPr>
          <p:nvPr/>
        </p:nvCxnSpPr>
        <p:spPr bwMode="auto">
          <a:xfrm rot="5400000" flipH="1">
            <a:off x="3257551" y="2335212"/>
            <a:ext cx="1655762" cy="4341813"/>
          </a:xfrm>
          <a:prstGeom prst="bentConnector3">
            <a:avLst>
              <a:gd name="adj1" fmla="val -13806"/>
            </a:avLst>
          </a:prstGeom>
          <a:noFill/>
          <a:ln w="38100" algn="ctr">
            <a:solidFill>
              <a:srgbClr val="4D4D4D"/>
            </a:solidFill>
            <a:round/>
            <a:headEnd/>
            <a:tailEnd type="arrow" w="med" len="med"/>
          </a:ln>
        </p:spPr>
      </p:cxnSp>
      <p:sp>
        <p:nvSpPr>
          <p:cNvPr id="65581" name="Text Box 115"/>
          <p:cNvSpPr txBox="1">
            <a:spLocks noChangeArrowheads="1"/>
          </p:cNvSpPr>
          <p:nvPr/>
        </p:nvSpPr>
        <p:spPr bwMode="auto">
          <a:xfrm>
            <a:off x="5940425" y="5375275"/>
            <a:ext cx="361950" cy="214313"/>
          </a:xfrm>
          <a:prstGeom prst="rect">
            <a:avLst/>
          </a:prstGeom>
          <a:noFill/>
          <a:ln w="9525">
            <a:noFill/>
            <a:miter lim="800000"/>
            <a:headEnd/>
            <a:tailEnd/>
          </a:ln>
        </p:spPr>
        <p:txBody>
          <a:bodyPr lIns="45720" rIns="45720" anchor="ctr">
            <a:spAutoFit/>
          </a:bodyPr>
          <a:lstStyle/>
          <a:p>
            <a:pPr eaLnBrk="0" hangingPunct="0"/>
            <a:r>
              <a:rPr lang="es-ES_tradnl" sz="800">
                <a:latin typeface="Arial" charset="0"/>
              </a:rPr>
              <a:t>No</a:t>
            </a:r>
          </a:p>
        </p:txBody>
      </p:sp>
      <p:sp>
        <p:nvSpPr>
          <p:cNvPr id="65582" name="Text Box 154"/>
          <p:cNvSpPr txBox="1">
            <a:spLocks noChangeArrowheads="1"/>
          </p:cNvSpPr>
          <p:nvPr/>
        </p:nvSpPr>
        <p:spPr bwMode="auto">
          <a:xfrm>
            <a:off x="323850" y="1373188"/>
            <a:ext cx="8280400" cy="641350"/>
          </a:xfrm>
          <a:prstGeom prst="rect">
            <a:avLst/>
          </a:prstGeom>
          <a:noFill/>
          <a:ln w="9525">
            <a:noFill/>
            <a:miter lim="800000"/>
            <a:headEnd/>
            <a:tailEnd/>
          </a:ln>
        </p:spPr>
        <p:txBody>
          <a:bodyPr lIns="45720" rIns="45720" anchor="ctr">
            <a:spAutoFit/>
          </a:bodyPr>
          <a:lstStyle/>
          <a:p>
            <a:pPr eaLnBrk="0" hangingPunct="0">
              <a:buFont typeface="Arial" charset="0"/>
              <a:buChar char="•"/>
            </a:pPr>
            <a:r>
              <a:rPr lang="es-ES_tradnl"/>
              <a:t>Las recomendaciones del Subcomité se emiten con copia al Ministerio de Hacienda – Dirección de Presupuesto</a:t>
            </a:r>
          </a:p>
        </p:txBody>
      </p:sp>
      <p:sp>
        <p:nvSpPr>
          <p:cNvPr id="65583" name="Rectangle 3"/>
          <p:cNvSpPr>
            <a:spLocks noChangeArrowheads="1"/>
          </p:cNvSpPr>
          <p:nvPr/>
        </p:nvSpPr>
        <p:spPr bwMode="auto">
          <a:xfrm>
            <a:off x="4427538" y="692150"/>
            <a:ext cx="3457575" cy="431800"/>
          </a:xfrm>
          <a:prstGeom prst="rect">
            <a:avLst/>
          </a:prstGeom>
          <a:noFill/>
          <a:ln w="38100">
            <a:noFill/>
            <a:miter lim="800000"/>
            <a:headEnd/>
            <a:tailEnd/>
          </a:ln>
        </p:spPr>
        <p:txBody>
          <a:bodyPr wrap="none" anchor="ctr"/>
          <a:lstStyle/>
          <a:p>
            <a:pPr>
              <a:lnSpc>
                <a:spcPct val="90000"/>
              </a:lnSpc>
            </a:pPr>
            <a:r>
              <a:rPr lang="es-CO" sz="2800"/>
              <a:t>Flujo proyectos funcionamiento</a:t>
            </a:r>
            <a:endParaRPr lang="es-ES" sz="2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6"/>
          <p:cNvSpPr txBox="1">
            <a:spLocks noChangeArrowheads="1"/>
          </p:cNvSpPr>
          <p:nvPr/>
        </p:nvSpPr>
        <p:spPr bwMode="auto">
          <a:xfrm>
            <a:off x="626545" y="2161257"/>
            <a:ext cx="808876" cy="369332"/>
          </a:xfrm>
          <a:prstGeom prst="rect">
            <a:avLst/>
          </a:prstGeom>
          <a:solidFill>
            <a:srgbClr val="74417E"/>
          </a:solidFill>
          <a:ln>
            <a:headEnd/>
            <a:tailEnd/>
          </a:ln>
        </p:spPr>
        <p:style>
          <a:lnRef idx="0">
            <a:schemeClr val="accent3"/>
          </a:lnRef>
          <a:fillRef idx="3">
            <a:schemeClr val="accent3"/>
          </a:fillRef>
          <a:effectRef idx="3">
            <a:schemeClr val="accent3"/>
          </a:effectRef>
          <a:fontRef idx="minor">
            <a:schemeClr val="lt1"/>
          </a:fontRef>
        </p:style>
        <p:txBody>
          <a:bodyPr wrap="none">
            <a:spAutoFit/>
          </a:bodyPr>
          <a:lstStyle/>
          <a:p>
            <a:pPr fontAlgn="base">
              <a:spcBef>
                <a:spcPct val="0"/>
              </a:spcBef>
              <a:defRPr/>
            </a:pPr>
            <a:r>
              <a:rPr lang="es-ES" dirty="0">
                <a:solidFill>
                  <a:schemeClr val="bg1"/>
                </a:solidFill>
              </a:rPr>
              <a:t>Visión</a:t>
            </a:r>
          </a:p>
        </p:txBody>
      </p:sp>
      <p:sp>
        <p:nvSpPr>
          <p:cNvPr id="44035" name="Text Box 7"/>
          <p:cNvSpPr txBox="1">
            <a:spLocks noChangeArrowheads="1"/>
          </p:cNvSpPr>
          <p:nvPr/>
        </p:nvSpPr>
        <p:spPr bwMode="auto">
          <a:xfrm>
            <a:off x="1164919" y="2710532"/>
            <a:ext cx="1980029" cy="369332"/>
          </a:xfrm>
          <a:prstGeom prst="rect">
            <a:avLst/>
          </a:prstGeom>
          <a:solidFill>
            <a:srgbClr val="74417E"/>
          </a:solidFill>
          <a:ln>
            <a:headEnd/>
            <a:tailEnd/>
          </a:ln>
        </p:spPr>
        <p:style>
          <a:lnRef idx="0">
            <a:schemeClr val="accent3"/>
          </a:lnRef>
          <a:fillRef idx="3">
            <a:schemeClr val="accent3"/>
          </a:fillRef>
          <a:effectRef idx="3">
            <a:schemeClr val="accent3"/>
          </a:effectRef>
          <a:fontRef idx="minor">
            <a:schemeClr val="lt1"/>
          </a:fontRef>
        </p:style>
        <p:txBody>
          <a:bodyPr wrap="none">
            <a:spAutoFit/>
          </a:bodyPr>
          <a:lstStyle/>
          <a:p>
            <a:pPr fontAlgn="base">
              <a:spcBef>
                <a:spcPct val="0"/>
              </a:spcBef>
              <a:defRPr/>
            </a:pPr>
            <a:r>
              <a:rPr lang="es-ES" dirty="0">
                <a:solidFill>
                  <a:schemeClr val="bg1"/>
                </a:solidFill>
              </a:rPr>
              <a:t>Plan de Gobierno</a:t>
            </a:r>
          </a:p>
        </p:txBody>
      </p:sp>
      <p:sp>
        <p:nvSpPr>
          <p:cNvPr id="44036" name="Text Box 8"/>
          <p:cNvSpPr txBox="1">
            <a:spLocks noChangeArrowheads="1"/>
          </p:cNvSpPr>
          <p:nvPr/>
        </p:nvSpPr>
        <p:spPr bwMode="auto">
          <a:xfrm>
            <a:off x="2329558" y="3223295"/>
            <a:ext cx="2008187" cy="641350"/>
          </a:xfrm>
          <a:prstGeom prst="rect">
            <a:avLst/>
          </a:prstGeom>
          <a:solidFill>
            <a:srgbClr val="9DB814"/>
          </a:solidFill>
          <a:ln w="9525" algn="ctr">
            <a:solidFill>
              <a:schemeClr val="bg2">
                <a:lumMod val="20000"/>
                <a:lumOff val="8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fontAlgn="base">
              <a:spcBef>
                <a:spcPct val="0"/>
              </a:spcBef>
              <a:defRPr/>
            </a:pPr>
            <a:r>
              <a:rPr lang="es-ES" dirty="0">
                <a:solidFill>
                  <a:schemeClr val="bg1"/>
                </a:solidFill>
              </a:rPr>
              <a:t>Plan Nacional de Desarrollo</a:t>
            </a:r>
          </a:p>
        </p:txBody>
      </p:sp>
      <p:sp>
        <p:nvSpPr>
          <p:cNvPr id="44037" name="Text Box 9"/>
          <p:cNvSpPr txBox="1">
            <a:spLocks noChangeArrowheads="1"/>
          </p:cNvSpPr>
          <p:nvPr/>
        </p:nvSpPr>
        <p:spPr bwMode="auto">
          <a:xfrm>
            <a:off x="3617665" y="4033465"/>
            <a:ext cx="2095446" cy="369332"/>
          </a:xfrm>
          <a:prstGeom prst="rect">
            <a:avLst/>
          </a:prstGeom>
          <a:solidFill>
            <a:srgbClr val="74417E"/>
          </a:solidFill>
          <a:ln>
            <a:headEnd/>
            <a:tailEnd/>
          </a:ln>
        </p:spPr>
        <p:style>
          <a:lnRef idx="0">
            <a:schemeClr val="accent3"/>
          </a:lnRef>
          <a:fillRef idx="3">
            <a:schemeClr val="accent3"/>
          </a:fillRef>
          <a:effectRef idx="3">
            <a:schemeClr val="accent3"/>
          </a:effectRef>
          <a:fontRef idx="minor">
            <a:schemeClr val="lt1"/>
          </a:fontRef>
        </p:style>
        <p:txBody>
          <a:bodyPr wrap="none">
            <a:spAutoFit/>
          </a:bodyPr>
          <a:lstStyle/>
          <a:p>
            <a:pPr fontAlgn="base">
              <a:spcBef>
                <a:spcPct val="0"/>
              </a:spcBef>
              <a:defRPr/>
            </a:pPr>
            <a:r>
              <a:rPr lang="es-ES" dirty="0">
                <a:solidFill>
                  <a:schemeClr val="bg1"/>
                </a:solidFill>
              </a:rPr>
              <a:t>Planes Sectoriales</a:t>
            </a:r>
          </a:p>
        </p:txBody>
      </p:sp>
      <p:sp>
        <p:nvSpPr>
          <p:cNvPr id="44038" name="Text Box 10"/>
          <p:cNvSpPr txBox="1">
            <a:spLocks noChangeArrowheads="1"/>
          </p:cNvSpPr>
          <p:nvPr/>
        </p:nvSpPr>
        <p:spPr bwMode="auto">
          <a:xfrm>
            <a:off x="4842570" y="4518695"/>
            <a:ext cx="2322513" cy="650875"/>
          </a:xfrm>
          <a:prstGeom prst="rect">
            <a:avLst/>
          </a:prstGeom>
          <a:solidFill>
            <a:srgbClr val="74417E"/>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fontAlgn="base">
              <a:spcBef>
                <a:spcPct val="0"/>
              </a:spcBef>
              <a:defRPr/>
            </a:pPr>
            <a:r>
              <a:rPr lang="es-ES" dirty="0">
                <a:solidFill>
                  <a:schemeClr val="bg1"/>
                </a:solidFill>
              </a:rPr>
              <a:t>Planes Indicativos / Institucionales</a:t>
            </a:r>
          </a:p>
        </p:txBody>
      </p:sp>
      <p:sp>
        <p:nvSpPr>
          <p:cNvPr id="44039" name="Text Box 11"/>
          <p:cNvSpPr txBox="1">
            <a:spLocks noChangeArrowheads="1"/>
          </p:cNvSpPr>
          <p:nvPr/>
        </p:nvSpPr>
        <p:spPr bwMode="auto">
          <a:xfrm>
            <a:off x="6194168" y="5356889"/>
            <a:ext cx="1313180" cy="369332"/>
          </a:xfrm>
          <a:prstGeom prst="rect">
            <a:avLst/>
          </a:prstGeom>
          <a:solidFill>
            <a:srgbClr val="74417E"/>
          </a:solidFill>
          <a:ln>
            <a:headEnd/>
            <a:tailEnd/>
          </a:ln>
        </p:spPr>
        <p:style>
          <a:lnRef idx="0">
            <a:schemeClr val="accent3"/>
          </a:lnRef>
          <a:fillRef idx="3">
            <a:schemeClr val="accent3"/>
          </a:fillRef>
          <a:effectRef idx="3">
            <a:schemeClr val="accent3"/>
          </a:effectRef>
          <a:fontRef idx="minor">
            <a:schemeClr val="lt1"/>
          </a:fontRef>
        </p:style>
        <p:txBody>
          <a:bodyPr wrap="none">
            <a:spAutoFit/>
          </a:bodyPr>
          <a:lstStyle/>
          <a:p>
            <a:pPr fontAlgn="base">
              <a:spcBef>
                <a:spcPct val="0"/>
              </a:spcBef>
              <a:defRPr/>
            </a:pPr>
            <a:r>
              <a:rPr lang="es-ES">
                <a:solidFill>
                  <a:schemeClr val="bg1"/>
                </a:solidFill>
              </a:rPr>
              <a:t>Programas</a:t>
            </a:r>
          </a:p>
        </p:txBody>
      </p:sp>
      <p:sp>
        <p:nvSpPr>
          <p:cNvPr id="44040" name="Text Box 12"/>
          <p:cNvSpPr txBox="1">
            <a:spLocks noChangeArrowheads="1"/>
          </p:cNvSpPr>
          <p:nvPr/>
        </p:nvSpPr>
        <p:spPr bwMode="auto">
          <a:xfrm>
            <a:off x="7375764" y="5876001"/>
            <a:ext cx="1210588" cy="369332"/>
          </a:xfrm>
          <a:prstGeom prst="rect">
            <a:avLst/>
          </a:prstGeom>
          <a:solidFill>
            <a:srgbClr val="74417E"/>
          </a:solidFill>
          <a:ln>
            <a:headEnd/>
            <a:tailEnd/>
          </a:ln>
        </p:spPr>
        <p:style>
          <a:lnRef idx="0">
            <a:schemeClr val="accent3"/>
          </a:lnRef>
          <a:fillRef idx="3">
            <a:schemeClr val="accent3"/>
          </a:fillRef>
          <a:effectRef idx="3">
            <a:schemeClr val="accent3"/>
          </a:effectRef>
          <a:fontRef idx="minor">
            <a:schemeClr val="lt1"/>
          </a:fontRef>
        </p:style>
        <p:txBody>
          <a:bodyPr wrap="none">
            <a:spAutoFit/>
          </a:bodyPr>
          <a:lstStyle/>
          <a:p>
            <a:pPr fontAlgn="base">
              <a:spcBef>
                <a:spcPct val="0"/>
              </a:spcBef>
              <a:defRPr/>
            </a:pPr>
            <a:r>
              <a:rPr lang="es-ES" dirty="0">
                <a:solidFill>
                  <a:schemeClr val="bg1"/>
                </a:solidFill>
              </a:rPr>
              <a:t>Proyectos</a:t>
            </a:r>
          </a:p>
        </p:txBody>
      </p:sp>
      <p:sp>
        <p:nvSpPr>
          <p:cNvPr id="8215" name="AutoShape 13"/>
          <p:cNvSpPr>
            <a:spLocks noChangeArrowheads="1"/>
          </p:cNvSpPr>
          <p:nvPr/>
        </p:nvSpPr>
        <p:spPr bwMode="auto">
          <a:xfrm>
            <a:off x="251520" y="3229818"/>
            <a:ext cx="1800225" cy="1008063"/>
          </a:xfrm>
          <a:prstGeom prst="rightArrow">
            <a:avLst>
              <a:gd name="adj1" fmla="val 50000"/>
              <a:gd name="adj2" fmla="val 44646"/>
            </a:avLst>
          </a:prstGeom>
          <a:solidFill>
            <a:srgbClr val="DDDDDD"/>
          </a:solidFill>
          <a:ln w="9525" algn="ctr">
            <a:solidFill>
              <a:schemeClr val="tx1"/>
            </a:solidFill>
            <a:miter lim="800000"/>
            <a:headEnd/>
            <a:tailEnd/>
          </a:ln>
        </p:spPr>
        <p:txBody>
          <a:bodyPr wrap="none" anchor="ctr"/>
          <a:lstStyle/>
          <a:p>
            <a:pPr fontAlgn="base">
              <a:spcBef>
                <a:spcPct val="0"/>
              </a:spcBef>
            </a:pPr>
            <a:r>
              <a:rPr lang="es-ES"/>
              <a:t>MFMP</a:t>
            </a:r>
          </a:p>
          <a:p>
            <a:pPr fontAlgn="base">
              <a:spcBef>
                <a:spcPct val="0"/>
              </a:spcBef>
            </a:pPr>
            <a:r>
              <a:rPr lang="es-ES" sz="1400"/>
              <a:t>(10 años)</a:t>
            </a:r>
          </a:p>
        </p:txBody>
      </p:sp>
      <p:sp>
        <p:nvSpPr>
          <p:cNvPr id="8216" name="AutoShape 14"/>
          <p:cNvSpPr>
            <a:spLocks noChangeArrowheads="1"/>
          </p:cNvSpPr>
          <p:nvPr/>
        </p:nvSpPr>
        <p:spPr bwMode="auto">
          <a:xfrm>
            <a:off x="962720" y="4090243"/>
            <a:ext cx="2017713" cy="1008063"/>
          </a:xfrm>
          <a:prstGeom prst="rightArrow">
            <a:avLst>
              <a:gd name="adj1" fmla="val 50000"/>
              <a:gd name="adj2" fmla="val 47843"/>
            </a:avLst>
          </a:prstGeom>
          <a:solidFill>
            <a:srgbClr val="DDDDDD"/>
          </a:solidFill>
          <a:ln w="9525" algn="ctr">
            <a:solidFill>
              <a:schemeClr val="tx1"/>
            </a:solidFill>
            <a:miter lim="800000"/>
            <a:headEnd/>
            <a:tailEnd/>
          </a:ln>
        </p:spPr>
        <p:txBody>
          <a:bodyPr wrap="none" anchor="ctr"/>
          <a:lstStyle/>
          <a:p>
            <a:pPr fontAlgn="base">
              <a:spcBef>
                <a:spcPct val="0"/>
              </a:spcBef>
            </a:pPr>
            <a:r>
              <a:rPr lang="es-ES"/>
              <a:t>PLAN FINANCIERO</a:t>
            </a:r>
            <a:endParaRPr lang="es-ES" sz="1400"/>
          </a:p>
        </p:txBody>
      </p:sp>
      <p:sp>
        <p:nvSpPr>
          <p:cNvPr id="44043" name="AutoShape 17"/>
          <p:cNvSpPr>
            <a:spLocks noChangeArrowheads="1"/>
          </p:cNvSpPr>
          <p:nvPr/>
        </p:nvSpPr>
        <p:spPr bwMode="auto">
          <a:xfrm>
            <a:off x="3037586" y="5796626"/>
            <a:ext cx="1800225" cy="1008063"/>
          </a:xfrm>
          <a:prstGeom prst="rightArrow">
            <a:avLst>
              <a:gd name="adj1" fmla="val 50000"/>
              <a:gd name="adj2" fmla="val 44646"/>
            </a:avLst>
          </a:prstGeom>
          <a:solidFill>
            <a:srgbClr val="336699"/>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base">
              <a:spcBef>
                <a:spcPct val="0"/>
              </a:spcBef>
              <a:defRPr/>
            </a:pPr>
            <a:r>
              <a:rPr lang="es-ES" sz="1400">
                <a:solidFill>
                  <a:schemeClr val="bg1"/>
                </a:solidFill>
              </a:rPr>
              <a:t>POAI- PGN</a:t>
            </a:r>
          </a:p>
          <a:p>
            <a:pPr fontAlgn="base">
              <a:spcBef>
                <a:spcPct val="0"/>
              </a:spcBef>
              <a:defRPr/>
            </a:pPr>
            <a:r>
              <a:rPr lang="es-ES" sz="1400">
                <a:solidFill>
                  <a:schemeClr val="bg1"/>
                </a:solidFill>
              </a:rPr>
              <a:t>(Anual)</a:t>
            </a:r>
          </a:p>
        </p:txBody>
      </p:sp>
      <p:sp>
        <p:nvSpPr>
          <p:cNvPr id="8220" name="Rectangle 4"/>
          <p:cNvSpPr>
            <a:spLocks noChangeArrowheads="1"/>
          </p:cNvSpPr>
          <p:nvPr/>
        </p:nvSpPr>
        <p:spPr bwMode="auto">
          <a:xfrm>
            <a:off x="1835150" y="1671638"/>
            <a:ext cx="7005638" cy="604837"/>
          </a:xfrm>
          <a:prstGeom prst="rect">
            <a:avLst/>
          </a:prstGeom>
          <a:noFill/>
          <a:ln w="9525">
            <a:noFill/>
            <a:miter lim="800000"/>
            <a:headEnd/>
            <a:tailEnd/>
          </a:ln>
        </p:spPr>
        <p:txBody>
          <a:bodyPr anchor="ctr"/>
          <a:lstStyle/>
          <a:p>
            <a:pPr algn="r" fontAlgn="base">
              <a:spcBef>
                <a:spcPct val="0"/>
              </a:spcBef>
            </a:pPr>
            <a:r>
              <a:rPr lang="es-MX" sz="2000"/>
              <a:t>Lógica de articulación de la Visión a la Práctica; de lo Macro a lo Micro.</a:t>
            </a:r>
            <a:endParaRPr lang="es-ES" sz="2000"/>
          </a:p>
        </p:txBody>
      </p:sp>
      <p:sp>
        <p:nvSpPr>
          <p:cNvPr id="44045" name="AutoShape 19"/>
          <p:cNvSpPr>
            <a:spLocks noChangeArrowheads="1"/>
          </p:cNvSpPr>
          <p:nvPr/>
        </p:nvSpPr>
        <p:spPr bwMode="auto">
          <a:xfrm>
            <a:off x="5148064" y="2564061"/>
            <a:ext cx="1079500" cy="1296987"/>
          </a:xfrm>
          <a:prstGeom prst="downArrow">
            <a:avLst>
              <a:gd name="adj1" fmla="val 50000"/>
              <a:gd name="adj2" fmla="val 30037"/>
            </a:avLst>
          </a:prstGeom>
          <a:ln>
            <a:headEnd/>
            <a:tailEnd/>
          </a:ln>
        </p:spPr>
        <p:style>
          <a:lnRef idx="0">
            <a:schemeClr val="accent2"/>
          </a:lnRef>
          <a:fillRef idx="3">
            <a:schemeClr val="accent2"/>
          </a:fillRef>
          <a:effectRef idx="3">
            <a:schemeClr val="accent2"/>
          </a:effectRef>
          <a:fontRef idx="minor">
            <a:schemeClr val="lt1"/>
          </a:fontRef>
        </p:style>
        <p:txBody>
          <a:bodyPr vert="eaVert" wrap="none" anchor="ctr"/>
          <a:lstStyle/>
          <a:p>
            <a:pPr fontAlgn="base">
              <a:spcBef>
                <a:spcPct val="0"/>
              </a:spcBef>
              <a:defRPr/>
            </a:pPr>
            <a:r>
              <a:rPr lang="es-ES" sz="1600" dirty="0"/>
              <a:t>Documento</a:t>
            </a:r>
          </a:p>
          <a:p>
            <a:pPr fontAlgn="base">
              <a:spcBef>
                <a:spcPct val="0"/>
              </a:spcBef>
              <a:defRPr/>
            </a:pPr>
            <a:r>
              <a:rPr lang="es-ES" sz="1600" dirty="0"/>
              <a:t>CONPES</a:t>
            </a:r>
          </a:p>
        </p:txBody>
      </p:sp>
      <p:cxnSp>
        <p:nvCxnSpPr>
          <p:cNvPr id="8224" name="AutoShape 20"/>
          <p:cNvCxnSpPr>
            <a:cxnSpLocks noChangeShapeType="1"/>
          </p:cNvCxnSpPr>
          <p:nvPr/>
        </p:nvCxnSpPr>
        <p:spPr bwMode="auto">
          <a:xfrm rot="16200000" flipH="1">
            <a:off x="915889" y="2646412"/>
            <a:ext cx="363538" cy="133350"/>
          </a:xfrm>
          <a:prstGeom prst="bentConnector2">
            <a:avLst/>
          </a:prstGeom>
          <a:noFill/>
          <a:ln w="9525">
            <a:solidFill>
              <a:schemeClr val="tx1"/>
            </a:solidFill>
            <a:miter lim="800000"/>
            <a:headEnd/>
            <a:tailEnd type="triangle" w="med" len="med"/>
          </a:ln>
        </p:spPr>
      </p:cxnSp>
      <p:cxnSp>
        <p:nvCxnSpPr>
          <p:cNvPr id="8225" name="AutoShape 21"/>
          <p:cNvCxnSpPr>
            <a:cxnSpLocks noChangeShapeType="1"/>
          </p:cNvCxnSpPr>
          <p:nvPr/>
        </p:nvCxnSpPr>
        <p:spPr bwMode="auto">
          <a:xfrm rot="16200000" flipH="1">
            <a:off x="2010471" y="3225055"/>
            <a:ext cx="463550" cy="174625"/>
          </a:xfrm>
          <a:prstGeom prst="bentConnector2">
            <a:avLst/>
          </a:prstGeom>
          <a:noFill/>
          <a:ln w="9525">
            <a:solidFill>
              <a:schemeClr val="tx1"/>
            </a:solidFill>
            <a:miter lim="800000"/>
            <a:headEnd/>
            <a:tailEnd type="triangle" w="med" len="med"/>
          </a:ln>
        </p:spPr>
      </p:cxnSp>
      <p:cxnSp>
        <p:nvCxnSpPr>
          <p:cNvPr id="8226" name="AutoShape 22"/>
          <p:cNvCxnSpPr>
            <a:cxnSpLocks noChangeShapeType="1"/>
          </p:cNvCxnSpPr>
          <p:nvPr/>
        </p:nvCxnSpPr>
        <p:spPr bwMode="auto">
          <a:xfrm rot="16200000" flipH="1">
            <a:off x="3351908" y="3845768"/>
            <a:ext cx="254000" cy="292100"/>
          </a:xfrm>
          <a:prstGeom prst="bentConnector2">
            <a:avLst/>
          </a:prstGeom>
          <a:noFill/>
          <a:ln w="9525">
            <a:solidFill>
              <a:schemeClr val="tx1"/>
            </a:solidFill>
            <a:miter lim="800000"/>
            <a:headEnd/>
            <a:tailEnd type="triangle" w="med" len="med"/>
          </a:ln>
        </p:spPr>
      </p:cxnSp>
      <p:cxnSp>
        <p:nvCxnSpPr>
          <p:cNvPr id="8227" name="AutoShape 23"/>
          <p:cNvCxnSpPr>
            <a:cxnSpLocks noChangeShapeType="1"/>
          </p:cNvCxnSpPr>
          <p:nvPr/>
        </p:nvCxnSpPr>
        <p:spPr bwMode="auto">
          <a:xfrm rot="16200000" flipH="1">
            <a:off x="4508402" y="4510137"/>
            <a:ext cx="450850" cy="217487"/>
          </a:xfrm>
          <a:prstGeom prst="bentConnector3">
            <a:avLst>
              <a:gd name="adj1" fmla="val 96810"/>
            </a:avLst>
          </a:prstGeom>
          <a:noFill/>
          <a:ln w="9525">
            <a:solidFill>
              <a:schemeClr val="tx1"/>
            </a:solidFill>
            <a:miter lim="800000"/>
            <a:headEnd/>
            <a:tailEnd type="triangle" w="med" len="med"/>
          </a:ln>
        </p:spPr>
      </p:cxnSp>
      <p:cxnSp>
        <p:nvCxnSpPr>
          <p:cNvPr id="8228" name="AutoShape 24"/>
          <p:cNvCxnSpPr>
            <a:cxnSpLocks noChangeShapeType="1"/>
          </p:cNvCxnSpPr>
          <p:nvPr/>
        </p:nvCxnSpPr>
        <p:spPr bwMode="auto">
          <a:xfrm rot="16200000" flipH="1">
            <a:off x="5913339" y="5261024"/>
            <a:ext cx="371475" cy="188913"/>
          </a:xfrm>
          <a:prstGeom prst="bentConnector2">
            <a:avLst/>
          </a:prstGeom>
          <a:noFill/>
          <a:ln w="9525">
            <a:solidFill>
              <a:schemeClr val="tx1"/>
            </a:solidFill>
            <a:miter lim="800000"/>
            <a:headEnd/>
            <a:tailEnd type="triangle" w="med" len="med"/>
          </a:ln>
        </p:spPr>
      </p:cxnSp>
      <p:cxnSp>
        <p:nvCxnSpPr>
          <p:cNvPr id="8229" name="AutoShape 25"/>
          <p:cNvCxnSpPr>
            <a:cxnSpLocks noChangeShapeType="1"/>
          </p:cNvCxnSpPr>
          <p:nvPr/>
        </p:nvCxnSpPr>
        <p:spPr bwMode="auto">
          <a:xfrm rot="16200000" flipH="1">
            <a:off x="6946801" y="5630913"/>
            <a:ext cx="333375" cy="525462"/>
          </a:xfrm>
          <a:prstGeom prst="bentConnector2">
            <a:avLst/>
          </a:prstGeom>
          <a:noFill/>
          <a:ln w="9525">
            <a:solidFill>
              <a:schemeClr val="tx1"/>
            </a:solidFill>
            <a:miter lim="800000"/>
            <a:headEnd/>
            <a:tailEnd type="triangle" w="med" len="med"/>
          </a:ln>
        </p:spPr>
      </p:cxnSp>
      <p:sp>
        <p:nvSpPr>
          <p:cNvPr id="44052" name="AutoShape 26"/>
          <p:cNvSpPr>
            <a:spLocks noChangeArrowheads="1"/>
          </p:cNvSpPr>
          <p:nvPr/>
        </p:nvSpPr>
        <p:spPr bwMode="auto">
          <a:xfrm>
            <a:off x="7308304" y="3933056"/>
            <a:ext cx="1800200" cy="1067069"/>
          </a:xfrm>
          <a:prstGeom prst="leftArrow">
            <a:avLst>
              <a:gd name="adj1" fmla="val 50000"/>
              <a:gd name="adj2" fmla="val 37445"/>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defRPr/>
            </a:pPr>
            <a:r>
              <a:rPr lang="es-ES" sz="1400" dirty="0" smtClean="0"/>
              <a:t>Sistema Integrado</a:t>
            </a:r>
          </a:p>
          <a:p>
            <a:pPr fontAlgn="base">
              <a:spcBef>
                <a:spcPct val="0"/>
              </a:spcBef>
              <a:defRPr/>
            </a:pPr>
            <a:r>
              <a:rPr lang="es-ES" sz="1400" dirty="0" smtClean="0"/>
              <a:t> de Gestión</a:t>
            </a:r>
            <a:endParaRPr lang="es-ES" sz="1400" dirty="0"/>
          </a:p>
        </p:txBody>
      </p:sp>
      <p:sp>
        <p:nvSpPr>
          <p:cNvPr id="44055" name="AutoShape 14"/>
          <p:cNvSpPr>
            <a:spLocks noChangeArrowheads="1"/>
          </p:cNvSpPr>
          <p:nvPr/>
        </p:nvSpPr>
        <p:spPr bwMode="auto">
          <a:xfrm>
            <a:off x="2123167" y="4947323"/>
            <a:ext cx="1800225" cy="1008063"/>
          </a:xfrm>
          <a:prstGeom prst="rightArrow">
            <a:avLst>
              <a:gd name="adj1" fmla="val 50000"/>
              <a:gd name="adj2" fmla="val 44646"/>
            </a:avLst>
          </a:prstGeom>
          <a:solidFill>
            <a:srgbClr val="336699"/>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base">
              <a:spcBef>
                <a:spcPct val="0"/>
              </a:spcBef>
              <a:defRPr/>
            </a:pPr>
            <a:r>
              <a:rPr lang="es-ES" sz="1400" dirty="0">
                <a:solidFill>
                  <a:schemeClr val="bg1"/>
                </a:solidFill>
              </a:rPr>
              <a:t>MGMP</a:t>
            </a:r>
          </a:p>
          <a:p>
            <a:pPr fontAlgn="base">
              <a:spcBef>
                <a:spcPct val="0"/>
              </a:spcBef>
              <a:defRPr/>
            </a:pPr>
            <a:r>
              <a:rPr lang="es-ES" sz="1400" dirty="0">
                <a:solidFill>
                  <a:schemeClr val="bg1"/>
                </a:solidFill>
              </a:rPr>
              <a:t>(4 años)</a:t>
            </a:r>
          </a:p>
        </p:txBody>
      </p:sp>
      <p:sp>
        <p:nvSpPr>
          <p:cNvPr id="24" name="AutoShape 13"/>
          <p:cNvSpPr>
            <a:spLocks noChangeArrowheads="1"/>
          </p:cNvSpPr>
          <p:nvPr/>
        </p:nvSpPr>
        <p:spPr bwMode="auto">
          <a:xfrm>
            <a:off x="268953" y="3229639"/>
            <a:ext cx="1800225" cy="1008062"/>
          </a:xfrm>
          <a:prstGeom prst="rightArrow">
            <a:avLst>
              <a:gd name="adj1" fmla="val 50000"/>
              <a:gd name="adj2" fmla="val 44646"/>
            </a:avLst>
          </a:prstGeom>
          <a:solidFill>
            <a:srgbClr val="336699"/>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base">
              <a:spcBef>
                <a:spcPct val="0"/>
              </a:spcBef>
              <a:defRPr/>
            </a:pPr>
            <a:r>
              <a:rPr lang="es-ES" sz="1400" dirty="0">
                <a:solidFill>
                  <a:schemeClr val="bg1"/>
                </a:solidFill>
              </a:rPr>
              <a:t>MFMP</a:t>
            </a:r>
          </a:p>
          <a:p>
            <a:pPr fontAlgn="base">
              <a:spcBef>
                <a:spcPct val="0"/>
              </a:spcBef>
              <a:defRPr/>
            </a:pPr>
            <a:r>
              <a:rPr lang="es-ES" sz="1400" dirty="0">
                <a:solidFill>
                  <a:schemeClr val="bg1"/>
                </a:solidFill>
              </a:rPr>
              <a:t>(10 años)</a:t>
            </a:r>
          </a:p>
        </p:txBody>
      </p:sp>
      <p:sp>
        <p:nvSpPr>
          <p:cNvPr id="25" name="AutoShape 14"/>
          <p:cNvSpPr>
            <a:spLocks noChangeArrowheads="1"/>
          </p:cNvSpPr>
          <p:nvPr/>
        </p:nvSpPr>
        <p:spPr bwMode="auto">
          <a:xfrm>
            <a:off x="980159" y="4090067"/>
            <a:ext cx="2017713" cy="1008063"/>
          </a:xfrm>
          <a:prstGeom prst="rightArrow">
            <a:avLst>
              <a:gd name="adj1" fmla="val 50000"/>
              <a:gd name="adj2" fmla="val 47846"/>
            </a:avLst>
          </a:prstGeom>
          <a:solidFill>
            <a:srgbClr val="336699"/>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base">
              <a:spcBef>
                <a:spcPct val="0"/>
              </a:spcBef>
              <a:defRPr/>
            </a:pPr>
            <a:r>
              <a:rPr lang="es-ES" sz="1400" dirty="0">
                <a:solidFill>
                  <a:schemeClr val="bg1"/>
                </a:solidFill>
              </a:rPr>
              <a:t>PLAN FINANCIERO</a:t>
            </a:r>
          </a:p>
        </p:txBody>
      </p:sp>
      <p:sp>
        <p:nvSpPr>
          <p:cNvPr id="8242" name="Line 3"/>
          <p:cNvSpPr>
            <a:spLocks noChangeShapeType="1"/>
          </p:cNvSpPr>
          <p:nvPr/>
        </p:nvSpPr>
        <p:spPr bwMode="auto">
          <a:xfrm>
            <a:off x="1692027" y="2132856"/>
            <a:ext cx="7056437" cy="0"/>
          </a:xfrm>
          <a:prstGeom prst="line">
            <a:avLst/>
          </a:prstGeom>
          <a:noFill/>
          <a:ln w="38100">
            <a:solidFill>
              <a:srgbClr val="969696"/>
            </a:solidFill>
            <a:round/>
            <a:headEnd/>
            <a:tailEnd/>
          </a:ln>
        </p:spPr>
        <p:txBody>
          <a:bodyPr/>
          <a:lstStyle/>
          <a:p>
            <a:endParaRPr lang="en-US"/>
          </a:p>
        </p:txBody>
      </p:sp>
      <p:sp>
        <p:nvSpPr>
          <p:cNvPr id="8243" name="Text Box 7"/>
          <p:cNvSpPr txBox="1">
            <a:spLocks noChangeArrowheads="1"/>
          </p:cNvSpPr>
          <p:nvPr/>
        </p:nvSpPr>
        <p:spPr bwMode="auto">
          <a:xfrm>
            <a:off x="1908175" y="1303338"/>
            <a:ext cx="6985000" cy="584200"/>
          </a:xfrm>
          <a:prstGeom prst="rect">
            <a:avLst/>
          </a:prstGeom>
          <a:noFill/>
          <a:ln w="9525">
            <a:noFill/>
            <a:miter lim="800000"/>
            <a:headEnd/>
            <a:tailEnd/>
          </a:ln>
        </p:spPr>
        <p:txBody>
          <a:bodyPr>
            <a:spAutoFit/>
          </a:bodyPr>
          <a:lstStyle/>
          <a:p>
            <a:pPr algn="r" fontAlgn="base">
              <a:spcBef>
                <a:spcPct val="0"/>
              </a:spcBef>
            </a:pPr>
            <a:r>
              <a:rPr lang="es-ES" sz="3200">
                <a:solidFill>
                  <a:srgbClr val="336699"/>
                </a:solidFill>
              </a:rPr>
              <a:t>Punto de partida:</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Line 3"/>
          <p:cNvSpPr>
            <a:spLocks noChangeShapeType="1"/>
          </p:cNvSpPr>
          <p:nvPr/>
        </p:nvSpPr>
        <p:spPr bwMode="auto">
          <a:xfrm>
            <a:off x="1187450" y="2205038"/>
            <a:ext cx="7056438" cy="0"/>
          </a:xfrm>
          <a:prstGeom prst="line">
            <a:avLst/>
          </a:prstGeom>
          <a:noFill/>
          <a:ln w="38100">
            <a:solidFill>
              <a:srgbClr val="969696"/>
            </a:solidFill>
            <a:round/>
            <a:headEnd/>
            <a:tailEnd/>
          </a:ln>
        </p:spPr>
        <p:txBody>
          <a:bodyPr/>
          <a:lstStyle/>
          <a:p>
            <a:endParaRPr lang="en-US"/>
          </a:p>
        </p:txBody>
      </p:sp>
      <p:sp>
        <p:nvSpPr>
          <p:cNvPr id="66563" name="Text Box 7"/>
          <p:cNvSpPr txBox="1">
            <a:spLocks noChangeArrowheads="1"/>
          </p:cNvSpPr>
          <p:nvPr/>
        </p:nvSpPr>
        <p:spPr bwMode="auto">
          <a:xfrm>
            <a:off x="1258888" y="1547813"/>
            <a:ext cx="6985000" cy="585787"/>
          </a:xfrm>
          <a:prstGeom prst="rect">
            <a:avLst/>
          </a:prstGeom>
          <a:noFill/>
          <a:ln w="9525">
            <a:noFill/>
            <a:miter lim="800000"/>
            <a:headEnd/>
            <a:tailEnd/>
          </a:ln>
        </p:spPr>
        <p:txBody>
          <a:bodyPr>
            <a:spAutoFit/>
          </a:bodyPr>
          <a:lstStyle/>
          <a:p>
            <a:pPr algn="r" fontAlgn="base">
              <a:spcBef>
                <a:spcPct val="0"/>
              </a:spcBef>
            </a:pPr>
            <a:r>
              <a:rPr lang="es-ES" sz="3200">
                <a:solidFill>
                  <a:srgbClr val="336699"/>
                </a:solidFill>
              </a:rPr>
              <a:t>Contenido:</a:t>
            </a:r>
          </a:p>
        </p:txBody>
      </p:sp>
      <p:sp>
        <p:nvSpPr>
          <p:cNvPr id="66564" name="4 CuadroTexto"/>
          <p:cNvSpPr txBox="1">
            <a:spLocks noChangeArrowheads="1"/>
          </p:cNvSpPr>
          <p:nvPr/>
        </p:nvSpPr>
        <p:spPr bwMode="auto">
          <a:xfrm>
            <a:off x="900113" y="2349500"/>
            <a:ext cx="7272337" cy="4554538"/>
          </a:xfrm>
          <a:prstGeom prst="rect">
            <a:avLst/>
          </a:prstGeom>
          <a:noFill/>
          <a:ln w="9525">
            <a:noFill/>
            <a:miter lim="800000"/>
            <a:headEnd/>
            <a:tailEnd/>
          </a:ln>
        </p:spPr>
        <p:txBody>
          <a:bodyPr>
            <a:spAutoFit/>
          </a:bodyPr>
          <a:lstStyle/>
          <a:p>
            <a:pPr marL="271463" indent="-271463" algn="just">
              <a:buClr>
                <a:srgbClr val="336699"/>
              </a:buClr>
              <a:buFont typeface="Arial" charset="0"/>
              <a:buChar char="•"/>
            </a:pPr>
            <a:r>
              <a:rPr lang="es-CO" sz="2500" dirty="0" smtClean="0">
                <a:solidFill>
                  <a:schemeClr val="bg1">
                    <a:lumMod val="75000"/>
                  </a:schemeClr>
                </a:solidFill>
              </a:rPr>
              <a:t>Objetivo de la reunión</a:t>
            </a:r>
          </a:p>
          <a:p>
            <a:pPr marL="271463" indent="-271463" algn="just">
              <a:buClr>
                <a:srgbClr val="336699"/>
              </a:buClr>
              <a:buFont typeface="Arial" charset="0"/>
              <a:buChar char="•"/>
            </a:pPr>
            <a:r>
              <a:rPr lang="es-CO" sz="2500" dirty="0" smtClean="0">
                <a:solidFill>
                  <a:schemeClr val="bg1">
                    <a:lumMod val="75000"/>
                  </a:schemeClr>
                </a:solidFill>
              </a:rPr>
              <a:t>Estructura general  de la inversión pública</a:t>
            </a:r>
            <a:r>
              <a:rPr lang="es-ES" sz="2500" dirty="0" smtClean="0">
                <a:solidFill>
                  <a:schemeClr val="bg1">
                    <a:lumMod val="75000"/>
                  </a:schemeClr>
                </a:solidFill>
              </a:rPr>
              <a:t> y su relación con los proyectos de inversión.</a:t>
            </a:r>
          </a:p>
          <a:p>
            <a:pPr marL="271463" indent="-271463" algn="just">
              <a:buClr>
                <a:srgbClr val="336699"/>
              </a:buClr>
              <a:buFont typeface="Arial" charset="0"/>
              <a:buChar char="•"/>
            </a:pPr>
            <a:r>
              <a:rPr lang="es-ES" sz="2500" dirty="0" smtClean="0">
                <a:solidFill>
                  <a:schemeClr val="bg1">
                    <a:lumMod val="75000"/>
                  </a:schemeClr>
                </a:solidFill>
              </a:rPr>
              <a:t>El Sistema Unificado de Inversión y Finanzas Públicas SUIFP.</a:t>
            </a:r>
          </a:p>
          <a:p>
            <a:pPr marL="271463" indent="-271463" algn="just">
              <a:buClr>
                <a:srgbClr val="336699"/>
              </a:buClr>
              <a:buFont typeface="Arial" charset="0"/>
              <a:buChar char="•"/>
            </a:pPr>
            <a:r>
              <a:rPr lang="es-ES" sz="2500" dirty="0" smtClean="0">
                <a:solidFill>
                  <a:schemeClr val="bg1">
                    <a:lumMod val="75000"/>
                  </a:schemeClr>
                </a:solidFill>
              </a:rPr>
              <a:t>Aspectos </a:t>
            </a:r>
            <a:r>
              <a:rPr lang="es-ES" sz="2500" dirty="0">
                <a:solidFill>
                  <a:schemeClr val="bg1">
                    <a:lumMod val="75000"/>
                  </a:schemeClr>
                </a:solidFill>
              </a:rPr>
              <a:t>importantes sobre TIC</a:t>
            </a:r>
          </a:p>
          <a:p>
            <a:pPr marL="271463" indent="-271463" algn="just">
              <a:buClr>
                <a:srgbClr val="336699"/>
              </a:buClr>
              <a:buFont typeface="Arial" charset="0"/>
              <a:buChar char="•"/>
            </a:pPr>
            <a:r>
              <a:rPr lang="es-ES" sz="2500" b="1" dirty="0"/>
              <a:t>Procesos a desarrollar para las vigencias 2011-2012</a:t>
            </a:r>
          </a:p>
          <a:p>
            <a:pPr marL="271463" indent="-271463" algn="just">
              <a:buClr>
                <a:srgbClr val="336699"/>
              </a:buClr>
              <a:buFont typeface="Arial" charset="0"/>
              <a:buChar char="•"/>
            </a:pPr>
            <a:r>
              <a:rPr lang="es-ES" sz="2600" dirty="0" smtClean="0">
                <a:solidFill>
                  <a:schemeClr val="bg1">
                    <a:lumMod val="75000"/>
                  </a:schemeClr>
                </a:solidFill>
              </a:rPr>
              <a:t>Recomendaciones </a:t>
            </a:r>
            <a:r>
              <a:rPr lang="es-ES" sz="2600" dirty="0">
                <a:solidFill>
                  <a:schemeClr val="bg1">
                    <a:lumMod val="75000"/>
                  </a:schemeClr>
                </a:solidFill>
              </a:rPr>
              <a:t>para el efectivo desarrollo de los procesos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0"/>
          <p:cNvPicPr>
            <a:picLocks noChangeAspect="1" noChangeArrowheads="1"/>
          </p:cNvPicPr>
          <p:nvPr/>
        </p:nvPicPr>
        <p:blipFill>
          <a:blip r:embed="rId3" cstate="print"/>
          <a:srcRect/>
          <a:stretch>
            <a:fillRect/>
          </a:stretch>
        </p:blipFill>
        <p:spPr bwMode="auto">
          <a:xfrm>
            <a:off x="755650" y="4624388"/>
            <a:ext cx="7734300" cy="1181100"/>
          </a:xfrm>
          <a:prstGeom prst="rect">
            <a:avLst/>
          </a:prstGeom>
          <a:noFill/>
          <a:ln w="9525" algn="ctr">
            <a:noFill/>
            <a:miter lim="800000"/>
            <a:headEnd/>
            <a:tailEnd/>
          </a:ln>
        </p:spPr>
      </p:pic>
      <p:pic>
        <p:nvPicPr>
          <p:cNvPr id="67587" name="Picture 5"/>
          <p:cNvPicPr>
            <a:picLocks noChangeAspect="1" noChangeArrowheads="1"/>
          </p:cNvPicPr>
          <p:nvPr/>
        </p:nvPicPr>
        <p:blipFill>
          <a:blip r:embed="rId4" cstate="print"/>
          <a:srcRect l="674"/>
          <a:stretch>
            <a:fillRect/>
          </a:stretch>
        </p:blipFill>
        <p:spPr bwMode="auto">
          <a:xfrm>
            <a:off x="755650" y="1196975"/>
            <a:ext cx="7286625" cy="1008063"/>
          </a:xfrm>
          <a:prstGeom prst="rect">
            <a:avLst/>
          </a:prstGeom>
          <a:noFill/>
          <a:ln w="9525">
            <a:noFill/>
            <a:miter lim="800000"/>
            <a:headEnd/>
            <a:tailEnd/>
          </a:ln>
        </p:spPr>
      </p:pic>
      <p:sp>
        <p:nvSpPr>
          <p:cNvPr id="4" name="3 Rectángulo redondeado"/>
          <p:cNvSpPr/>
          <p:nvPr/>
        </p:nvSpPr>
        <p:spPr>
          <a:xfrm>
            <a:off x="4108242" y="2636912"/>
            <a:ext cx="967814" cy="37289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400" dirty="0">
                <a:solidFill>
                  <a:schemeClr val="tx1"/>
                </a:solidFill>
              </a:rPr>
              <a:t>BPIN</a:t>
            </a:r>
          </a:p>
        </p:txBody>
      </p:sp>
      <p:sp>
        <p:nvSpPr>
          <p:cNvPr id="67591" name="Text Box 8"/>
          <p:cNvSpPr txBox="1">
            <a:spLocks noChangeArrowheads="1"/>
          </p:cNvSpPr>
          <p:nvPr/>
        </p:nvSpPr>
        <p:spPr bwMode="auto">
          <a:xfrm>
            <a:off x="5435600" y="3500438"/>
            <a:ext cx="1801813" cy="523875"/>
          </a:xfrm>
          <a:prstGeom prst="rect">
            <a:avLst/>
          </a:prstGeom>
          <a:noFill/>
          <a:ln w="9525">
            <a:noFill/>
            <a:miter lim="800000"/>
            <a:headEnd/>
            <a:tailEnd/>
          </a:ln>
        </p:spPr>
        <p:txBody>
          <a:bodyPr>
            <a:spAutoFit/>
          </a:bodyPr>
          <a:lstStyle/>
          <a:p>
            <a:r>
              <a:rPr lang="es-CO" sz="1400"/>
              <a:t>Crear Solicitud  para actualización</a:t>
            </a:r>
          </a:p>
        </p:txBody>
      </p:sp>
      <p:sp>
        <p:nvSpPr>
          <p:cNvPr id="2" name="3 Rectángulo redondeado"/>
          <p:cNvSpPr/>
          <p:nvPr/>
        </p:nvSpPr>
        <p:spPr>
          <a:xfrm>
            <a:off x="3772912" y="3717032"/>
            <a:ext cx="1591176" cy="371532"/>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400" dirty="0">
                <a:solidFill>
                  <a:schemeClr val="tx1"/>
                </a:solidFill>
              </a:rPr>
              <a:t>Datos Básicos</a:t>
            </a:r>
          </a:p>
        </p:txBody>
      </p:sp>
      <p:sp>
        <p:nvSpPr>
          <p:cNvPr id="67595" name="Text Box 12"/>
          <p:cNvSpPr txBox="1">
            <a:spLocks noChangeArrowheads="1"/>
          </p:cNvSpPr>
          <p:nvPr/>
        </p:nvSpPr>
        <p:spPr bwMode="auto">
          <a:xfrm>
            <a:off x="5795963" y="3913188"/>
            <a:ext cx="1106487" cy="307975"/>
          </a:xfrm>
          <a:prstGeom prst="rect">
            <a:avLst/>
          </a:prstGeom>
          <a:noFill/>
          <a:ln w="9525">
            <a:noFill/>
            <a:miter lim="800000"/>
            <a:headEnd/>
            <a:tailEnd/>
          </a:ln>
        </p:spPr>
        <p:txBody>
          <a:bodyPr>
            <a:spAutoFit/>
          </a:bodyPr>
          <a:lstStyle/>
          <a:p>
            <a:r>
              <a:rPr lang="es-CO" sz="1400"/>
              <a:t>Guardar</a:t>
            </a:r>
          </a:p>
        </p:txBody>
      </p:sp>
      <p:sp>
        <p:nvSpPr>
          <p:cNvPr id="67596" name="Text Box 23"/>
          <p:cNvSpPr txBox="1">
            <a:spLocks noChangeArrowheads="1"/>
          </p:cNvSpPr>
          <p:nvPr/>
        </p:nvSpPr>
        <p:spPr bwMode="auto">
          <a:xfrm>
            <a:off x="5292725" y="2636838"/>
            <a:ext cx="1643063" cy="307975"/>
          </a:xfrm>
          <a:prstGeom prst="rect">
            <a:avLst/>
          </a:prstGeom>
          <a:noFill/>
          <a:ln w="9525">
            <a:solidFill>
              <a:srgbClr val="FF0000"/>
            </a:solidFill>
            <a:prstDash val="dashDot"/>
            <a:miter lim="800000"/>
            <a:headEnd/>
            <a:tailEnd/>
          </a:ln>
        </p:spPr>
        <p:txBody>
          <a:bodyPr>
            <a:spAutoFit/>
          </a:bodyPr>
          <a:lstStyle/>
          <a:p>
            <a:r>
              <a:rPr lang="es-CO" sz="1400" u="sng">
                <a:solidFill>
                  <a:srgbClr val="FF0000"/>
                </a:solidFill>
              </a:rPr>
              <a:t>Rol  Formulador</a:t>
            </a:r>
          </a:p>
        </p:txBody>
      </p:sp>
      <p:sp>
        <p:nvSpPr>
          <p:cNvPr id="67597" name="Line 3"/>
          <p:cNvSpPr>
            <a:spLocks noChangeShapeType="1"/>
          </p:cNvSpPr>
          <p:nvPr/>
        </p:nvSpPr>
        <p:spPr bwMode="auto">
          <a:xfrm>
            <a:off x="1116013" y="1196975"/>
            <a:ext cx="7632700" cy="0"/>
          </a:xfrm>
          <a:prstGeom prst="line">
            <a:avLst/>
          </a:prstGeom>
          <a:noFill/>
          <a:ln w="38100">
            <a:solidFill>
              <a:srgbClr val="969696"/>
            </a:solidFill>
            <a:round/>
            <a:headEnd/>
            <a:tailEnd/>
          </a:ln>
        </p:spPr>
        <p:txBody>
          <a:bodyPr/>
          <a:lstStyle/>
          <a:p>
            <a:endParaRPr lang="en-US"/>
          </a:p>
        </p:txBody>
      </p:sp>
      <p:sp>
        <p:nvSpPr>
          <p:cNvPr id="67598" name="Text Box 7"/>
          <p:cNvSpPr txBox="1">
            <a:spLocks noChangeArrowheads="1"/>
          </p:cNvSpPr>
          <p:nvPr/>
        </p:nvSpPr>
        <p:spPr bwMode="auto">
          <a:xfrm>
            <a:off x="323850" y="620713"/>
            <a:ext cx="8496300" cy="523875"/>
          </a:xfrm>
          <a:prstGeom prst="rect">
            <a:avLst/>
          </a:prstGeom>
          <a:noFill/>
          <a:ln w="9525">
            <a:noFill/>
            <a:miter lim="800000"/>
            <a:headEnd/>
            <a:tailEnd/>
          </a:ln>
        </p:spPr>
        <p:txBody>
          <a:bodyPr>
            <a:spAutoFit/>
          </a:bodyPr>
          <a:lstStyle/>
          <a:p>
            <a:pPr algn="r" fontAlgn="base">
              <a:spcBef>
                <a:spcPct val="0"/>
              </a:spcBef>
            </a:pPr>
            <a:r>
              <a:rPr lang="es-MX" sz="2800">
                <a:solidFill>
                  <a:srgbClr val="336699"/>
                </a:solidFill>
              </a:rPr>
              <a:t>Modificaciones 2011 sin trámite:</a:t>
            </a:r>
            <a:endParaRPr lang="es-ES" sz="2800">
              <a:solidFill>
                <a:srgbClr val="336699"/>
              </a:solidFill>
            </a:endParaRPr>
          </a:p>
        </p:txBody>
      </p:sp>
      <p:cxnSp>
        <p:nvCxnSpPr>
          <p:cNvPr id="28" name="27 Conector recto de flecha"/>
          <p:cNvCxnSpPr>
            <a:endCxn id="0" idx="0"/>
          </p:cNvCxnSpPr>
          <p:nvPr/>
        </p:nvCxnSpPr>
        <p:spPr bwMode="auto">
          <a:xfrm>
            <a:off x="2595563" y="2133600"/>
            <a:ext cx="1997075" cy="503238"/>
          </a:xfrm>
          <a:prstGeom prst="straightConnector1">
            <a:avLst/>
          </a:prstGeom>
          <a:noFill/>
          <a:ln w="28575" cap="flat" cmpd="sng" algn="ctr">
            <a:solidFill>
              <a:schemeClr val="tx1"/>
            </a:solidFill>
            <a:prstDash val="solid"/>
            <a:round/>
            <a:headEnd type="none" w="med" len="med"/>
            <a:tailEnd type="arrow"/>
          </a:ln>
          <a:effectLst>
            <a:prstShdw prst="shdw18" dist="17961" dir="13500000">
              <a:schemeClr val="accent1">
                <a:gamma/>
                <a:shade val="60000"/>
                <a:invGamma/>
              </a:schemeClr>
            </a:prstShdw>
          </a:effectLst>
        </p:spPr>
      </p:cxnSp>
      <p:cxnSp>
        <p:nvCxnSpPr>
          <p:cNvPr id="30" name="29 Conector recto de flecha"/>
          <p:cNvCxnSpPr>
            <a:endCxn id="0" idx="0"/>
          </p:cNvCxnSpPr>
          <p:nvPr/>
        </p:nvCxnSpPr>
        <p:spPr bwMode="auto">
          <a:xfrm rot="5400000">
            <a:off x="4210844" y="3355181"/>
            <a:ext cx="719138" cy="3175"/>
          </a:xfrm>
          <a:prstGeom prst="straightConnector1">
            <a:avLst/>
          </a:prstGeom>
          <a:noFill/>
          <a:ln w="28575" cap="flat" cmpd="sng" algn="ctr">
            <a:solidFill>
              <a:schemeClr val="tx1"/>
            </a:solidFill>
            <a:prstDash val="solid"/>
            <a:round/>
            <a:headEnd type="none" w="med" len="med"/>
            <a:tailEnd type="arrow"/>
          </a:ln>
          <a:effectLst>
            <a:prstShdw prst="shdw18" dist="17961" dir="13500000">
              <a:schemeClr val="accent1">
                <a:gamma/>
                <a:shade val="60000"/>
                <a:invGamma/>
              </a:schemeClr>
            </a:prstShdw>
          </a:effectLst>
        </p:spPr>
      </p:cxnSp>
      <p:cxnSp>
        <p:nvCxnSpPr>
          <p:cNvPr id="33" name="32 Conector recto de flecha"/>
          <p:cNvCxnSpPr/>
          <p:nvPr/>
        </p:nvCxnSpPr>
        <p:spPr bwMode="auto">
          <a:xfrm rot="5400000">
            <a:off x="4214019" y="4363244"/>
            <a:ext cx="719137" cy="3175"/>
          </a:xfrm>
          <a:prstGeom prst="straightConnector1">
            <a:avLst/>
          </a:prstGeom>
          <a:noFill/>
          <a:ln w="28575" cap="flat" cmpd="sng" algn="ctr">
            <a:solidFill>
              <a:schemeClr val="tx1"/>
            </a:solidFill>
            <a:prstDash val="solid"/>
            <a:round/>
            <a:headEnd type="none" w="med" len="med"/>
            <a:tailEnd type="arrow"/>
          </a:ln>
          <a:effectLst>
            <a:prstShdw prst="shdw18" dist="17961" dir="13500000">
              <a:schemeClr val="accent1">
                <a:gamma/>
                <a:shade val="60000"/>
                <a:invGamma/>
              </a:schemeClr>
            </a:prstShdw>
          </a:effectLst>
        </p:spPr>
      </p:cxnSp>
      <p:sp>
        <p:nvSpPr>
          <p:cNvPr id="35" name="34 Abrir llave"/>
          <p:cNvSpPr/>
          <p:nvPr/>
        </p:nvSpPr>
        <p:spPr bwMode="auto">
          <a:xfrm>
            <a:off x="5508625" y="3429000"/>
            <a:ext cx="215900" cy="936625"/>
          </a:xfrm>
          <a:prstGeom prst="leftBrace">
            <a:avLst/>
          </a:prstGeom>
          <a:noFill/>
          <a:ln w="9525" cap="flat" cmpd="sng" algn="ctr">
            <a:solidFill>
              <a:schemeClr val="tx1"/>
            </a:solidFill>
            <a:prstDash val="solid"/>
            <a:round/>
            <a:headEnd type="none" w="med" len="med"/>
            <a:tailEnd type="none" w="med" len="med"/>
          </a:ln>
          <a:effectLst>
            <a:prstShdw prst="shdw18" dist="17961" dir="13500000">
              <a:schemeClr val="accent1">
                <a:gamma/>
                <a:shade val="60000"/>
                <a:invGamma/>
              </a:schemeClr>
            </a:prstShdw>
          </a:effectLst>
        </p:spPr>
        <p:txBody>
          <a:bodyPr>
            <a:spAutoFit/>
          </a:bodyPr>
          <a:lstStyle/>
          <a:p>
            <a:pPr>
              <a:defRPr/>
            </a:pPr>
            <a:endParaRPr lang="es-CO"/>
          </a:p>
        </p:txBody>
      </p:sp>
      <p:pic>
        <p:nvPicPr>
          <p:cNvPr id="67603" name="Picture 28"/>
          <p:cNvPicPr>
            <a:picLocks noChangeAspect="1" noChangeArrowheads="1"/>
          </p:cNvPicPr>
          <p:nvPr/>
        </p:nvPicPr>
        <p:blipFill>
          <a:blip r:embed="rId5" cstate="print"/>
          <a:srcRect l="31197" t="59801" r="5016" b="27649"/>
          <a:stretch>
            <a:fillRect/>
          </a:stretch>
        </p:blipFill>
        <p:spPr bwMode="auto">
          <a:xfrm>
            <a:off x="684213" y="5661025"/>
            <a:ext cx="7775575" cy="1223963"/>
          </a:xfrm>
          <a:prstGeom prst="rect">
            <a:avLst/>
          </a:prstGeom>
          <a:noFill/>
          <a:ln w="9525" algn="ctr">
            <a:noFill/>
            <a:miter lim="800000"/>
            <a:headEnd/>
            <a:tailEnd/>
          </a:ln>
        </p:spPr>
      </p:pic>
      <p:cxnSp>
        <p:nvCxnSpPr>
          <p:cNvPr id="40" name="39 Conector recto de flecha"/>
          <p:cNvCxnSpPr/>
          <p:nvPr/>
        </p:nvCxnSpPr>
        <p:spPr bwMode="auto">
          <a:xfrm>
            <a:off x="2268538" y="6092825"/>
            <a:ext cx="719137" cy="1588"/>
          </a:xfrm>
          <a:prstGeom prst="straightConnector1">
            <a:avLst/>
          </a:prstGeom>
          <a:noFill/>
          <a:ln w="28575" cap="flat" cmpd="sng" algn="ctr">
            <a:solidFill>
              <a:srgbClr val="FF0000"/>
            </a:solidFill>
            <a:prstDash val="solid"/>
            <a:round/>
            <a:headEnd type="none" w="med" len="med"/>
            <a:tailEnd type="arrow"/>
          </a:ln>
          <a:effectLst>
            <a:prstShdw prst="shdw18" dist="17961" dir="13500000">
              <a:schemeClr val="accent1">
                <a:gamma/>
                <a:shade val="60000"/>
                <a:invGamma/>
              </a:schemeClr>
            </a:prstShdw>
          </a:effectLst>
        </p:spPr>
      </p:cxnSp>
      <p:cxnSp>
        <p:nvCxnSpPr>
          <p:cNvPr id="42" name="41 Conector recto de flecha"/>
          <p:cNvCxnSpPr/>
          <p:nvPr/>
        </p:nvCxnSpPr>
        <p:spPr bwMode="auto">
          <a:xfrm>
            <a:off x="2268538" y="6308725"/>
            <a:ext cx="719137" cy="1588"/>
          </a:xfrm>
          <a:prstGeom prst="straightConnector1">
            <a:avLst/>
          </a:prstGeom>
          <a:noFill/>
          <a:ln w="28575" cap="flat" cmpd="sng" algn="ctr">
            <a:solidFill>
              <a:srgbClr val="FF0000"/>
            </a:solidFill>
            <a:prstDash val="solid"/>
            <a:round/>
            <a:headEnd type="none" w="med" len="med"/>
            <a:tailEnd type="arrow"/>
          </a:ln>
          <a:effectLst>
            <a:prstShdw prst="shdw18" dist="17961" dir="13500000">
              <a:schemeClr val="accent1">
                <a:gamma/>
                <a:shade val="60000"/>
                <a:invGamma/>
              </a:schemeClr>
            </a:prstShdw>
          </a:effectLst>
        </p:spPr>
      </p:cxnSp>
      <p:sp>
        <p:nvSpPr>
          <p:cNvPr id="43" name="42 Elipse"/>
          <p:cNvSpPr/>
          <p:nvPr/>
        </p:nvSpPr>
        <p:spPr bwMode="auto">
          <a:xfrm>
            <a:off x="1835150" y="5805488"/>
            <a:ext cx="288925" cy="388937"/>
          </a:xfrm>
          <a:prstGeom prst="ellipse">
            <a:avLst/>
          </a:prstGeom>
          <a:solidFill>
            <a:srgbClr val="FFC000"/>
          </a:solidFill>
          <a:ln w="9525" cap="flat" cmpd="sng" algn="ctr">
            <a:solidFill>
              <a:srgbClr val="CC6600"/>
            </a:solidFill>
            <a:prstDash val="solid"/>
            <a:round/>
            <a:headEnd type="none" w="med" len="med"/>
            <a:tailEnd type="none" w="med" len="med"/>
          </a:ln>
          <a:effectLst>
            <a:prstShdw prst="shdw18" dist="17961" dir="13500000">
              <a:schemeClr val="accent1">
                <a:gamma/>
                <a:shade val="60000"/>
                <a:invGamma/>
              </a:schemeClr>
            </a:prstShdw>
          </a:effectLst>
        </p:spPr>
        <p:txBody>
          <a:bodyPr>
            <a:spAutoFit/>
          </a:bodyPr>
          <a:lstStyle/>
          <a:p>
            <a:pPr>
              <a:defRPr/>
            </a:pPr>
            <a:r>
              <a:rPr lang="es-CO" sz="1200" b="1" dirty="0"/>
              <a:t>1</a:t>
            </a:r>
          </a:p>
        </p:txBody>
      </p:sp>
      <p:sp>
        <p:nvSpPr>
          <p:cNvPr id="44" name="43 Elipse"/>
          <p:cNvSpPr/>
          <p:nvPr/>
        </p:nvSpPr>
        <p:spPr bwMode="auto">
          <a:xfrm>
            <a:off x="1835150" y="6165850"/>
            <a:ext cx="288925" cy="388938"/>
          </a:xfrm>
          <a:prstGeom prst="ellipse">
            <a:avLst/>
          </a:prstGeom>
          <a:solidFill>
            <a:srgbClr val="FFC000"/>
          </a:solidFill>
          <a:ln w="9525" cap="flat" cmpd="sng" algn="ctr">
            <a:solidFill>
              <a:srgbClr val="CC6600"/>
            </a:solidFill>
            <a:prstDash val="solid"/>
            <a:round/>
            <a:headEnd type="none" w="med" len="med"/>
            <a:tailEnd type="none" w="med" len="med"/>
          </a:ln>
          <a:effectLst>
            <a:prstShdw prst="shdw18" dist="17961" dir="13500000">
              <a:schemeClr val="accent1">
                <a:gamma/>
                <a:shade val="60000"/>
                <a:invGamma/>
              </a:schemeClr>
            </a:prstShdw>
          </a:effectLst>
        </p:spPr>
        <p:txBody>
          <a:bodyPr>
            <a:spAutoFit/>
          </a:bodyPr>
          <a:lstStyle/>
          <a:p>
            <a:pPr>
              <a:defRPr/>
            </a:pPr>
            <a:r>
              <a:rPr lang="es-CO" sz="1200" b="1" dirty="0"/>
              <a:t>2</a:t>
            </a:r>
          </a:p>
        </p:txBody>
      </p:sp>
      <p:cxnSp>
        <p:nvCxnSpPr>
          <p:cNvPr id="47" name="46 Conector recto de flecha"/>
          <p:cNvCxnSpPr/>
          <p:nvPr/>
        </p:nvCxnSpPr>
        <p:spPr bwMode="auto">
          <a:xfrm>
            <a:off x="6227763" y="6092825"/>
            <a:ext cx="720725" cy="1588"/>
          </a:xfrm>
          <a:prstGeom prst="straightConnector1">
            <a:avLst/>
          </a:prstGeom>
          <a:noFill/>
          <a:ln w="28575" cap="flat" cmpd="sng" algn="ctr">
            <a:solidFill>
              <a:srgbClr val="FF0000"/>
            </a:solidFill>
            <a:prstDash val="solid"/>
            <a:round/>
            <a:headEnd type="none" w="med" len="med"/>
            <a:tailEnd type="arrow"/>
          </a:ln>
          <a:effectLst>
            <a:prstShdw prst="shdw18" dist="17961" dir="13500000">
              <a:schemeClr val="accent1">
                <a:gamma/>
                <a:shade val="60000"/>
                <a:invGamma/>
              </a:schemeClr>
            </a:prstShdw>
          </a:effectLst>
        </p:spPr>
      </p:cxnSp>
      <p:cxnSp>
        <p:nvCxnSpPr>
          <p:cNvPr id="48" name="47 Conector recto de flecha"/>
          <p:cNvCxnSpPr/>
          <p:nvPr/>
        </p:nvCxnSpPr>
        <p:spPr bwMode="auto">
          <a:xfrm>
            <a:off x="6156325" y="6380163"/>
            <a:ext cx="719138" cy="1587"/>
          </a:xfrm>
          <a:prstGeom prst="straightConnector1">
            <a:avLst/>
          </a:prstGeom>
          <a:noFill/>
          <a:ln w="28575" cap="flat" cmpd="sng" algn="ctr">
            <a:solidFill>
              <a:srgbClr val="FF0000"/>
            </a:solidFill>
            <a:prstDash val="solid"/>
            <a:round/>
            <a:headEnd type="none" w="med" len="med"/>
            <a:tailEnd type="arrow"/>
          </a:ln>
          <a:effectLst>
            <a:prstShdw prst="shdw18" dist="17961" dir="13500000">
              <a:schemeClr val="accent1">
                <a:gamma/>
                <a:shade val="60000"/>
                <a:invGamma/>
              </a:schemeClr>
            </a:prstShdw>
          </a:effectLst>
        </p:spPr>
      </p:cxnSp>
      <p:sp>
        <p:nvSpPr>
          <p:cNvPr id="49" name="48 Rectángulo redondeado"/>
          <p:cNvSpPr/>
          <p:nvPr/>
        </p:nvSpPr>
        <p:spPr bwMode="auto">
          <a:xfrm>
            <a:off x="6948264" y="5930845"/>
            <a:ext cx="1512168" cy="306467"/>
          </a:xfrm>
          <a:prstGeom prst="roundRect">
            <a:avLst/>
          </a:prstGeom>
          <a:solidFill>
            <a:srgbClr val="9DB814"/>
          </a:solidFill>
          <a:ln w="9525" cap="flat" cmpd="sng" algn="ctr">
            <a:solidFill>
              <a:srgbClr val="9DB814"/>
            </a:solidFill>
            <a:prstDash val="solid"/>
            <a:round/>
            <a:headEnd type="none" w="med" len="med"/>
            <a:tailEnd type="none" w="med" len="med"/>
          </a:ln>
          <a:effectLst>
            <a:prstShdw prst="shdw18" dist="17961" dir="13500000">
              <a:schemeClr val="accent1">
                <a:gamma/>
                <a:shade val="60000"/>
                <a:invGamma/>
              </a:schemeClr>
            </a:prstShdw>
          </a:effectLst>
          <a:scene3d>
            <a:camera prst="orthographicFront"/>
            <a:lightRig rig="threePt" dir="t"/>
          </a:scene3d>
          <a:sp3d>
            <a:bevelT/>
          </a:sp3d>
        </p:spPr>
        <p:txBody>
          <a:bodyPr>
            <a:spAutoFit/>
          </a:bodyPr>
          <a:lstStyle/>
          <a:p>
            <a:pPr>
              <a:defRPr/>
            </a:pPr>
            <a:r>
              <a:rPr lang="es-CO" sz="1200" b="1" dirty="0"/>
              <a:t>Antes del 1 de marzo</a:t>
            </a:r>
          </a:p>
        </p:txBody>
      </p:sp>
      <p:sp>
        <p:nvSpPr>
          <p:cNvPr id="50" name="49 Rectángulo redondeado"/>
          <p:cNvSpPr/>
          <p:nvPr/>
        </p:nvSpPr>
        <p:spPr bwMode="auto">
          <a:xfrm>
            <a:off x="6948264" y="6290885"/>
            <a:ext cx="1800200" cy="306467"/>
          </a:xfrm>
          <a:prstGeom prst="roundRect">
            <a:avLst/>
          </a:prstGeom>
          <a:solidFill>
            <a:srgbClr val="9DB814"/>
          </a:solidFill>
          <a:ln w="9525" cap="flat" cmpd="sng" algn="ctr">
            <a:solidFill>
              <a:srgbClr val="9DB814"/>
            </a:solidFill>
            <a:prstDash val="solid"/>
            <a:round/>
            <a:headEnd type="none" w="med" len="med"/>
            <a:tailEnd type="none" w="med" len="med"/>
          </a:ln>
          <a:effectLst>
            <a:prstShdw prst="shdw18" dist="17961" dir="13500000">
              <a:schemeClr val="accent1">
                <a:gamma/>
                <a:shade val="60000"/>
                <a:invGamma/>
              </a:schemeClr>
            </a:prstShdw>
          </a:effectLst>
          <a:scene3d>
            <a:camera prst="orthographicFront"/>
            <a:lightRig rig="threePt" dir="t"/>
          </a:scene3d>
          <a:sp3d>
            <a:bevelT/>
          </a:sp3d>
        </p:spPr>
        <p:txBody>
          <a:bodyPr>
            <a:spAutoFit/>
          </a:bodyPr>
          <a:lstStyle/>
          <a:p>
            <a:pPr>
              <a:defRPr/>
            </a:pPr>
            <a:r>
              <a:rPr lang="es-CO" sz="1200" b="1" dirty="0"/>
              <a:t>Durante toda la vigencia</a:t>
            </a:r>
          </a:p>
        </p:txBody>
      </p:sp>
      <p:sp>
        <p:nvSpPr>
          <p:cNvPr id="52" name="51 Elipse"/>
          <p:cNvSpPr/>
          <p:nvPr/>
        </p:nvSpPr>
        <p:spPr bwMode="auto">
          <a:xfrm>
            <a:off x="1403350" y="5013325"/>
            <a:ext cx="288925" cy="388938"/>
          </a:xfrm>
          <a:prstGeom prst="ellipse">
            <a:avLst/>
          </a:prstGeom>
          <a:solidFill>
            <a:srgbClr val="FFC000"/>
          </a:solidFill>
          <a:ln w="9525" cap="flat" cmpd="sng" algn="ctr">
            <a:solidFill>
              <a:srgbClr val="CC6600"/>
            </a:solidFill>
            <a:prstDash val="solid"/>
            <a:round/>
            <a:headEnd type="none" w="med" len="med"/>
            <a:tailEnd type="none" w="med" len="med"/>
          </a:ln>
          <a:effectLst>
            <a:prstShdw prst="shdw18" dist="17961" dir="13500000">
              <a:schemeClr val="accent1">
                <a:gamma/>
                <a:shade val="60000"/>
                <a:invGamma/>
              </a:schemeClr>
            </a:prstShdw>
          </a:effectLst>
        </p:spPr>
        <p:txBody>
          <a:bodyPr>
            <a:spAutoFit/>
          </a:bodyPr>
          <a:lstStyle/>
          <a:p>
            <a:pPr>
              <a:defRPr/>
            </a:pPr>
            <a:r>
              <a:rPr lang="es-CO" sz="1200" b="1" dirty="0"/>
              <a:t>1</a:t>
            </a:r>
          </a:p>
        </p:txBody>
      </p:sp>
      <p:sp>
        <p:nvSpPr>
          <p:cNvPr id="53" name="52 Elipse"/>
          <p:cNvSpPr/>
          <p:nvPr/>
        </p:nvSpPr>
        <p:spPr bwMode="auto">
          <a:xfrm>
            <a:off x="1835150" y="5013325"/>
            <a:ext cx="288925" cy="388938"/>
          </a:xfrm>
          <a:prstGeom prst="ellipse">
            <a:avLst/>
          </a:prstGeom>
          <a:solidFill>
            <a:srgbClr val="FFC000"/>
          </a:solidFill>
          <a:ln w="9525" cap="flat" cmpd="sng" algn="ctr">
            <a:solidFill>
              <a:srgbClr val="CC6600"/>
            </a:solidFill>
            <a:prstDash val="solid"/>
            <a:round/>
            <a:headEnd type="none" w="med" len="med"/>
            <a:tailEnd type="none" w="med" len="med"/>
          </a:ln>
          <a:effectLst>
            <a:prstShdw prst="shdw18" dist="17961" dir="13500000">
              <a:schemeClr val="accent1">
                <a:gamma/>
                <a:shade val="60000"/>
                <a:invGamma/>
              </a:schemeClr>
            </a:prstShdw>
          </a:effectLst>
        </p:spPr>
        <p:txBody>
          <a:bodyPr>
            <a:spAutoFit/>
          </a:bodyPr>
          <a:lstStyle/>
          <a:p>
            <a:pPr>
              <a:defRPr/>
            </a:pPr>
            <a:r>
              <a:rPr lang="es-CO" sz="1200" b="1" dirty="0"/>
              <a:t>2</a:t>
            </a:r>
          </a:p>
        </p:txBody>
      </p:sp>
      <p:cxnSp>
        <p:nvCxnSpPr>
          <p:cNvPr id="54" name="53 Conector recto de flecha"/>
          <p:cNvCxnSpPr/>
          <p:nvPr/>
        </p:nvCxnSpPr>
        <p:spPr bwMode="auto">
          <a:xfrm>
            <a:off x="2268538" y="5229225"/>
            <a:ext cx="719137" cy="1588"/>
          </a:xfrm>
          <a:prstGeom prst="straightConnector1">
            <a:avLst/>
          </a:prstGeom>
          <a:noFill/>
          <a:ln w="28575" cap="flat" cmpd="sng" algn="ctr">
            <a:solidFill>
              <a:srgbClr val="FF0000"/>
            </a:solidFill>
            <a:prstDash val="solid"/>
            <a:round/>
            <a:headEnd type="none" w="med" len="med"/>
            <a:tailEnd type="arrow"/>
          </a:ln>
          <a:effectLst>
            <a:prstShdw prst="shdw18" dist="17961" dir="13500000">
              <a:schemeClr val="accent1">
                <a:gamma/>
                <a:shade val="60000"/>
                <a:invGamma/>
              </a:schemeClr>
            </a:prstShdw>
          </a:effectLst>
        </p:spPr>
      </p:cxnSp>
      <p:sp>
        <p:nvSpPr>
          <p:cNvPr id="55" name="54 Rectángulo redondeado"/>
          <p:cNvSpPr/>
          <p:nvPr/>
        </p:nvSpPr>
        <p:spPr bwMode="auto">
          <a:xfrm>
            <a:off x="6948264" y="4922733"/>
            <a:ext cx="1512168" cy="306467"/>
          </a:xfrm>
          <a:prstGeom prst="roundRect">
            <a:avLst/>
          </a:prstGeom>
          <a:solidFill>
            <a:srgbClr val="9DB814"/>
          </a:solidFill>
          <a:ln w="9525" cap="flat" cmpd="sng" algn="ctr">
            <a:solidFill>
              <a:srgbClr val="9DB814"/>
            </a:solidFill>
            <a:prstDash val="solid"/>
            <a:round/>
            <a:headEnd type="none" w="med" len="med"/>
            <a:tailEnd type="none" w="med" len="med"/>
          </a:ln>
          <a:effectLst>
            <a:prstShdw prst="shdw18" dist="17961" dir="13500000">
              <a:schemeClr val="accent1">
                <a:gamma/>
                <a:shade val="60000"/>
                <a:invGamma/>
              </a:schemeClr>
            </a:prstShdw>
          </a:effectLst>
          <a:scene3d>
            <a:camera prst="orthographicFront"/>
            <a:lightRig rig="threePt" dir="t"/>
          </a:scene3d>
          <a:sp3d>
            <a:bevelT/>
          </a:sp3d>
        </p:spPr>
        <p:txBody>
          <a:bodyPr>
            <a:spAutoFit/>
          </a:bodyPr>
          <a:lstStyle/>
          <a:p>
            <a:pPr>
              <a:defRPr/>
            </a:pPr>
            <a:r>
              <a:rPr lang="es-CO" sz="1200" b="1" dirty="0"/>
              <a:t>Antes del 30 de abril</a:t>
            </a:r>
          </a:p>
        </p:txBody>
      </p:sp>
      <p:sp>
        <p:nvSpPr>
          <p:cNvPr id="56" name="55 Elipse"/>
          <p:cNvSpPr/>
          <p:nvPr/>
        </p:nvSpPr>
        <p:spPr bwMode="auto">
          <a:xfrm>
            <a:off x="1908175" y="4797425"/>
            <a:ext cx="287338" cy="388938"/>
          </a:xfrm>
          <a:prstGeom prst="ellipse">
            <a:avLst/>
          </a:prstGeom>
          <a:solidFill>
            <a:srgbClr val="FFC000"/>
          </a:solidFill>
          <a:ln w="9525" cap="flat" cmpd="sng" algn="ctr">
            <a:solidFill>
              <a:srgbClr val="CC6600"/>
            </a:solidFill>
            <a:prstDash val="solid"/>
            <a:round/>
            <a:headEnd type="none" w="med" len="med"/>
            <a:tailEnd type="none" w="med" len="med"/>
          </a:ln>
          <a:effectLst>
            <a:prstShdw prst="shdw18" dist="17961" dir="13500000">
              <a:schemeClr val="accent1">
                <a:gamma/>
                <a:shade val="60000"/>
                <a:invGamma/>
              </a:schemeClr>
            </a:prstShdw>
          </a:effectLst>
        </p:spPr>
        <p:txBody>
          <a:bodyPr>
            <a:spAutoFit/>
          </a:bodyPr>
          <a:lstStyle/>
          <a:p>
            <a:pPr>
              <a:defRPr/>
            </a:pPr>
            <a:r>
              <a:rPr lang="es-CO" sz="1200" b="1" dirty="0"/>
              <a:t>3</a:t>
            </a:r>
          </a:p>
        </p:txBody>
      </p:sp>
      <p:cxnSp>
        <p:nvCxnSpPr>
          <p:cNvPr id="57" name="56 Conector recto de flecha"/>
          <p:cNvCxnSpPr/>
          <p:nvPr/>
        </p:nvCxnSpPr>
        <p:spPr bwMode="auto">
          <a:xfrm>
            <a:off x="2268538" y="5013325"/>
            <a:ext cx="719137" cy="1588"/>
          </a:xfrm>
          <a:prstGeom prst="straightConnector1">
            <a:avLst/>
          </a:prstGeom>
          <a:noFill/>
          <a:ln w="28575" cap="flat" cmpd="sng" algn="ctr">
            <a:solidFill>
              <a:srgbClr val="FF0000"/>
            </a:solidFill>
            <a:prstDash val="solid"/>
            <a:round/>
            <a:headEnd type="none" w="med" len="med"/>
            <a:tailEnd type="arrow"/>
          </a:ln>
          <a:effectLst>
            <a:prstShdw prst="shdw18" dist="17961" dir="13500000">
              <a:schemeClr val="accent1">
                <a:gamma/>
                <a:shade val="60000"/>
                <a:invGamma/>
              </a:schemeClr>
            </a:prstShdw>
          </a:effectLst>
        </p:spPr>
      </p:cxnSp>
      <p:cxnSp>
        <p:nvCxnSpPr>
          <p:cNvPr id="58" name="57 Conector recto de flecha"/>
          <p:cNvCxnSpPr/>
          <p:nvPr/>
        </p:nvCxnSpPr>
        <p:spPr bwMode="auto">
          <a:xfrm>
            <a:off x="5292725" y="5013325"/>
            <a:ext cx="1511300" cy="1588"/>
          </a:xfrm>
          <a:prstGeom prst="straightConnector1">
            <a:avLst/>
          </a:prstGeom>
          <a:noFill/>
          <a:ln w="28575" cap="flat" cmpd="sng" algn="ctr">
            <a:solidFill>
              <a:srgbClr val="FF0000"/>
            </a:solidFill>
            <a:prstDash val="solid"/>
            <a:round/>
            <a:headEnd type="none" w="med" len="med"/>
            <a:tailEnd type="arrow"/>
          </a:ln>
          <a:effectLst>
            <a:prstShdw prst="shdw18" dist="17961" dir="13500000">
              <a:schemeClr val="accent1">
                <a:gamma/>
                <a:shade val="60000"/>
                <a:invGamma/>
              </a:schemeClr>
            </a:prstShdw>
          </a:effectLst>
        </p:spPr>
      </p:cxnSp>
      <p:sp>
        <p:nvSpPr>
          <p:cNvPr id="32" name="31 Elipse"/>
          <p:cNvSpPr/>
          <p:nvPr/>
        </p:nvSpPr>
        <p:spPr bwMode="auto">
          <a:xfrm>
            <a:off x="3059832" y="5229200"/>
            <a:ext cx="3528392" cy="519351"/>
          </a:xfrm>
          <a:prstGeom prst="ellipse">
            <a:avLst/>
          </a:prstGeom>
          <a:noFill/>
          <a:ln w="19050"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ctr"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strips(downRight)">
                                      <p:cBhvr>
                                        <p:cTn id="7" dur="500"/>
                                        <p:tgtEl>
                                          <p:spTgt spid="43"/>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strips(downRight)">
                                      <p:cBhvr>
                                        <p:cTn id="10" dur="500"/>
                                        <p:tgtEl>
                                          <p:spTgt spid="52"/>
                                        </p:tgtEl>
                                      </p:cBhvr>
                                    </p:animEffect>
                                  </p:childTnLst>
                                </p:cTn>
                              </p:par>
                            </p:childTnLst>
                          </p:cTn>
                        </p:par>
                        <p:par>
                          <p:cTn id="11" fill="hold">
                            <p:stCondLst>
                              <p:cond delay="500"/>
                            </p:stCondLst>
                            <p:childTnLst>
                              <p:par>
                                <p:cTn id="12" presetID="18" presetClass="entr" presetSubtype="6"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strips(downRight)">
                                      <p:cBhvr>
                                        <p:cTn id="14" dur="500"/>
                                        <p:tgtEl>
                                          <p:spTgt spid="40"/>
                                        </p:tgtEl>
                                      </p:cBhvr>
                                    </p:animEffect>
                                  </p:childTnLst>
                                </p:cTn>
                              </p:par>
                              <p:par>
                                <p:cTn id="15" presetID="18" presetClass="entr" presetSubtype="6"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downRight)">
                                      <p:cBhvr>
                                        <p:cTn id="17" dur="500"/>
                                        <p:tgtEl>
                                          <p:spTgt spid="54"/>
                                        </p:tgtEl>
                                      </p:cBhvr>
                                    </p:animEffect>
                                  </p:childTnLst>
                                </p:cTn>
                              </p:par>
                            </p:childTnLst>
                          </p:cTn>
                        </p:par>
                        <p:par>
                          <p:cTn id="18" fill="hold">
                            <p:stCondLst>
                              <p:cond delay="1000"/>
                            </p:stCondLst>
                            <p:childTnLst>
                              <p:par>
                                <p:cTn id="19" presetID="18" presetClass="entr" presetSubtype="6"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strips(downRight)">
                                      <p:cBhvr>
                                        <p:cTn id="21" dur="500"/>
                                        <p:tgtEl>
                                          <p:spTgt spid="47"/>
                                        </p:tgtEl>
                                      </p:cBhvr>
                                    </p:animEffect>
                                  </p:childTnLst>
                                </p:cTn>
                              </p:par>
                            </p:childTnLst>
                          </p:cTn>
                        </p:par>
                        <p:par>
                          <p:cTn id="22" fill="hold">
                            <p:stCondLst>
                              <p:cond delay="1500"/>
                            </p:stCondLst>
                            <p:childTnLst>
                              <p:par>
                                <p:cTn id="23" presetID="18" presetClass="entr" presetSubtype="6"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strips(downRight)">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strips(downRight)">
                                      <p:cBhvr>
                                        <p:cTn id="30" dur="500"/>
                                        <p:tgtEl>
                                          <p:spTgt spid="44"/>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strips(downRight)">
                                      <p:cBhvr>
                                        <p:cTn id="33" dur="500"/>
                                        <p:tgtEl>
                                          <p:spTgt spid="53"/>
                                        </p:tgtEl>
                                      </p:cBhvr>
                                    </p:animEffect>
                                  </p:childTnLst>
                                </p:cTn>
                              </p:par>
                            </p:childTnLst>
                          </p:cTn>
                        </p:par>
                        <p:par>
                          <p:cTn id="34" fill="hold">
                            <p:stCondLst>
                              <p:cond delay="500"/>
                            </p:stCondLst>
                            <p:childTnLst>
                              <p:par>
                                <p:cTn id="35" presetID="18" presetClass="entr" presetSubtype="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strips(downRight)">
                                      <p:cBhvr>
                                        <p:cTn id="37" dur="500"/>
                                        <p:tgtEl>
                                          <p:spTgt spid="42"/>
                                        </p:tgtEl>
                                      </p:cBhvr>
                                    </p:animEffect>
                                  </p:childTnLst>
                                </p:cTn>
                              </p:par>
                            </p:childTnLst>
                          </p:cTn>
                        </p:par>
                        <p:par>
                          <p:cTn id="38" fill="hold">
                            <p:stCondLst>
                              <p:cond delay="1000"/>
                            </p:stCondLst>
                            <p:childTnLst>
                              <p:par>
                                <p:cTn id="39" presetID="18" presetClass="entr" presetSubtype="6"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strips(downRight)">
                                      <p:cBhvr>
                                        <p:cTn id="41" dur="500"/>
                                        <p:tgtEl>
                                          <p:spTgt spid="48"/>
                                        </p:tgtEl>
                                      </p:cBhvr>
                                    </p:animEffect>
                                  </p:childTnLst>
                                </p:cTn>
                              </p:par>
                            </p:childTnLst>
                          </p:cTn>
                        </p:par>
                        <p:par>
                          <p:cTn id="42" fill="hold">
                            <p:stCondLst>
                              <p:cond delay="1500"/>
                            </p:stCondLst>
                            <p:childTnLst>
                              <p:par>
                                <p:cTn id="43" presetID="18" presetClass="entr" presetSubtype="6"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strips(downRight)">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strips(downRight)">
                                      <p:cBhvr>
                                        <p:cTn id="50" dur="500"/>
                                        <p:tgtEl>
                                          <p:spTgt spid="56"/>
                                        </p:tgtEl>
                                      </p:cBhvr>
                                    </p:animEffect>
                                  </p:childTnLst>
                                </p:cTn>
                              </p:par>
                            </p:childTnLst>
                          </p:cTn>
                        </p:par>
                        <p:par>
                          <p:cTn id="51" fill="hold">
                            <p:stCondLst>
                              <p:cond delay="500"/>
                            </p:stCondLst>
                            <p:childTnLst>
                              <p:par>
                                <p:cTn id="52" presetID="18" presetClass="entr" presetSubtype="6" fill="hold"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strips(downRight)">
                                      <p:cBhvr>
                                        <p:cTn id="54" dur="500"/>
                                        <p:tgtEl>
                                          <p:spTgt spid="57"/>
                                        </p:tgtEl>
                                      </p:cBhvr>
                                    </p:animEffect>
                                  </p:childTnLst>
                                </p:cTn>
                              </p:par>
                            </p:childTnLst>
                          </p:cTn>
                        </p:par>
                        <p:par>
                          <p:cTn id="55" fill="hold">
                            <p:stCondLst>
                              <p:cond delay="1000"/>
                            </p:stCondLst>
                            <p:childTnLst>
                              <p:par>
                                <p:cTn id="56" presetID="18" presetClass="entr" presetSubtype="6" fill="hold" nodeType="after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strips(downRight)">
                                      <p:cBhvr>
                                        <p:cTn id="58" dur="500"/>
                                        <p:tgtEl>
                                          <p:spTgt spid="58"/>
                                        </p:tgtEl>
                                      </p:cBhvr>
                                    </p:animEffect>
                                  </p:childTnLst>
                                </p:cTn>
                              </p:par>
                            </p:childTnLst>
                          </p:cTn>
                        </p:par>
                        <p:par>
                          <p:cTn id="59" fill="hold">
                            <p:stCondLst>
                              <p:cond delay="1500"/>
                            </p:stCondLst>
                            <p:childTnLst>
                              <p:par>
                                <p:cTn id="60" presetID="18" presetClass="entr" presetSubtype="6" fill="hold" nodeType="after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strips(downRight)">
                                      <p:cBhvr>
                                        <p:cTn id="62" dur="500"/>
                                        <p:tgtEl>
                                          <p:spTgt spid="55"/>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dissolve">
                                      <p:cBhvr>
                                        <p:cTn id="6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52" grpId="0" animBg="1"/>
      <p:bldP spid="53" grpId="0" animBg="1"/>
      <p:bldP spid="56" grpId="0" animBg="1"/>
      <p:bldP spid="3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descr="Flujo"/>
          <p:cNvPicPr>
            <a:picLocks noChangeAspect="1" noChangeArrowheads="1"/>
          </p:cNvPicPr>
          <p:nvPr/>
        </p:nvPicPr>
        <p:blipFill>
          <a:blip r:embed="rId3" cstate="print"/>
          <a:srcRect t="5586" b="28612"/>
          <a:stretch>
            <a:fillRect/>
          </a:stretch>
        </p:blipFill>
        <p:spPr bwMode="auto">
          <a:xfrm>
            <a:off x="214313" y="2276475"/>
            <a:ext cx="8389937" cy="4176713"/>
          </a:xfrm>
          <a:prstGeom prst="rect">
            <a:avLst/>
          </a:prstGeom>
          <a:noFill/>
          <a:ln w="9525">
            <a:noFill/>
            <a:miter lim="800000"/>
            <a:headEnd/>
            <a:tailEnd/>
          </a:ln>
        </p:spPr>
      </p:pic>
      <p:sp>
        <p:nvSpPr>
          <p:cNvPr id="68611" name="Line 3"/>
          <p:cNvSpPr>
            <a:spLocks noChangeShapeType="1"/>
          </p:cNvSpPr>
          <p:nvPr/>
        </p:nvSpPr>
        <p:spPr bwMode="auto">
          <a:xfrm>
            <a:off x="971550" y="1844675"/>
            <a:ext cx="7632700" cy="0"/>
          </a:xfrm>
          <a:prstGeom prst="line">
            <a:avLst/>
          </a:prstGeom>
          <a:noFill/>
          <a:ln w="38100">
            <a:solidFill>
              <a:srgbClr val="969696"/>
            </a:solidFill>
            <a:round/>
            <a:headEnd/>
            <a:tailEnd/>
          </a:ln>
        </p:spPr>
        <p:txBody>
          <a:bodyPr/>
          <a:lstStyle/>
          <a:p>
            <a:endParaRPr lang="en-US"/>
          </a:p>
        </p:txBody>
      </p:sp>
      <p:sp>
        <p:nvSpPr>
          <p:cNvPr id="68612" name="Text Box 7"/>
          <p:cNvSpPr txBox="1">
            <a:spLocks noChangeArrowheads="1"/>
          </p:cNvSpPr>
          <p:nvPr/>
        </p:nvSpPr>
        <p:spPr bwMode="auto">
          <a:xfrm>
            <a:off x="179388" y="1268413"/>
            <a:ext cx="8496300" cy="523875"/>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cs typeface="Arial" charset="0"/>
              </a:rPr>
              <a:t>Registro de proyectos</a:t>
            </a:r>
            <a:r>
              <a:rPr lang="es-ES" sz="2800">
                <a:solidFill>
                  <a:srgbClr val="336699"/>
                </a:solidFill>
              </a:rPr>
              <a:t>:</a:t>
            </a:r>
          </a:p>
        </p:txBody>
      </p:sp>
      <p:sp>
        <p:nvSpPr>
          <p:cNvPr id="9" name="8 Combinar"/>
          <p:cNvSpPr/>
          <p:nvPr/>
        </p:nvSpPr>
        <p:spPr bwMode="auto">
          <a:xfrm>
            <a:off x="4788024" y="2612054"/>
            <a:ext cx="1296144" cy="816946"/>
          </a:xfrm>
          <a:prstGeom prst="flowChartMerge">
            <a:avLst/>
          </a:prstGeom>
          <a:solidFill>
            <a:srgbClr val="CC6600"/>
          </a:solidFill>
          <a:ln w="9525" cap="flat" cmpd="sng" algn="ctr">
            <a:noFill/>
            <a:prstDash val="solid"/>
            <a:round/>
            <a:headEnd type="none" w="med" len="med"/>
            <a:tailEnd type="none" w="med" len="med"/>
          </a:ln>
          <a:effectLst>
            <a:prstShdw prst="shdw18" dist="17961" dir="13500000">
              <a:schemeClr val="accent1">
                <a:gamma/>
                <a:shade val="60000"/>
                <a:invGamma/>
              </a:schemeClr>
            </a:prstShdw>
          </a:effectLst>
          <a:scene3d>
            <a:camera prst="orthographicFront"/>
            <a:lightRig rig="threePt" dir="t"/>
          </a:scene3d>
          <a:sp3d>
            <a:bevelT/>
          </a:sp3d>
        </p:spPr>
        <p:txBody>
          <a:bodyPr lIns="108000" tIns="72000" rIns="108000" bIns="0" anchor="b">
            <a:spAutoFit/>
          </a:bodyPr>
          <a:lstStyle/>
          <a:p>
            <a:pPr>
              <a:defRPr/>
            </a:pPr>
            <a:r>
              <a:rPr lang="es-CO" sz="1100" b="1" dirty="0"/>
              <a:t>Control TIC</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Line 4"/>
          <p:cNvSpPr>
            <a:spLocks noChangeShapeType="1"/>
          </p:cNvSpPr>
          <p:nvPr/>
        </p:nvSpPr>
        <p:spPr bwMode="auto">
          <a:xfrm flipV="1">
            <a:off x="512763" y="2708275"/>
            <a:ext cx="8280400" cy="9525"/>
          </a:xfrm>
          <a:prstGeom prst="line">
            <a:avLst/>
          </a:prstGeom>
          <a:noFill/>
          <a:ln w="63500">
            <a:solidFill>
              <a:srgbClr val="3366FF"/>
            </a:solidFill>
            <a:round/>
            <a:headEnd/>
            <a:tailEnd/>
          </a:ln>
        </p:spPr>
        <p:txBody>
          <a:bodyPr wrap="none" anchor="ctr"/>
          <a:lstStyle/>
          <a:p>
            <a:endParaRPr lang="en-US"/>
          </a:p>
        </p:txBody>
      </p:sp>
      <p:sp>
        <p:nvSpPr>
          <p:cNvPr id="69635" name="Oval 5"/>
          <p:cNvSpPr>
            <a:spLocks noChangeArrowheads="1"/>
          </p:cNvSpPr>
          <p:nvPr/>
        </p:nvSpPr>
        <p:spPr bwMode="auto">
          <a:xfrm>
            <a:off x="1014413" y="2632075"/>
            <a:ext cx="173037" cy="173038"/>
          </a:xfrm>
          <a:prstGeom prst="ellipse">
            <a:avLst/>
          </a:prstGeom>
          <a:solidFill>
            <a:srgbClr val="000080"/>
          </a:solidFill>
          <a:ln w="38100" algn="ctr">
            <a:solidFill>
              <a:schemeClr val="bg1"/>
            </a:solidFill>
            <a:round/>
            <a:headEnd/>
            <a:tailEnd/>
          </a:ln>
        </p:spPr>
        <p:txBody>
          <a:bodyPr wrap="none" anchor="ctr"/>
          <a:lstStyle/>
          <a:p>
            <a:pPr fontAlgn="base">
              <a:spcBef>
                <a:spcPct val="0"/>
              </a:spcBef>
            </a:pPr>
            <a:endParaRPr lang="es-CO">
              <a:latin typeface="Times New Roman" pitchFamily="18" charset="0"/>
            </a:endParaRPr>
          </a:p>
        </p:txBody>
      </p:sp>
      <p:sp>
        <p:nvSpPr>
          <p:cNvPr id="69636" name="Oval 8"/>
          <p:cNvSpPr>
            <a:spLocks noChangeArrowheads="1"/>
          </p:cNvSpPr>
          <p:nvPr/>
        </p:nvSpPr>
        <p:spPr bwMode="auto">
          <a:xfrm>
            <a:off x="2974975" y="2632075"/>
            <a:ext cx="173038" cy="173038"/>
          </a:xfrm>
          <a:prstGeom prst="ellipse">
            <a:avLst/>
          </a:prstGeom>
          <a:solidFill>
            <a:srgbClr val="000080"/>
          </a:solidFill>
          <a:ln w="38100" algn="ctr">
            <a:solidFill>
              <a:schemeClr val="bg1"/>
            </a:solidFill>
            <a:round/>
            <a:headEnd/>
            <a:tailEnd/>
          </a:ln>
        </p:spPr>
        <p:txBody>
          <a:bodyPr wrap="none" anchor="ctr"/>
          <a:lstStyle/>
          <a:p>
            <a:pPr fontAlgn="base">
              <a:spcBef>
                <a:spcPct val="0"/>
              </a:spcBef>
            </a:pPr>
            <a:endParaRPr lang="es-CO">
              <a:latin typeface="Times New Roman" pitchFamily="18" charset="0"/>
            </a:endParaRPr>
          </a:p>
        </p:txBody>
      </p:sp>
      <p:sp>
        <p:nvSpPr>
          <p:cNvPr id="69637" name="Oval 37"/>
          <p:cNvSpPr>
            <a:spLocks noChangeArrowheads="1"/>
          </p:cNvSpPr>
          <p:nvPr/>
        </p:nvSpPr>
        <p:spPr bwMode="auto">
          <a:xfrm>
            <a:off x="8720138" y="2636838"/>
            <a:ext cx="173037" cy="173037"/>
          </a:xfrm>
          <a:prstGeom prst="ellipse">
            <a:avLst/>
          </a:prstGeom>
          <a:solidFill>
            <a:srgbClr val="000080"/>
          </a:solidFill>
          <a:ln w="38100" algn="ctr">
            <a:solidFill>
              <a:schemeClr val="bg1"/>
            </a:solidFill>
            <a:round/>
            <a:headEnd/>
            <a:tailEnd/>
          </a:ln>
        </p:spPr>
        <p:txBody>
          <a:bodyPr wrap="none" anchor="ctr"/>
          <a:lstStyle/>
          <a:p>
            <a:pPr fontAlgn="base">
              <a:spcBef>
                <a:spcPct val="0"/>
              </a:spcBef>
            </a:pPr>
            <a:endParaRPr lang="es-CO">
              <a:latin typeface="Times New Roman" pitchFamily="18" charset="0"/>
            </a:endParaRPr>
          </a:p>
        </p:txBody>
      </p:sp>
      <p:sp>
        <p:nvSpPr>
          <p:cNvPr id="69638" name="Text Box 36"/>
          <p:cNvSpPr txBox="1">
            <a:spLocks noChangeArrowheads="1"/>
          </p:cNvSpPr>
          <p:nvPr/>
        </p:nvSpPr>
        <p:spPr bwMode="auto">
          <a:xfrm>
            <a:off x="755650" y="2205038"/>
            <a:ext cx="784225" cy="431800"/>
          </a:xfrm>
          <a:prstGeom prst="rect">
            <a:avLst/>
          </a:prstGeom>
          <a:noFill/>
          <a:ln w="38100" algn="ctr">
            <a:noFill/>
            <a:miter lim="800000"/>
            <a:headEnd/>
            <a:tailEnd/>
          </a:ln>
        </p:spPr>
        <p:txBody>
          <a:bodyPr wrap="none">
            <a:spAutoFit/>
          </a:bodyPr>
          <a:lstStyle/>
          <a:p>
            <a:pPr algn="r" fontAlgn="base">
              <a:lnSpc>
                <a:spcPct val="80000"/>
              </a:lnSpc>
              <a:spcBef>
                <a:spcPct val="0"/>
              </a:spcBef>
            </a:pPr>
            <a:r>
              <a:rPr lang="es-MX" sz="1400">
                <a:solidFill>
                  <a:srgbClr val="0000FF"/>
                </a:solidFill>
                <a:latin typeface="Arial" charset="0"/>
              </a:rPr>
              <a:t>1 enero</a:t>
            </a:r>
          </a:p>
          <a:p>
            <a:pPr algn="r" fontAlgn="base">
              <a:lnSpc>
                <a:spcPct val="80000"/>
              </a:lnSpc>
              <a:spcBef>
                <a:spcPct val="0"/>
              </a:spcBef>
            </a:pPr>
            <a:r>
              <a:rPr lang="es-ES_tradnl" sz="1400">
                <a:solidFill>
                  <a:srgbClr val="0000FF"/>
                </a:solidFill>
                <a:latin typeface="Arial" charset="0"/>
              </a:rPr>
              <a:t>2011</a:t>
            </a:r>
            <a:endParaRPr lang="es-ES" sz="1400">
              <a:solidFill>
                <a:srgbClr val="0000FF"/>
              </a:solidFill>
              <a:latin typeface="Arial" charset="0"/>
            </a:endParaRPr>
          </a:p>
        </p:txBody>
      </p:sp>
      <p:sp>
        <p:nvSpPr>
          <p:cNvPr id="69639" name="Text Box 17"/>
          <p:cNvSpPr txBox="1">
            <a:spLocks noChangeArrowheads="1"/>
          </p:cNvSpPr>
          <p:nvPr/>
        </p:nvSpPr>
        <p:spPr bwMode="auto">
          <a:xfrm>
            <a:off x="2676525" y="3306763"/>
            <a:ext cx="1031875" cy="771525"/>
          </a:xfrm>
          <a:prstGeom prst="rect">
            <a:avLst/>
          </a:prstGeom>
          <a:noFill/>
          <a:ln w="38100" algn="ctr">
            <a:noFill/>
            <a:miter lim="800000"/>
            <a:headEnd/>
            <a:tailEnd/>
          </a:ln>
        </p:spPr>
        <p:txBody>
          <a:bodyPr wrap="none">
            <a:spAutoFit/>
          </a:bodyPr>
          <a:lstStyle/>
          <a:p>
            <a:pPr algn="l" fontAlgn="base">
              <a:lnSpc>
                <a:spcPct val="80000"/>
              </a:lnSpc>
              <a:spcBef>
                <a:spcPct val="0"/>
              </a:spcBef>
            </a:pPr>
            <a:r>
              <a:rPr lang="es-MX" sz="1400">
                <a:latin typeface="Arial" charset="0"/>
              </a:rPr>
              <a:t>Registro y </a:t>
            </a:r>
          </a:p>
          <a:p>
            <a:pPr algn="l" fontAlgn="base">
              <a:lnSpc>
                <a:spcPct val="80000"/>
              </a:lnSpc>
              <a:spcBef>
                <a:spcPct val="0"/>
              </a:spcBef>
            </a:pPr>
            <a:r>
              <a:rPr lang="es-MX" sz="1400">
                <a:latin typeface="Arial" charset="0"/>
              </a:rPr>
              <a:t>viabilidad</a:t>
            </a:r>
          </a:p>
          <a:p>
            <a:pPr algn="l" fontAlgn="base">
              <a:lnSpc>
                <a:spcPct val="80000"/>
              </a:lnSpc>
              <a:spcBef>
                <a:spcPct val="0"/>
              </a:spcBef>
            </a:pPr>
            <a:r>
              <a:rPr lang="es-MX" sz="1400">
                <a:latin typeface="Arial" charset="0"/>
              </a:rPr>
              <a:t>Proyectos</a:t>
            </a:r>
          </a:p>
          <a:p>
            <a:pPr algn="l" fontAlgn="base">
              <a:lnSpc>
                <a:spcPct val="80000"/>
              </a:lnSpc>
              <a:spcBef>
                <a:spcPct val="0"/>
              </a:spcBef>
            </a:pPr>
            <a:r>
              <a:rPr lang="es-MX" sz="1400">
                <a:latin typeface="Arial" charset="0"/>
              </a:rPr>
              <a:t>2012</a:t>
            </a:r>
            <a:endParaRPr lang="es-ES" sz="1400">
              <a:latin typeface="Arial" charset="0"/>
            </a:endParaRPr>
          </a:p>
        </p:txBody>
      </p:sp>
      <p:cxnSp>
        <p:nvCxnSpPr>
          <p:cNvPr id="69640" name="AutoShape 7"/>
          <p:cNvCxnSpPr>
            <a:cxnSpLocks noChangeShapeType="1"/>
          </p:cNvCxnSpPr>
          <p:nvPr/>
        </p:nvCxnSpPr>
        <p:spPr bwMode="auto">
          <a:xfrm rot="-5400000">
            <a:off x="2827337" y="3054351"/>
            <a:ext cx="460375" cy="0"/>
          </a:xfrm>
          <a:prstGeom prst="straightConnector1">
            <a:avLst/>
          </a:prstGeom>
          <a:noFill/>
          <a:ln w="38100">
            <a:solidFill>
              <a:srgbClr val="3366FF"/>
            </a:solidFill>
            <a:round/>
            <a:headEnd/>
            <a:tailEnd/>
          </a:ln>
        </p:spPr>
      </p:cxnSp>
      <p:sp>
        <p:nvSpPr>
          <p:cNvPr id="69641" name="Text Box 36"/>
          <p:cNvSpPr txBox="1">
            <a:spLocks noChangeArrowheads="1"/>
          </p:cNvSpPr>
          <p:nvPr/>
        </p:nvSpPr>
        <p:spPr bwMode="auto">
          <a:xfrm>
            <a:off x="2727325" y="2349500"/>
            <a:ext cx="765175" cy="261938"/>
          </a:xfrm>
          <a:prstGeom prst="rect">
            <a:avLst/>
          </a:prstGeom>
          <a:noFill/>
          <a:ln w="38100" algn="ctr">
            <a:noFill/>
            <a:miter lim="800000"/>
            <a:headEnd/>
            <a:tailEnd/>
          </a:ln>
        </p:spPr>
        <p:txBody>
          <a:bodyPr wrap="none">
            <a:spAutoFit/>
          </a:bodyPr>
          <a:lstStyle/>
          <a:p>
            <a:pPr algn="r" fontAlgn="base">
              <a:lnSpc>
                <a:spcPct val="80000"/>
              </a:lnSpc>
              <a:spcBef>
                <a:spcPct val="0"/>
              </a:spcBef>
            </a:pPr>
            <a:r>
              <a:rPr lang="es-MX" sz="1400">
                <a:solidFill>
                  <a:srgbClr val="0000FF"/>
                </a:solidFill>
                <a:latin typeface="Arial" charset="0"/>
              </a:rPr>
              <a:t>30 abril</a:t>
            </a:r>
            <a:endParaRPr lang="es-ES" sz="1400">
              <a:solidFill>
                <a:srgbClr val="0000FF"/>
              </a:solidFill>
              <a:latin typeface="Arial" charset="0"/>
            </a:endParaRPr>
          </a:p>
        </p:txBody>
      </p:sp>
      <p:sp>
        <p:nvSpPr>
          <p:cNvPr id="69642" name="Text Box 36"/>
          <p:cNvSpPr txBox="1">
            <a:spLocks noChangeArrowheads="1"/>
          </p:cNvSpPr>
          <p:nvPr/>
        </p:nvSpPr>
        <p:spPr bwMode="auto">
          <a:xfrm>
            <a:off x="8458200" y="2420938"/>
            <a:ext cx="577850" cy="261937"/>
          </a:xfrm>
          <a:prstGeom prst="rect">
            <a:avLst/>
          </a:prstGeom>
          <a:noFill/>
          <a:ln w="38100" algn="ctr">
            <a:noFill/>
            <a:miter lim="800000"/>
            <a:headEnd/>
            <a:tailEnd/>
          </a:ln>
        </p:spPr>
        <p:txBody>
          <a:bodyPr wrap="none">
            <a:spAutoFit/>
          </a:bodyPr>
          <a:lstStyle/>
          <a:p>
            <a:pPr algn="r" fontAlgn="base">
              <a:lnSpc>
                <a:spcPct val="80000"/>
              </a:lnSpc>
              <a:spcBef>
                <a:spcPct val="0"/>
              </a:spcBef>
            </a:pPr>
            <a:r>
              <a:rPr lang="es-MX" sz="1400">
                <a:solidFill>
                  <a:srgbClr val="0000FF"/>
                </a:solidFill>
                <a:latin typeface="Arial" charset="0"/>
              </a:rPr>
              <a:t>2012</a:t>
            </a:r>
            <a:endParaRPr lang="es-ES" sz="1400">
              <a:solidFill>
                <a:srgbClr val="0000FF"/>
              </a:solidFill>
              <a:latin typeface="Arial" charset="0"/>
            </a:endParaRPr>
          </a:p>
        </p:txBody>
      </p:sp>
      <p:sp>
        <p:nvSpPr>
          <p:cNvPr id="69643" name="Oval 8"/>
          <p:cNvSpPr>
            <a:spLocks noChangeArrowheads="1"/>
          </p:cNvSpPr>
          <p:nvPr/>
        </p:nvSpPr>
        <p:spPr bwMode="auto">
          <a:xfrm>
            <a:off x="4110038" y="2638425"/>
            <a:ext cx="173037" cy="173038"/>
          </a:xfrm>
          <a:prstGeom prst="ellipse">
            <a:avLst/>
          </a:prstGeom>
          <a:solidFill>
            <a:srgbClr val="000080"/>
          </a:solidFill>
          <a:ln w="38100" algn="ctr">
            <a:solidFill>
              <a:schemeClr val="bg1"/>
            </a:solidFill>
            <a:round/>
            <a:headEnd/>
            <a:tailEnd/>
          </a:ln>
        </p:spPr>
        <p:txBody>
          <a:bodyPr wrap="none" anchor="ctr"/>
          <a:lstStyle/>
          <a:p>
            <a:pPr fontAlgn="base">
              <a:spcBef>
                <a:spcPct val="0"/>
              </a:spcBef>
            </a:pPr>
            <a:r>
              <a:rPr lang="es-CO">
                <a:latin typeface="Times New Roman" pitchFamily="18" charset="0"/>
              </a:rPr>
              <a:t>c</a:t>
            </a:r>
          </a:p>
        </p:txBody>
      </p:sp>
      <p:sp>
        <p:nvSpPr>
          <p:cNvPr id="69644" name="Text Box 36"/>
          <p:cNvSpPr txBox="1">
            <a:spLocks noChangeArrowheads="1"/>
          </p:cNvSpPr>
          <p:nvPr/>
        </p:nvSpPr>
        <p:spPr bwMode="auto">
          <a:xfrm>
            <a:off x="3706813" y="2349500"/>
            <a:ext cx="863600" cy="261938"/>
          </a:xfrm>
          <a:prstGeom prst="rect">
            <a:avLst/>
          </a:prstGeom>
          <a:noFill/>
          <a:ln w="38100" algn="ctr">
            <a:noFill/>
            <a:miter lim="800000"/>
            <a:headEnd/>
            <a:tailEnd/>
          </a:ln>
        </p:spPr>
        <p:txBody>
          <a:bodyPr wrap="none">
            <a:spAutoFit/>
          </a:bodyPr>
          <a:lstStyle/>
          <a:p>
            <a:pPr algn="r" fontAlgn="base">
              <a:lnSpc>
                <a:spcPct val="80000"/>
              </a:lnSpc>
              <a:spcBef>
                <a:spcPct val="0"/>
              </a:spcBef>
            </a:pPr>
            <a:r>
              <a:rPr lang="es-MX" sz="1400">
                <a:solidFill>
                  <a:srgbClr val="0000FF"/>
                </a:solidFill>
                <a:latin typeface="Arial" charset="0"/>
              </a:rPr>
              <a:t>30 mayo</a:t>
            </a:r>
            <a:endParaRPr lang="es-ES" sz="1400">
              <a:solidFill>
                <a:srgbClr val="0000FF"/>
              </a:solidFill>
              <a:latin typeface="Arial" charset="0"/>
            </a:endParaRPr>
          </a:p>
        </p:txBody>
      </p:sp>
      <p:cxnSp>
        <p:nvCxnSpPr>
          <p:cNvPr id="69645" name="AutoShape 7"/>
          <p:cNvCxnSpPr>
            <a:cxnSpLocks noChangeShapeType="1"/>
          </p:cNvCxnSpPr>
          <p:nvPr/>
        </p:nvCxnSpPr>
        <p:spPr bwMode="auto">
          <a:xfrm rot="-5400000">
            <a:off x="3981450" y="3055938"/>
            <a:ext cx="460375" cy="0"/>
          </a:xfrm>
          <a:prstGeom prst="straightConnector1">
            <a:avLst/>
          </a:prstGeom>
          <a:noFill/>
          <a:ln w="38100">
            <a:solidFill>
              <a:srgbClr val="3366FF"/>
            </a:solidFill>
            <a:round/>
            <a:headEnd/>
            <a:tailEnd/>
          </a:ln>
        </p:spPr>
      </p:cxnSp>
      <p:sp>
        <p:nvSpPr>
          <p:cNvPr id="69646" name="AutoShape 3"/>
          <p:cNvSpPr>
            <a:spLocks noChangeArrowheads="1"/>
          </p:cNvSpPr>
          <p:nvPr/>
        </p:nvSpPr>
        <p:spPr bwMode="auto">
          <a:xfrm>
            <a:off x="369888" y="5375275"/>
            <a:ext cx="8450262" cy="1293813"/>
          </a:xfrm>
          <a:prstGeom prst="homePlate">
            <a:avLst>
              <a:gd name="adj" fmla="val 65918"/>
            </a:avLst>
          </a:prstGeom>
          <a:solidFill>
            <a:schemeClr val="accent2">
              <a:alpha val="52156"/>
            </a:schemeClr>
          </a:solidFill>
          <a:ln w="9525" algn="ctr">
            <a:noFill/>
            <a:miter lim="800000"/>
            <a:headEnd/>
            <a:tailEnd/>
          </a:ln>
        </p:spPr>
        <p:txBody>
          <a:bodyPr wrap="none" anchor="ctr"/>
          <a:lstStyle/>
          <a:p>
            <a:pPr algn="r" fontAlgn="base">
              <a:spcBef>
                <a:spcPct val="0"/>
              </a:spcBef>
            </a:pPr>
            <a:r>
              <a:rPr lang="es-MX">
                <a:latin typeface="Arial" charset="0"/>
              </a:rPr>
              <a:t>Recomendaciones en trámites y actualizaciones proyectos TIC 2011 </a:t>
            </a:r>
          </a:p>
          <a:p>
            <a:pPr algn="r" fontAlgn="base">
              <a:spcBef>
                <a:spcPct val="0"/>
              </a:spcBef>
            </a:pPr>
            <a:r>
              <a:rPr lang="es-MX">
                <a:latin typeface="Arial" charset="0"/>
              </a:rPr>
              <a:t>En ejecución por DEMANDA de las Direcciones Técnicas del DNP</a:t>
            </a:r>
          </a:p>
          <a:p>
            <a:pPr algn="r" fontAlgn="base">
              <a:spcBef>
                <a:spcPct val="0"/>
              </a:spcBef>
            </a:pPr>
            <a:r>
              <a:rPr lang="es-MX" b="1">
                <a:latin typeface="Arial" charset="0"/>
              </a:rPr>
              <a:t>Énfasis en seguimiento</a:t>
            </a:r>
            <a:r>
              <a:rPr lang="es-MX">
                <a:latin typeface="Arial" charset="0"/>
              </a:rPr>
              <a:t>  </a:t>
            </a:r>
            <a:endParaRPr lang="es-ES">
              <a:latin typeface="Arial" charset="0"/>
            </a:endParaRPr>
          </a:p>
        </p:txBody>
      </p:sp>
      <p:sp>
        <p:nvSpPr>
          <p:cNvPr id="69647" name="Oval 8"/>
          <p:cNvSpPr>
            <a:spLocks noChangeArrowheads="1"/>
          </p:cNvSpPr>
          <p:nvPr/>
        </p:nvSpPr>
        <p:spPr bwMode="auto">
          <a:xfrm>
            <a:off x="4008438" y="2638425"/>
            <a:ext cx="173037" cy="173038"/>
          </a:xfrm>
          <a:prstGeom prst="ellipse">
            <a:avLst/>
          </a:prstGeom>
          <a:solidFill>
            <a:srgbClr val="000080"/>
          </a:solidFill>
          <a:ln w="38100" algn="ctr">
            <a:solidFill>
              <a:schemeClr val="bg1"/>
            </a:solidFill>
            <a:round/>
            <a:headEnd/>
            <a:tailEnd/>
          </a:ln>
        </p:spPr>
        <p:txBody>
          <a:bodyPr wrap="none" anchor="ctr"/>
          <a:lstStyle/>
          <a:p>
            <a:pPr fontAlgn="base">
              <a:spcBef>
                <a:spcPct val="0"/>
              </a:spcBef>
            </a:pPr>
            <a:r>
              <a:rPr lang="es-CO">
                <a:latin typeface="Times New Roman" pitchFamily="18" charset="0"/>
              </a:rPr>
              <a:t>c</a:t>
            </a:r>
          </a:p>
        </p:txBody>
      </p:sp>
      <p:cxnSp>
        <p:nvCxnSpPr>
          <p:cNvPr id="69648" name="AutoShape 7"/>
          <p:cNvCxnSpPr>
            <a:cxnSpLocks noChangeShapeType="1"/>
          </p:cNvCxnSpPr>
          <p:nvPr/>
        </p:nvCxnSpPr>
        <p:spPr bwMode="auto">
          <a:xfrm rot="-5400000">
            <a:off x="3332957" y="3631406"/>
            <a:ext cx="1612900" cy="1587"/>
          </a:xfrm>
          <a:prstGeom prst="bentConnector3">
            <a:avLst>
              <a:gd name="adj1" fmla="val 50000"/>
            </a:avLst>
          </a:prstGeom>
          <a:noFill/>
          <a:ln w="38100">
            <a:solidFill>
              <a:schemeClr val="accent2"/>
            </a:solidFill>
            <a:miter lim="800000"/>
            <a:headEnd/>
            <a:tailEnd/>
          </a:ln>
        </p:spPr>
      </p:cxnSp>
      <p:sp>
        <p:nvSpPr>
          <p:cNvPr id="69649" name="Text Box 17"/>
          <p:cNvSpPr txBox="1">
            <a:spLocks noChangeArrowheads="1"/>
          </p:cNvSpPr>
          <p:nvPr/>
        </p:nvSpPr>
        <p:spPr bwMode="auto">
          <a:xfrm>
            <a:off x="3668713" y="3260725"/>
            <a:ext cx="1119187" cy="601663"/>
          </a:xfrm>
          <a:prstGeom prst="rect">
            <a:avLst/>
          </a:prstGeom>
          <a:solidFill>
            <a:schemeClr val="bg1"/>
          </a:solidFill>
          <a:ln w="38100" algn="ctr">
            <a:noFill/>
            <a:miter lim="800000"/>
            <a:headEnd/>
            <a:tailEnd/>
          </a:ln>
        </p:spPr>
        <p:txBody>
          <a:bodyPr>
            <a:spAutoFit/>
          </a:bodyPr>
          <a:lstStyle/>
          <a:p>
            <a:pPr algn="l" fontAlgn="base">
              <a:lnSpc>
                <a:spcPct val="80000"/>
              </a:lnSpc>
              <a:spcBef>
                <a:spcPct val="0"/>
              </a:spcBef>
            </a:pPr>
            <a:r>
              <a:rPr lang="es-MX" sz="1400">
                <a:latin typeface="Arial" charset="0"/>
              </a:rPr>
              <a:t>Control</a:t>
            </a:r>
          </a:p>
          <a:p>
            <a:pPr algn="l" fontAlgn="base">
              <a:lnSpc>
                <a:spcPct val="80000"/>
              </a:lnSpc>
              <a:spcBef>
                <a:spcPct val="0"/>
              </a:spcBef>
            </a:pPr>
            <a:r>
              <a:rPr lang="es-MX" sz="1400">
                <a:latin typeface="Arial" charset="0"/>
              </a:rPr>
              <a:t>Posterior</a:t>
            </a:r>
          </a:p>
          <a:p>
            <a:pPr algn="l" fontAlgn="base">
              <a:lnSpc>
                <a:spcPct val="80000"/>
              </a:lnSpc>
              <a:spcBef>
                <a:spcPct val="0"/>
              </a:spcBef>
            </a:pPr>
            <a:r>
              <a:rPr lang="es-MX" sz="1400">
                <a:latin typeface="Arial" charset="0"/>
              </a:rPr>
              <a:t>DTs</a:t>
            </a:r>
            <a:endParaRPr lang="es-ES" sz="1600">
              <a:latin typeface="Arial" charset="0"/>
            </a:endParaRPr>
          </a:p>
        </p:txBody>
      </p:sp>
      <p:sp>
        <p:nvSpPr>
          <p:cNvPr id="69650" name="Text Box 7"/>
          <p:cNvSpPr txBox="1">
            <a:spLocks noChangeArrowheads="1"/>
          </p:cNvSpPr>
          <p:nvPr/>
        </p:nvSpPr>
        <p:spPr bwMode="auto">
          <a:xfrm>
            <a:off x="179388" y="1109663"/>
            <a:ext cx="8496300" cy="519112"/>
          </a:xfrm>
          <a:prstGeom prst="rect">
            <a:avLst/>
          </a:prstGeom>
          <a:noFill/>
          <a:ln w="9525">
            <a:noFill/>
            <a:miter lim="800000"/>
            <a:headEnd/>
            <a:tailEnd/>
          </a:ln>
        </p:spPr>
        <p:txBody>
          <a:bodyPr>
            <a:spAutoFit/>
          </a:bodyPr>
          <a:lstStyle/>
          <a:p>
            <a:pPr algn="r" fontAlgn="base">
              <a:spcBef>
                <a:spcPct val="0"/>
              </a:spcBef>
            </a:pPr>
            <a:r>
              <a:rPr lang="es-MX" sz="2800">
                <a:solidFill>
                  <a:srgbClr val="336699"/>
                </a:solidFill>
              </a:rPr>
              <a:t>Actualización de proyectos – Actividades TIC</a:t>
            </a:r>
            <a:endParaRPr lang="es-ES" sz="2800">
              <a:solidFill>
                <a:srgbClr val="336699"/>
              </a:solidFill>
            </a:endParaRPr>
          </a:p>
        </p:txBody>
      </p:sp>
      <p:sp>
        <p:nvSpPr>
          <p:cNvPr id="69651" name="Oval 5"/>
          <p:cNvSpPr>
            <a:spLocks noChangeArrowheads="1"/>
          </p:cNvSpPr>
          <p:nvPr/>
        </p:nvSpPr>
        <p:spPr bwMode="auto">
          <a:xfrm>
            <a:off x="1878013" y="2636838"/>
            <a:ext cx="173037" cy="173037"/>
          </a:xfrm>
          <a:prstGeom prst="ellipse">
            <a:avLst/>
          </a:prstGeom>
          <a:solidFill>
            <a:srgbClr val="000080"/>
          </a:solidFill>
          <a:ln w="38100" algn="ctr">
            <a:solidFill>
              <a:schemeClr val="bg1"/>
            </a:solidFill>
            <a:round/>
            <a:headEnd/>
            <a:tailEnd/>
          </a:ln>
        </p:spPr>
        <p:txBody>
          <a:bodyPr wrap="none" anchor="ctr"/>
          <a:lstStyle/>
          <a:p>
            <a:pPr fontAlgn="base">
              <a:spcBef>
                <a:spcPct val="0"/>
              </a:spcBef>
            </a:pPr>
            <a:endParaRPr lang="es-CO">
              <a:latin typeface="Times New Roman" pitchFamily="18" charset="0"/>
            </a:endParaRPr>
          </a:p>
        </p:txBody>
      </p:sp>
      <p:sp>
        <p:nvSpPr>
          <p:cNvPr id="69652" name="Text Box 36"/>
          <p:cNvSpPr txBox="1">
            <a:spLocks noChangeArrowheads="1"/>
          </p:cNvSpPr>
          <p:nvPr/>
        </p:nvSpPr>
        <p:spPr bwMode="auto">
          <a:xfrm>
            <a:off x="1660525" y="2349500"/>
            <a:ext cx="823913" cy="261938"/>
          </a:xfrm>
          <a:prstGeom prst="rect">
            <a:avLst/>
          </a:prstGeom>
          <a:noFill/>
          <a:ln w="38100" algn="ctr">
            <a:noFill/>
            <a:miter lim="800000"/>
            <a:headEnd/>
            <a:tailEnd/>
          </a:ln>
        </p:spPr>
        <p:txBody>
          <a:bodyPr wrap="none">
            <a:spAutoFit/>
          </a:bodyPr>
          <a:lstStyle/>
          <a:p>
            <a:pPr algn="r" fontAlgn="base">
              <a:lnSpc>
                <a:spcPct val="80000"/>
              </a:lnSpc>
              <a:spcBef>
                <a:spcPct val="0"/>
              </a:spcBef>
            </a:pPr>
            <a:r>
              <a:rPr lang="es-MX" sz="1400">
                <a:solidFill>
                  <a:srgbClr val="0000FF"/>
                </a:solidFill>
                <a:latin typeface="Arial" charset="0"/>
              </a:rPr>
              <a:t>1 marzo</a:t>
            </a:r>
            <a:endParaRPr lang="es-ES" sz="1400">
              <a:solidFill>
                <a:srgbClr val="0000FF"/>
              </a:solidFill>
              <a:latin typeface="Arial" charset="0"/>
            </a:endParaRPr>
          </a:p>
        </p:txBody>
      </p:sp>
      <p:sp>
        <p:nvSpPr>
          <p:cNvPr id="69653" name="AutoShape 3"/>
          <p:cNvSpPr>
            <a:spLocks noChangeArrowheads="1"/>
          </p:cNvSpPr>
          <p:nvPr/>
        </p:nvSpPr>
        <p:spPr bwMode="auto">
          <a:xfrm>
            <a:off x="34925" y="2925763"/>
            <a:ext cx="1871663" cy="863600"/>
          </a:xfrm>
          <a:prstGeom prst="homePlate">
            <a:avLst>
              <a:gd name="adj" fmla="val 21873"/>
            </a:avLst>
          </a:prstGeom>
          <a:solidFill>
            <a:srgbClr val="FF6600">
              <a:alpha val="70195"/>
            </a:srgbClr>
          </a:solidFill>
          <a:ln w="9525" algn="ctr">
            <a:noFill/>
            <a:miter lim="800000"/>
            <a:headEnd/>
            <a:tailEnd/>
          </a:ln>
        </p:spPr>
        <p:txBody>
          <a:bodyPr wrap="none" anchor="ctr"/>
          <a:lstStyle/>
          <a:p>
            <a:pPr algn="r" fontAlgn="base">
              <a:spcBef>
                <a:spcPct val="0"/>
              </a:spcBef>
            </a:pPr>
            <a:r>
              <a:rPr lang="es-ES_tradnl" b="1"/>
              <a:t>Actualización </a:t>
            </a:r>
          </a:p>
          <a:p>
            <a:pPr algn="r" fontAlgn="base">
              <a:spcBef>
                <a:spcPct val="0"/>
              </a:spcBef>
            </a:pPr>
            <a:r>
              <a:rPr lang="es-ES_tradnl" b="1"/>
              <a:t>2011 – incluye TIC</a:t>
            </a:r>
            <a:endParaRPr lang="es-MX" b="1"/>
          </a:p>
        </p:txBody>
      </p:sp>
      <p:cxnSp>
        <p:nvCxnSpPr>
          <p:cNvPr id="69654" name="AutoShape 7"/>
          <p:cNvCxnSpPr>
            <a:cxnSpLocks noChangeShapeType="1"/>
          </p:cNvCxnSpPr>
          <p:nvPr/>
        </p:nvCxnSpPr>
        <p:spPr bwMode="auto">
          <a:xfrm rot="-5400000">
            <a:off x="1717675" y="3027363"/>
            <a:ext cx="460375" cy="0"/>
          </a:xfrm>
          <a:prstGeom prst="straightConnector1">
            <a:avLst/>
          </a:prstGeom>
          <a:noFill/>
          <a:ln w="38100">
            <a:solidFill>
              <a:srgbClr val="3366FF"/>
            </a:solidFill>
            <a:round/>
            <a:headEnd/>
            <a:tailEnd/>
          </a:ln>
        </p:spPr>
      </p:cxnSp>
      <p:sp>
        <p:nvSpPr>
          <p:cNvPr id="69655" name="AutoShape 3"/>
          <p:cNvSpPr>
            <a:spLocks noChangeArrowheads="1"/>
          </p:cNvSpPr>
          <p:nvPr/>
        </p:nvSpPr>
        <p:spPr bwMode="auto">
          <a:xfrm>
            <a:off x="1258888" y="4078288"/>
            <a:ext cx="2808287" cy="863600"/>
          </a:xfrm>
          <a:prstGeom prst="homePlate">
            <a:avLst>
              <a:gd name="adj" fmla="val 32819"/>
            </a:avLst>
          </a:prstGeom>
          <a:solidFill>
            <a:srgbClr val="FF6600">
              <a:alpha val="70195"/>
            </a:srgbClr>
          </a:solidFill>
          <a:ln w="9525" algn="ctr">
            <a:noFill/>
            <a:miter lim="800000"/>
            <a:headEnd/>
            <a:tailEnd/>
          </a:ln>
        </p:spPr>
        <p:txBody>
          <a:bodyPr wrap="none" anchor="ctr"/>
          <a:lstStyle/>
          <a:p>
            <a:pPr algn="r" fontAlgn="base">
              <a:spcBef>
                <a:spcPct val="0"/>
              </a:spcBef>
            </a:pPr>
            <a:r>
              <a:rPr lang="es-ES_tradnl" b="1"/>
              <a:t>Actualización </a:t>
            </a:r>
          </a:p>
          <a:p>
            <a:pPr algn="r" fontAlgn="base">
              <a:spcBef>
                <a:spcPct val="0"/>
              </a:spcBef>
            </a:pPr>
            <a:r>
              <a:rPr lang="es-ES_tradnl" b="1"/>
              <a:t>2012 – incluye TIC</a:t>
            </a:r>
            <a:endParaRPr lang="es-MX" b="1"/>
          </a:p>
        </p:txBody>
      </p:sp>
      <p:sp>
        <p:nvSpPr>
          <p:cNvPr id="142372" name="Oval 36"/>
          <p:cNvSpPr>
            <a:spLocks noChangeArrowheads="1"/>
          </p:cNvSpPr>
          <p:nvPr/>
        </p:nvSpPr>
        <p:spPr bwMode="auto">
          <a:xfrm>
            <a:off x="-36513" y="1773238"/>
            <a:ext cx="5184776" cy="3240087"/>
          </a:xfrm>
          <a:prstGeom prst="ellipse">
            <a:avLst/>
          </a:prstGeom>
          <a:noFill/>
          <a:ln w="38100" algn="ctr">
            <a:solidFill>
              <a:srgbClr val="FF5050"/>
            </a:solidFill>
            <a:round/>
            <a:headEnd/>
            <a:tailEnd/>
          </a:ln>
          <a:effectLst>
            <a:prstShdw prst="shdw17" dist="17961" dir="13500000">
              <a:srgbClr val="993030">
                <a:alpha val="50000"/>
              </a:srgbClr>
            </a:prstShdw>
          </a:effectLst>
        </p:spPr>
        <p:txBody>
          <a:bodyPr anchor="ctr">
            <a:spAutoFit/>
          </a:bodyPr>
          <a:lstStyle/>
          <a:p>
            <a:endParaRPr lang="en-US"/>
          </a:p>
        </p:txBody>
      </p:sp>
      <p:sp>
        <p:nvSpPr>
          <p:cNvPr id="8" name="2 Marcador de contenido"/>
          <p:cNvSpPr txBox="1">
            <a:spLocks/>
          </p:cNvSpPr>
          <p:nvPr/>
        </p:nvSpPr>
        <p:spPr bwMode="auto">
          <a:xfrm>
            <a:off x="5003800" y="3003550"/>
            <a:ext cx="3635375" cy="425450"/>
          </a:xfrm>
          <a:prstGeom prst="rect">
            <a:avLst/>
          </a:prstGeom>
          <a:noFill/>
          <a:ln w="9525">
            <a:noFill/>
            <a:miter lim="800000"/>
            <a:headEnd/>
            <a:tailEnd/>
          </a:ln>
        </p:spPr>
        <p:txBody>
          <a:bodyPr/>
          <a:lstStyle/>
          <a:p>
            <a:pPr marL="457200" indent="-457200" eaLnBrk="0" hangingPunct="0">
              <a:spcBef>
                <a:spcPct val="20000"/>
              </a:spcBef>
            </a:pPr>
            <a:r>
              <a:rPr lang="es-ES" b="1">
                <a:latin typeface="Arial" charset="0"/>
              </a:rPr>
              <a:t>Gestión centrada en la planeación y formulación</a:t>
            </a:r>
          </a:p>
          <a:p>
            <a:pPr marL="457200" indent="-457200" eaLnBrk="0" hangingPunct="0">
              <a:spcBef>
                <a:spcPct val="20000"/>
              </a:spcBef>
              <a:buFont typeface="Arial" charset="0"/>
              <a:buAutoNum type="arabicPeriod"/>
            </a:pPr>
            <a:endParaRPr lang="es-ES" sz="1600" b="1">
              <a:latin typeface="Trebuchet MS" pitchFamily="34" charset="0"/>
            </a:endParaRPr>
          </a:p>
          <a:p>
            <a:pPr marL="457200" indent="-457200" eaLnBrk="0" hangingPunct="0">
              <a:spcBef>
                <a:spcPct val="20000"/>
              </a:spcBef>
              <a:buFontTx/>
              <a:buChar char="•"/>
            </a:pPr>
            <a:endParaRPr lang="es-ES" sz="2400">
              <a:latin typeface="Trebuchet MS" pitchFamily="34" charset="0"/>
            </a:endParaRPr>
          </a:p>
        </p:txBody>
      </p:sp>
      <p:sp>
        <p:nvSpPr>
          <p:cNvPr id="69658" name="Line 3"/>
          <p:cNvSpPr>
            <a:spLocks noChangeShapeType="1"/>
          </p:cNvSpPr>
          <p:nvPr/>
        </p:nvSpPr>
        <p:spPr bwMode="auto">
          <a:xfrm>
            <a:off x="971550" y="1628775"/>
            <a:ext cx="7632700" cy="0"/>
          </a:xfrm>
          <a:prstGeom prst="line">
            <a:avLst/>
          </a:prstGeom>
          <a:noFill/>
          <a:ln w="38100">
            <a:solidFill>
              <a:srgbClr val="969696"/>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72" grpId="0" animBg="1"/>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2 Marcador de contenido"/>
          <p:cNvSpPr>
            <a:spLocks noGrp="1"/>
          </p:cNvSpPr>
          <p:nvPr>
            <p:ph idx="4294967295"/>
          </p:nvPr>
        </p:nvSpPr>
        <p:spPr bwMode="auto">
          <a:xfrm>
            <a:off x="457200" y="2143125"/>
            <a:ext cx="8229600" cy="4525963"/>
          </a:xfrm>
          <a:prstGeom prst="rect">
            <a:avLst/>
          </a:prstGeom>
          <a:noFill/>
          <a:ln>
            <a:miter lim="800000"/>
            <a:headEnd/>
            <a:tailEnd/>
          </a:ln>
        </p:spPr>
        <p:txBody>
          <a:bodyPr/>
          <a:lstStyle/>
          <a:p>
            <a:endParaRPr lang="es-CO" sz="2000" smtClean="0">
              <a:latin typeface="Arial Narrow" pitchFamily="34" charset="0"/>
            </a:endParaRPr>
          </a:p>
          <a:p>
            <a:r>
              <a:rPr lang="es-CO" sz="2400" smtClean="0">
                <a:latin typeface="Arial Narrow" pitchFamily="34" charset="0"/>
              </a:rPr>
              <a:t>Plan TIC</a:t>
            </a:r>
          </a:p>
          <a:p>
            <a:r>
              <a:rPr lang="es-CO" sz="2400" smtClean="0">
                <a:latin typeface="Arial Narrow" pitchFamily="34" charset="0"/>
              </a:rPr>
              <a:t>Actualice el formulario TIC resaltando los ajustes que se tienen programados para la vigencia – facilite proceso de evaluación.</a:t>
            </a:r>
          </a:p>
          <a:p>
            <a:r>
              <a:rPr lang="es-CO" sz="2400" smtClean="0">
                <a:latin typeface="Arial Narrow" pitchFamily="34" charset="0"/>
              </a:rPr>
              <a:t>Informe la acciones adelantadas acorde con recomendaciones del Subcomité.</a:t>
            </a:r>
          </a:p>
          <a:p>
            <a:r>
              <a:rPr lang="es-CO" sz="2400" smtClean="0">
                <a:latin typeface="Arial Narrow" pitchFamily="34" charset="0"/>
              </a:rPr>
              <a:t>Puede incluir información de más de una vigencia</a:t>
            </a:r>
          </a:p>
          <a:p>
            <a:r>
              <a:rPr lang="es-CO" sz="2400" smtClean="0">
                <a:latin typeface="Arial Narrow" pitchFamily="34" charset="0"/>
              </a:rPr>
              <a:t>La información debe ser coherente con la presentada en la ficha EBI – recuerde que son instrumentos complementarios.</a:t>
            </a:r>
          </a:p>
          <a:p>
            <a:r>
              <a:rPr lang="es-CO" sz="2400" smtClean="0">
                <a:latin typeface="Arial Narrow" pitchFamily="34" charset="0"/>
              </a:rPr>
              <a:t>Si tiene inquietudes solicite asesoría a….</a:t>
            </a:r>
          </a:p>
          <a:p>
            <a:endParaRPr lang="es-CO" sz="2400" b="1" smtClean="0">
              <a:latin typeface="Arial Narrow" pitchFamily="34" charset="0"/>
            </a:endParaRPr>
          </a:p>
        </p:txBody>
      </p:sp>
      <p:sp>
        <p:nvSpPr>
          <p:cNvPr id="70659" name="Line 3"/>
          <p:cNvSpPr>
            <a:spLocks noChangeShapeType="1"/>
          </p:cNvSpPr>
          <p:nvPr/>
        </p:nvSpPr>
        <p:spPr bwMode="auto">
          <a:xfrm>
            <a:off x="971550" y="1701800"/>
            <a:ext cx="7343775" cy="7938"/>
          </a:xfrm>
          <a:prstGeom prst="line">
            <a:avLst/>
          </a:prstGeom>
          <a:noFill/>
          <a:ln w="38100">
            <a:solidFill>
              <a:srgbClr val="969696"/>
            </a:solidFill>
            <a:round/>
            <a:headEnd/>
            <a:tailEnd/>
          </a:ln>
        </p:spPr>
        <p:txBody>
          <a:bodyPr/>
          <a:lstStyle/>
          <a:p>
            <a:endParaRPr lang="en-US"/>
          </a:p>
        </p:txBody>
      </p:sp>
      <p:sp>
        <p:nvSpPr>
          <p:cNvPr id="70660" name="Text Box 7"/>
          <p:cNvSpPr txBox="1">
            <a:spLocks noChangeArrowheads="1"/>
          </p:cNvSpPr>
          <p:nvPr/>
        </p:nvSpPr>
        <p:spPr bwMode="auto">
          <a:xfrm>
            <a:off x="468313" y="1125538"/>
            <a:ext cx="8424862" cy="519112"/>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rPr>
              <a:t>Directrices actualización proyectos 2011 con actividades TIC</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30"/>
          <p:cNvPicPr>
            <a:picLocks noChangeAspect="1" noChangeArrowheads="1"/>
          </p:cNvPicPr>
          <p:nvPr/>
        </p:nvPicPr>
        <p:blipFill>
          <a:blip r:embed="rId3" cstate="print"/>
          <a:srcRect/>
          <a:stretch>
            <a:fillRect/>
          </a:stretch>
        </p:blipFill>
        <p:spPr bwMode="auto">
          <a:xfrm>
            <a:off x="107950" y="2852738"/>
            <a:ext cx="4608513" cy="936625"/>
          </a:xfrm>
          <a:prstGeom prst="rect">
            <a:avLst/>
          </a:prstGeom>
          <a:noFill/>
          <a:ln w="9525" algn="ctr">
            <a:noFill/>
            <a:miter lim="800000"/>
            <a:headEnd/>
            <a:tailEnd/>
          </a:ln>
        </p:spPr>
      </p:pic>
      <p:sp>
        <p:nvSpPr>
          <p:cNvPr id="4" name="3 Rectángulo redondeado"/>
          <p:cNvSpPr/>
          <p:nvPr/>
        </p:nvSpPr>
        <p:spPr>
          <a:xfrm>
            <a:off x="1500166" y="1428736"/>
            <a:ext cx="967814" cy="37289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400">
                <a:solidFill>
                  <a:schemeClr val="tx1"/>
                </a:solidFill>
              </a:rPr>
              <a:t>BPIN</a:t>
            </a:r>
          </a:p>
        </p:txBody>
      </p:sp>
      <p:sp>
        <p:nvSpPr>
          <p:cNvPr id="71686" name="Text Box 8"/>
          <p:cNvSpPr txBox="1">
            <a:spLocks noChangeArrowheads="1"/>
          </p:cNvSpPr>
          <p:nvPr/>
        </p:nvSpPr>
        <p:spPr bwMode="auto">
          <a:xfrm>
            <a:off x="2822575" y="2025650"/>
            <a:ext cx="1604963" cy="522288"/>
          </a:xfrm>
          <a:prstGeom prst="rect">
            <a:avLst/>
          </a:prstGeom>
          <a:noFill/>
          <a:ln w="9525">
            <a:noFill/>
            <a:miter lim="800000"/>
            <a:headEnd/>
            <a:tailEnd/>
          </a:ln>
        </p:spPr>
        <p:txBody>
          <a:bodyPr>
            <a:spAutoFit/>
          </a:bodyPr>
          <a:lstStyle/>
          <a:p>
            <a:r>
              <a:rPr lang="es-CO" sz="1400"/>
              <a:t>Crear Solicitud  para actualización</a:t>
            </a:r>
          </a:p>
        </p:txBody>
      </p:sp>
      <p:sp>
        <p:nvSpPr>
          <p:cNvPr id="2" name="3 Rectángulo redondeado"/>
          <p:cNvSpPr/>
          <p:nvPr/>
        </p:nvSpPr>
        <p:spPr>
          <a:xfrm>
            <a:off x="1180624" y="2193372"/>
            <a:ext cx="1591176" cy="371532"/>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400" dirty="0">
                <a:solidFill>
                  <a:schemeClr val="tx1"/>
                </a:solidFill>
              </a:rPr>
              <a:t>Datos Básicos</a:t>
            </a:r>
          </a:p>
        </p:txBody>
      </p:sp>
      <p:sp>
        <p:nvSpPr>
          <p:cNvPr id="71690" name="Text Box 12"/>
          <p:cNvSpPr txBox="1">
            <a:spLocks noChangeArrowheads="1"/>
          </p:cNvSpPr>
          <p:nvPr/>
        </p:nvSpPr>
        <p:spPr bwMode="auto">
          <a:xfrm>
            <a:off x="3109913" y="2476500"/>
            <a:ext cx="865187" cy="304800"/>
          </a:xfrm>
          <a:prstGeom prst="rect">
            <a:avLst/>
          </a:prstGeom>
          <a:noFill/>
          <a:ln w="9525">
            <a:noFill/>
            <a:miter lim="800000"/>
            <a:headEnd/>
            <a:tailEnd/>
          </a:ln>
        </p:spPr>
        <p:txBody>
          <a:bodyPr>
            <a:spAutoFit/>
          </a:bodyPr>
          <a:lstStyle/>
          <a:p>
            <a:r>
              <a:rPr lang="es-CO" sz="1400"/>
              <a:t>Guardar</a:t>
            </a:r>
          </a:p>
        </p:txBody>
      </p:sp>
      <p:pic>
        <p:nvPicPr>
          <p:cNvPr id="71691" name="Picture 7"/>
          <p:cNvPicPr>
            <a:picLocks noGrp="1" noChangeAspect="1" noChangeArrowheads="1"/>
          </p:cNvPicPr>
          <p:nvPr>
            <p:ph sz="quarter" idx="2"/>
          </p:nvPr>
        </p:nvPicPr>
        <p:blipFill>
          <a:blip r:embed="rId4" cstate="print"/>
          <a:srcRect/>
          <a:stretch>
            <a:fillRect/>
          </a:stretch>
        </p:blipFill>
        <p:spPr bwMode="auto">
          <a:xfrm>
            <a:off x="250825" y="4149725"/>
            <a:ext cx="3956050" cy="2185988"/>
          </a:xfrm>
          <a:noFill/>
          <a:ln>
            <a:miter lim="800000"/>
            <a:headEnd/>
            <a:tailEnd/>
          </a:ln>
        </p:spPr>
      </p:pic>
      <p:pic>
        <p:nvPicPr>
          <p:cNvPr id="71692" name="Picture 32"/>
          <p:cNvPicPr>
            <a:picLocks noGrp="1" noChangeAspect="1" noChangeArrowheads="1"/>
          </p:cNvPicPr>
          <p:nvPr>
            <p:ph sz="quarter" idx="3"/>
          </p:nvPr>
        </p:nvPicPr>
        <p:blipFill>
          <a:blip r:embed="rId5" cstate="print"/>
          <a:srcRect/>
          <a:stretch>
            <a:fillRect/>
          </a:stretch>
        </p:blipFill>
        <p:spPr bwMode="auto">
          <a:xfrm>
            <a:off x="5364163" y="1773238"/>
            <a:ext cx="3455987" cy="1412875"/>
          </a:xfrm>
          <a:noFill/>
          <a:ln>
            <a:miter lim="800000"/>
            <a:headEnd/>
            <a:tailEnd/>
          </a:ln>
        </p:spPr>
      </p:pic>
      <p:sp>
        <p:nvSpPr>
          <p:cNvPr id="71693" name="Text Box 15"/>
          <p:cNvSpPr txBox="1">
            <a:spLocks noChangeArrowheads="1"/>
          </p:cNvSpPr>
          <p:nvPr/>
        </p:nvSpPr>
        <p:spPr bwMode="auto">
          <a:xfrm>
            <a:off x="250825" y="3716338"/>
            <a:ext cx="1728788" cy="304800"/>
          </a:xfrm>
          <a:prstGeom prst="rect">
            <a:avLst/>
          </a:prstGeom>
          <a:noFill/>
          <a:ln w="9525">
            <a:noFill/>
            <a:miter lim="800000"/>
            <a:headEnd/>
            <a:tailEnd/>
          </a:ln>
        </p:spPr>
        <p:txBody>
          <a:bodyPr>
            <a:spAutoFit/>
          </a:bodyPr>
          <a:lstStyle/>
          <a:p>
            <a:r>
              <a:rPr lang="es-CO" sz="1400">
                <a:solidFill>
                  <a:srgbClr val="FF0000"/>
                </a:solidFill>
              </a:rPr>
              <a:t>Con trámites</a:t>
            </a:r>
          </a:p>
        </p:txBody>
      </p:sp>
      <p:sp>
        <p:nvSpPr>
          <p:cNvPr id="71694" name="Oval 19"/>
          <p:cNvSpPr>
            <a:spLocks noChangeArrowheads="1"/>
          </p:cNvSpPr>
          <p:nvPr/>
        </p:nvSpPr>
        <p:spPr bwMode="auto">
          <a:xfrm>
            <a:off x="4286250" y="1285875"/>
            <a:ext cx="1366838" cy="515938"/>
          </a:xfrm>
          <a:prstGeom prst="ellipse">
            <a:avLst/>
          </a:prstGeom>
          <a:solidFill>
            <a:srgbClr val="FFFF99"/>
          </a:solidFill>
          <a:ln w="9525">
            <a:solidFill>
              <a:schemeClr val="tx1"/>
            </a:solidFill>
            <a:round/>
            <a:headEnd/>
            <a:tailEnd/>
          </a:ln>
        </p:spPr>
        <p:txBody>
          <a:bodyPr wrap="none" anchor="ctr"/>
          <a:lstStyle/>
          <a:p>
            <a:pPr>
              <a:spcBef>
                <a:spcPct val="0"/>
              </a:spcBef>
            </a:pPr>
            <a:r>
              <a:rPr lang="es-CO" sz="1200" b="1">
                <a:solidFill>
                  <a:srgbClr val="FF0000"/>
                </a:solidFill>
              </a:rPr>
              <a:t>1 </a:t>
            </a:r>
          </a:p>
          <a:p>
            <a:pPr>
              <a:spcBef>
                <a:spcPct val="0"/>
              </a:spcBef>
            </a:pPr>
            <a:r>
              <a:rPr lang="es-CO" sz="1200" b="1">
                <a:solidFill>
                  <a:srgbClr val="FF0000"/>
                </a:solidFill>
              </a:rPr>
              <a:t>Crear Turno</a:t>
            </a:r>
          </a:p>
        </p:txBody>
      </p:sp>
      <p:sp>
        <p:nvSpPr>
          <p:cNvPr id="3" name="3 Rectángulo redondeado"/>
          <p:cNvSpPr/>
          <p:nvPr/>
        </p:nvSpPr>
        <p:spPr>
          <a:xfrm>
            <a:off x="5754450" y="1289125"/>
            <a:ext cx="1382372" cy="37289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400">
                <a:solidFill>
                  <a:schemeClr val="tx1"/>
                </a:solidFill>
              </a:rPr>
              <a:t>EJECUCION</a:t>
            </a:r>
          </a:p>
        </p:txBody>
      </p:sp>
      <p:sp>
        <p:nvSpPr>
          <p:cNvPr id="71698" name="Text Box 23"/>
          <p:cNvSpPr txBox="1">
            <a:spLocks noChangeArrowheads="1"/>
          </p:cNvSpPr>
          <p:nvPr/>
        </p:nvSpPr>
        <p:spPr bwMode="auto">
          <a:xfrm>
            <a:off x="2627313" y="1428750"/>
            <a:ext cx="1279525" cy="307975"/>
          </a:xfrm>
          <a:prstGeom prst="rect">
            <a:avLst/>
          </a:prstGeom>
          <a:noFill/>
          <a:ln w="9525">
            <a:solidFill>
              <a:srgbClr val="FF0000"/>
            </a:solidFill>
            <a:prstDash val="dash"/>
            <a:miter lim="800000"/>
            <a:headEnd/>
            <a:tailEnd/>
          </a:ln>
        </p:spPr>
        <p:txBody>
          <a:bodyPr>
            <a:spAutoFit/>
          </a:bodyPr>
          <a:lstStyle/>
          <a:p>
            <a:r>
              <a:rPr lang="es-CO" sz="1400" u="sng">
                <a:solidFill>
                  <a:srgbClr val="FF0000"/>
                </a:solidFill>
              </a:rPr>
              <a:t>Rol  Formulador</a:t>
            </a:r>
          </a:p>
        </p:txBody>
      </p:sp>
      <p:sp>
        <p:nvSpPr>
          <p:cNvPr id="71699" name="Text Box 24"/>
          <p:cNvSpPr txBox="1">
            <a:spLocks noChangeArrowheads="1"/>
          </p:cNvSpPr>
          <p:nvPr/>
        </p:nvSpPr>
        <p:spPr bwMode="auto">
          <a:xfrm>
            <a:off x="7235825" y="1323975"/>
            <a:ext cx="1800225" cy="304800"/>
          </a:xfrm>
          <a:prstGeom prst="rect">
            <a:avLst/>
          </a:prstGeom>
          <a:noFill/>
          <a:ln w="9525">
            <a:solidFill>
              <a:srgbClr val="FF0000"/>
            </a:solidFill>
            <a:prstDash val="dash"/>
            <a:miter lim="800000"/>
            <a:headEnd/>
            <a:tailEnd/>
          </a:ln>
        </p:spPr>
        <p:txBody>
          <a:bodyPr>
            <a:spAutoFit/>
          </a:bodyPr>
          <a:lstStyle/>
          <a:p>
            <a:r>
              <a:rPr lang="es-CO" sz="1400" u="sng">
                <a:solidFill>
                  <a:srgbClr val="FF0000"/>
                </a:solidFill>
              </a:rPr>
              <a:t>Rol  Proyecto PPTO</a:t>
            </a:r>
          </a:p>
        </p:txBody>
      </p:sp>
      <p:sp>
        <p:nvSpPr>
          <p:cNvPr id="71700" name="Text Box 25"/>
          <p:cNvSpPr txBox="1">
            <a:spLocks noChangeArrowheads="1"/>
          </p:cNvSpPr>
          <p:nvPr/>
        </p:nvSpPr>
        <p:spPr bwMode="auto">
          <a:xfrm>
            <a:off x="468313" y="6381750"/>
            <a:ext cx="2303462" cy="304800"/>
          </a:xfrm>
          <a:prstGeom prst="rect">
            <a:avLst/>
          </a:prstGeom>
          <a:noFill/>
          <a:ln w="9525">
            <a:noFill/>
            <a:miter lim="800000"/>
            <a:headEnd/>
            <a:tailEnd/>
          </a:ln>
        </p:spPr>
        <p:txBody>
          <a:bodyPr>
            <a:spAutoFit/>
          </a:bodyPr>
          <a:lstStyle/>
          <a:p>
            <a:r>
              <a:rPr lang="es-CO" sz="1400"/>
              <a:t>Creada solicitud con éxito</a:t>
            </a:r>
          </a:p>
        </p:txBody>
      </p:sp>
      <p:pic>
        <p:nvPicPr>
          <p:cNvPr id="71701" name="Picture 38"/>
          <p:cNvPicPr>
            <a:picLocks noGrp="1" noChangeAspect="1" noChangeArrowheads="1"/>
          </p:cNvPicPr>
          <p:nvPr>
            <p:ph sz="quarter" idx="4"/>
          </p:nvPr>
        </p:nvPicPr>
        <p:blipFill>
          <a:blip r:embed="rId6" cstate="print"/>
          <a:srcRect/>
          <a:stretch>
            <a:fillRect/>
          </a:stretch>
        </p:blipFill>
        <p:spPr bwMode="auto">
          <a:xfrm>
            <a:off x="5580063" y="3429000"/>
            <a:ext cx="3168650" cy="1152525"/>
          </a:xfrm>
          <a:noFill/>
          <a:ln>
            <a:miter lim="800000"/>
            <a:headEnd/>
            <a:tailEnd/>
          </a:ln>
        </p:spPr>
      </p:pic>
      <p:pic>
        <p:nvPicPr>
          <p:cNvPr id="71702" name="Picture 41"/>
          <p:cNvPicPr>
            <a:picLocks noChangeAspect="1" noChangeArrowheads="1"/>
          </p:cNvPicPr>
          <p:nvPr/>
        </p:nvPicPr>
        <p:blipFill>
          <a:blip r:embed="rId7" cstate="print"/>
          <a:srcRect/>
          <a:stretch>
            <a:fillRect/>
          </a:stretch>
        </p:blipFill>
        <p:spPr bwMode="auto">
          <a:xfrm>
            <a:off x="5651500" y="5013325"/>
            <a:ext cx="3095625" cy="1530350"/>
          </a:xfrm>
          <a:prstGeom prst="rect">
            <a:avLst/>
          </a:prstGeom>
          <a:noFill/>
          <a:ln w="9525">
            <a:noFill/>
            <a:miter lim="800000"/>
            <a:headEnd/>
            <a:tailEnd/>
          </a:ln>
        </p:spPr>
      </p:pic>
      <p:cxnSp>
        <p:nvCxnSpPr>
          <p:cNvPr id="71703" name="AutoShape 43"/>
          <p:cNvCxnSpPr>
            <a:cxnSpLocks noChangeShapeType="1"/>
          </p:cNvCxnSpPr>
          <p:nvPr/>
        </p:nvCxnSpPr>
        <p:spPr bwMode="auto">
          <a:xfrm rot="10800000">
            <a:off x="4206875" y="5243513"/>
            <a:ext cx="1444625" cy="534987"/>
          </a:xfrm>
          <a:prstGeom prst="bentConnector3">
            <a:avLst>
              <a:gd name="adj1" fmla="val 50000"/>
            </a:avLst>
          </a:prstGeom>
          <a:noFill/>
          <a:ln w="19050">
            <a:solidFill>
              <a:srgbClr val="FF0000"/>
            </a:solidFill>
            <a:miter lim="800000"/>
            <a:headEnd/>
            <a:tailEnd type="triangle" w="med" len="med"/>
          </a:ln>
        </p:spPr>
      </p:cxnSp>
      <p:sp>
        <p:nvSpPr>
          <p:cNvPr id="71704" name="Text Box 25"/>
          <p:cNvSpPr txBox="1">
            <a:spLocks noChangeArrowheads="1"/>
          </p:cNvSpPr>
          <p:nvPr/>
        </p:nvSpPr>
        <p:spPr bwMode="auto">
          <a:xfrm>
            <a:off x="6072188" y="6553200"/>
            <a:ext cx="2303462" cy="307975"/>
          </a:xfrm>
          <a:prstGeom prst="rect">
            <a:avLst/>
          </a:prstGeom>
          <a:noFill/>
          <a:ln w="9525">
            <a:noFill/>
            <a:miter lim="800000"/>
            <a:headEnd/>
            <a:tailEnd/>
          </a:ln>
        </p:spPr>
        <p:txBody>
          <a:bodyPr>
            <a:spAutoFit/>
          </a:bodyPr>
          <a:lstStyle/>
          <a:p>
            <a:r>
              <a:rPr lang="es-CO" sz="1400"/>
              <a:t>Creado Turno con éxito</a:t>
            </a:r>
          </a:p>
        </p:txBody>
      </p:sp>
      <p:sp>
        <p:nvSpPr>
          <p:cNvPr id="71705" name="Oval 19"/>
          <p:cNvSpPr>
            <a:spLocks noChangeArrowheads="1"/>
          </p:cNvSpPr>
          <p:nvPr/>
        </p:nvSpPr>
        <p:spPr bwMode="auto">
          <a:xfrm>
            <a:off x="0" y="1214438"/>
            <a:ext cx="1476375" cy="587375"/>
          </a:xfrm>
          <a:prstGeom prst="ellipse">
            <a:avLst/>
          </a:prstGeom>
          <a:solidFill>
            <a:srgbClr val="FFFF99"/>
          </a:solidFill>
          <a:ln w="9525">
            <a:solidFill>
              <a:schemeClr val="tx1"/>
            </a:solidFill>
            <a:round/>
            <a:headEnd/>
            <a:tailEnd/>
          </a:ln>
        </p:spPr>
        <p:txBody>
          <a:bodyPr wrap="none" anchor="ctr"/>
          <a:lstStyle/>
          <a:p>
            <a:pPr>
              <a:spcBef>
                <a:spcPct val="0"/>
              </a:spcBef>
            </a:pPr>
            <a:r>
              <a:rPr lang="es-CO" sz="1200" b="1">
                <a:solidFill>
                  <a:srgbClr val="FF0000"/>
                </a:solidFill>
              </a:rPr>
              <a:t>2</a:t>
            </a:r>
          </a:p>
          <a:p>
            <a:pPr>
              <a:spcBef>
                <a:spcPct val="0"/>
              </a:spcBef>
            </a:pPr>
            <a:r>
              <a:rPr lang="es-CO" sz="1200" b="1">
                <a:solidFill>
                  <a:srgbClr val="FF0000"/>
                </a:solidFill>
              </a:rPr>
              <a:t>Asociar  Proyecto </a:t>
            </a:r>
          </a:p>
          <a:p>
            <a:pPr>
              <a:spcBef>
                <a:spcPct val="0"/>
              </a:spcBef>
            </a:pPr>
            <a:r>
              <a:rPr lang="es-CO" sz="1200" b="1">
                <a:solidFill>
                  <a:srgbClr val="FF0000"/>
                </a:solidFill>
              </a:rPr>
              <a:t>al Turno</a:t>
            </a:r>
          </a:p>
        </p:txBody>
      </p:sp>
      <p:sp>
        <p:nvSpPr>
          <p:cNvPr id="71706" name="Line 3"/>
          <p:cNvSpPr>
            <a:spLocks noChangeShapeType="1"/>
          </p:cNvSpPr>
          <p:nvPr/>
        </p:nvSpPr>
        <p:spPr bwMode="auto">
          <a:xfrm>
            <a:off x="1116013" y="1196975"/>
            <a:ext cx="7632700" cy="0"/>
          </a:xfrm>
          <a:prstGeom prst="line">
            <a:avLst/>
          </a:prstGeom>
          <a:noFill/>
          <a:ln w="38100">
            <a:solidFill>
              <a:srgbClr val="969696"/>
            </a:solidFill>
            <a:round/>
            <a:headEnd/>
            <a:tailEnd/>
          </a:ln>
        </p:spPr>
        <p:txBody>
          <a:bodyPr/>
          <a:lstStyle/>
          <a:p>
            <a:endParaRPr lang="en-US"/>
          </a:p>
        </p:txBody>
      </p:sp>
      <p:sp>
        <p:nvSpPr>
          <p:cNvPr id="71707" name="Text Box 7"/>
          <p:cNvSpPr txBox="1">
            <a:spLocks noChangeArrowheads="1"/>
          </p:cNvSpPr>
          <p:nvPr/>
        </p:nvSpPr>
        <p:spPr bwMode="auto">
          <a:xfrm>
            <a:off x="323850" y="620713"/>
            <a:ext cx="8496300" cy="523875"/>
          </a:xfrm>
          <a:prstGeom prst="rect">
            <a:avLst/>
          </a:prstGeom>
          <a:noFill/>
          <a:ln w="9525">
            <a:noFill/>
            <a:miter lim="800000"/>
            <a:headEnd/>
            <a:tailEnd/>
          </a:ln>
        </p:spPr>
        <p:txBody>
          <a:bodyPr>
            <a:spAutoFit/>
          </a:bodyPr>
          <a:lstStyle/>
          <a:p>
            <a:pPr algn="r" fontAlgn="base">
              <a:spcBef>
                <a:spcPct val="0"/>
              </a:spcBef>
            </a:pPr>
            <a:r>
              <a:rPr lang="es-MX" sz="2800">
                <a:solidFill>
                  <a:srgbClr val="336699"/>
                </a:solidFill>
              </a:rPr>
              <a:t>Modificaciones 2011 con trámite:</a:t>
            </a:r>
            <a:endParaRPr lang="es-ES" sz="2800">
              <a:solidFill>
                <a:srgbClr val="336699"/>
              </a:solidFill>
            </a:endParaRPr>
          </a:p>
        </p:txBody>
      </p:sp>
      <p:cxnSp>
        <p:nvCxnSpPr>
          <p:cNvPr id="27" name="26 Conector recto de flecha"/>
          <p:cNvCxnSpPr>
            <a:stCxn id="0" idx="2"/>
            <a:endCxn id="0" idx="0"/>
          </p:cNvCxnSpPr>
          <p:nvPr/>
        </p:nvCxnSpPr>
        <p:spPr bwMode="auto">
          <a:xfrm rot="5400000">
            <a:off x="1784351" y="1993900"/>
            <a:ext cx="392112" cy="7937"/>
          </a:xfrm>
          <a:prstGeom prst="straightConnector1">
            <a:avLst/>
          </a:prstGeom>
          <a:noFill/>
          <a:ln w="9525" cap="flat" cmpd="sng" algn="ctr">
            <a:solidFill>
              <a:schemeClr val="tx1"/>
            </a:solidFill>
            <a:prstDash val="solid"/>
            <a:round/>
            <a:headEnd type="none" w="med" len="med"/>
            <a:tailEnd type="arrow"/>
          </a:ln>
          <a:effectLst>
            <a:prstShdw prst="shdw18" dist="17961" dir="13500000">
              <a:schemeClr val="accent1">
                <a:gamma/>
                <a:shade val="60000"/>
                <a:invGamma/>
              </a:schemeClr>
            </a:prstShdw>
          </a:effectLst>
        </p:spPr>
      </p:cxnSp>
      <p:cxnSp>
        <p:nvCxnSpPr>
          <p:cNvPr id="29" name="28 Conector recto de flecha"/>
          <p:cNvCxnSpPr/>
          <p:nvPr/>
        </p:nvCxnSpPr>
        <p:spPr bwMode="auto">
          <a:xfrm rot="5400000">
            <a:off x="1788319" y="2756694"/>
            <a:ext cx="390525" cy="7937"/>
          </a:xfrm>
          <a:prstGeom prst="straightConnector1">
            <a:avLst/>
          </a:prstGeom>
          <a:noFill/>
          <a:ln w="9525" cap="flat" cmpd="sng" algn="ctr">
            <a:solidFill>
              <a:schemeClr val="tx1"/>
            </a:solidFill>
            <a:prstDash val="solid"/>
            <a:round/>
            <a:headEnd type="none" w="med" len="med"/>
            <a:tailEnd type="arrow"/>
          </a:ln>
          <a:effectLst>
            <a:prstShdw prst="shdw18" dist="17961" dir="13500000">
              <a:schemeClr val="accent1">
                <a:gamma/>
                <a:shade val="60000"/>
                <a:invGamma/>
              </a:schemeClr>
            </a:prstShdw>
          </a:effectLst>
        </p:spPr>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nvGraphicFramePr>
        <p:xfrm>
          <a:off x="468313" y="2206625"/>
          <a:ext cx="7817556" cy="4391197"/>
        </p:xfrm>
        <a:graphic>
          <a:graphicData uri="http://schemas.openxmlformats.org/drawingml/2006/table">
            <a:tbl>
              <a:tblPr firstRow="1" firstCol="1" bandRow="1"/>
              <a:tblGrid>
                <a:gridCol w="1234351"/>
                <a:gridCol w="1255082"/>
                <a:gridCol w="1880205"/>
                <a:gridCol w="1880205"/>
                <a:gridCol w="1567713"/>
              </a:tblGrid>
              <a:tr h="454477">
                <a:tc rowSpan="2">
                  <a:txBody>
                    <a:bodyPr/>
                    <a:lstStyle/>
                    <a:p>
                      <a:pPr algn="ctr" fontAlgn="ctr"/>
                      <a:r>
                        <a:rPr lang="es-ES" sz="1600" b="1" i="0" u="none" strike="noStrike" dirty="0">
                          <a:solidFill>
                            <a:srgbClr val="000000"/>
                          </a:solidFill>
                          <a:latin typeface="Arial Narrow"/>
                        </a:rPr>
                        <a:t>TRAMITES</a:t>
                      </a:r>
                    </a:p>
                  </a:txBody>
                  <a:tcPr marL="7056" marR="7056" marT="7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ctr" fontAlgn="b"/>
                      <a:r>
                        <a:rPr lang="es-ES" sz="1600" b="1" i="0" u="none" strike="noStrike" dirty="0">
                          <a:solidFill>
                            <a:srgbClr val="000000"/>
                          </a:solidFill>
                          <a:latin typeface="Calibri"/>
                        </a:rPr>
                        <a:t>MODULO EJECUCION</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s-ES"/>
                    </a:p>
                  </a:txBody>
                  <a:tcPr/>
                </a:tc>
                <a:tc gridSpan="2">
                  <a:txBody>
                    <a:bodyPr/>
                    <a:lstStyle/>
                    <a:p>
                      <a:pPr algn="ctr" fontAlgn="b"/>
                      <a:r>
                        <a:rPr lang="es-ES" sz="1600" b="1" i="0" u="none" strike="noStrike">
                          <a:solidFill>
                            <a:srgbClr val="000000"/>
                          </a:solidFill>
                          <a:latin typeface="Calibri"/>
                        </a:rPr>
                        <a:t>MODULO FORMULACION</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s-ES"/>
                    </a:p>
                  </a:txBody>
                  <a:tcPr/>
                </a:tc>
              </a:tr>
              <a:tr h="1113469">
                <a:tc vMerge="1">
                  <a:txBody>
                    <a:bodyPr/>
                    <a:lstStyle/>
                    <a:p>
                      <a:endParaRPr lang="es-ES"/>
                    </a:p>
                  </a:txBody>
                  <a:tcPr/>
                </a:tc>
                <a:tc>
                  <a:txBody>
                    <a:bodyPr/>
                    <a:lstStyle/>
                    <a:p>
                      <a:pPr algn="ctr" fontAlgn="ctr"/>
                      <a:r>
                        <a:rPr lang="es-ES" sz="1600" b="1" i="0" u="none" strike="noStrike">
                          <a:solidFill>
                            <a:srgbClr val="000000"/>
                          </a:solidFill>
                          <a:latin typeface="Arial Narrow"/>
                        </a:rPr>
                        <a:t>REQUIERE TURNO</a:t>
                      </a:r>
                    </a:p>
                  </a:txBody>
                  <a:tcPr marL="7056" marR="7056" marT="70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endParaRPr lang="es-ES" sz="1600" b="1" i="0" u="none" strike="noStrike" dirty="0" smtClean="0">
                        <a:solidFill>
                          <a:srgbClr val="000000"/>
                        </a:solidFill>
                        <a:latin typeface="Arial Narrow"/>
                      </a:endParaRPr>
                    </a:p>
                    <a:p>
                      <a:pPr algn="ctr" fontAlgn="t"/>
                      <a:endParaRPr lang="es-ES" sz="1600" b="1" i="0" u="none" strike="noStrike" dirty="0" smtClean="0">
                        <a:solidFill>
                          <a:srgbClr val="000000"/>
                        </a:solidFill>
                        <a:latin typeface="Arial Narrow"/>
                      </a:endParaRPr>
                    </a:p>
                    <a:p>
                      <a:pPr algn="ctr" fontAlgn="t"/>
                      <a:r>
                        <a:rPr lang="es-ES" sz="1600" b="1" i="0" u="none" strike="noStrike" dirty="0" smtClean="0">
                          <a:solidFill>
                            <a:srgbClr val="000000"/>
                          </a:solidFill>
                          <a:latin typeface="Arial Narrow"/>
                        </a:rPr>
                        <a:t>INFORMACION </a:t>
                      </a:r>
                      <a:r>
                        <a:rPr lang="es-ES" sz="1600" b="1" i="0" u="none" strike="noStrike" dirty="0">
                          <a:solidFill>
                            <a:srgbClr val="000000"/>
                          </a:solidFill>
                          <a:latin typeface="Arial Narrow"/>
                        </a:rPr>
                        <a:t>ADICIONAL EN EL TURNO</a:t>
                      </a:r>
                    </a:p>
                  </a:txBody>
                  <a:tcPr marL="7056" marR="7056" marT="7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endParaRPr lang="es-ES" sz="1600" b="1" i="0" u="none" strike="noStrike" dirty="0" smtClean="0">
                        <a:solidFill>
                          <a:srgbClr val="000000"/>
                        </a:solidFill>
                        <a:latin typeface="Arial Narrow"/>
                      </a:endParaRPr>
                    </a:p>
                    <a:p>
                      <a:pPr algn="ctr" fontAlgn="t"/>
                      <a:r>
                        <a:rPr lang="es-ES" sz="1600" b="1" i="0" u="none" strike="noStrike" dirty="0" smtClean="0">
                          <a:solidFill>
                            <a:srgbClr val="000000"/>
                          </a:solidFill>
                          <a:latin typeface="Arial Narrow"/>
                        </a:rPr>
                        <a:t>INFORMACION </a:t>
                      </a:r>
                      <a:r>
                        <a:rPr lang="es-ES" sz="1600" b="1" i="0" u="none" strike="noStrike" dirty="0">
                          <a:solidFill>
                            <a:srgbClr val="000000"/>
                          </a:solidFill>
                          <a:latin typeface="Arial Narrow"/>
                        </a:rPr>
                        <a:t>ADICIONAL EN LA ASOCIACION DEL TURNO AL PROYECTO</a:t>
                      </a:r>
                    </a:p>
                  </a:txBody>
                  <a:tcPr marL="7056" marR="7056" marT="705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1600" b="1" i="0" u="none" strike="noStrike">
                          <a:solidFill>
                            <a:srgbClr val="000000"/>
                          </a:solidFill>
                          <a:latin typeface="Arial Narrow"/>
                        </a:rPr>
                        <a:t>INFORMACION ADICIONAL EN LA FICHA</a:t>
                      </a:r>
                    </a:p>
                  </a:txBody>
                  <a:tcPr marL="7056" marR="7056" marT="7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548767">
                <a:tc>
                  <a:txBody>
                    <a:bodyPr/>
                    <a:lstStyle/>
                    <a:p>
                      <a:pPr algn="l" fontAlgn="t"/>
                      <a:r>
                        <a:rPr lang="es-ES" sz="1600" b="0" i="0" u="none" strike="noStrike" dirty="0">
                          <a:solidFill>
                            <a:srgbClr val="000000"/>
                          </a:solidFill>
                          <a:latin typeface="Arial Narrow"/>
                        </a:rPr>
                        <a:t>Traslado</a:t>
                      </a:r>
                    </a:p>
                  </a:txBody>
                  <a:tcPr marL="7056" marR="7056" marT="7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latin typeface="Arial Narrow"/>
                        </a:rPr>
                        <a:t>SI</a:t>
                      </a:r>
                    </a:p>
                  </a:txBody>
                  <a:tcPr marL="7056" marR="7056" marT="70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s-ES" sz="1600" b="0" i="0" u="none" strike="noStrike">
                          <a:solidFill>
                            <a:srgbClr val="000000"/>
                          </a:solidFill>
                          <a:latin typeface="Arial Narrow"/>
                        </a:rPr>
                        <a:t> </a:t>
                      </a:r>
                    </a:p>
                  </a:txBody>
                  <a:tcPr marL="7056" marR="7056" marT="7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s-ES" sz="1600" b="0" i="0" u="none" strike="noStrike">
                          <a:solidFill>
                            <a:srgbClr val="000000"/>
                          </a:solidFill>
                          <a:latin typeface="Arial Narrow"/>
                        </a:rPr>
                        <a:t>Montos (Nación-Propios), si es crédito y contracrédito</a:t>
                      </a:r>
                    </a:p>
                  </a:txBody>
                  <a:tcPr marL="7056" marR="7056" marT="705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ES" sz="1600" b="0" i="0" u="none" strike="noStrike">
                          <a:solidFill>
                            <a:srgbClr val="000000"/>
                          </a:solidFill>
                          <a:latin typeface="Calibri"/>
                        </a:rPr>
                        <a:t> </a:t>
                      </a:r>
                    </a:p>
                  </a:txBody>
                  <a:tcPr marL="7056" marR="7056" marT="7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88564">
                <a:tc>
                  <a:txBody>
                    <a:bodyPr/>
                    <a:lstStyle/>
                    <a:p>
                      <a:pPr algn="l" fontAlgn="t"/>
                      <a:r>
                        <a:rPr lang="es-ES" sz="1600" b="0" i="0" u="none" strike="noStrike">
                          <a:solidFill>
                            <a:srgbClr val="000000"/>
                          </a:solidFill>
                          <a:latin typeface="Arial Narrow"/>
                        </a:rPr>
                        <a:t>Levantamiento Previo</a:t>
                      </a:r>
                    </a:p>
                  </a:txBody>
                  <a:tcPr marL="7056" marR="7056" marT="7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latin typeface="Arial Narrow"/>
                        </a:rPr>
                        <a:t>SI</a:t>
                      </a:r>
                    </a:p>
                  </a:txBody>
                  <a:tcPr marL="7056" marR="7056" marT="70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s-ES" sz="1600" b="0" i="0" u="none" strike="noStrike" dirty="0">
                          <a:solidFill>
                            <a:srgbClr val="000000"/>
                          </a:solidFill>
                          <a:latin typeface="Arial Narrow"/>
                        </a:rPr>
                        <a:t> </a:t>
                      </a:r>
                    </a:p>
                  </a:txBody>
                  <a:tcPr marL="7056" marR="7056" marT="7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s-ES" sz="1600" b="0" i="0" u="none" strike="noStrike">
                          <a:solidFill>
                            <a:srgbClr val="000000"/>
                          </a:solidFill>
                          <a:latin typeface="Arial Narrow"/>
                        </a:rPr>
                        <a:t>Montos (Nación-Propios)</a:t>
                      </a:r>
                    </a:p>
                  </a:txBody>
                  <a:tcPr marL="7056" marR="7056" marT="705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ES" sz="1600" b="0" i="0" u="none" strike="noStrike">
                          <a:solidFill>
                            <a:srgbClr val="000000"/>
                          </a:solidFill>
                          <a:latin typeface="Calibri"/>
                        </a:rPr>
                        <a:t> </a:t>
                      </a:r>
                    </a:p>
                  </a:txBody>
                  <a:tcPr marL="7056" marR="7056" marT="7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548767">
                <a:tc>
                  <a:txBody>
                    <a:bodyPr/>
                    <a:lstStyle/>
                    <a:p>
                      <a:pPr algn="l" fontAlgn="t"/>
                      <a:r>
                        <a:rPr lang="es-ES" sz="1600" b="0" i="0" u="none" strike="noStrike">
                          <a:solidFill>
                            <a:srgbClr val="000000"/>
                          </a:solidFill>
                          <a:latin typeface="Arial Narrow"/>
                        </a:rPr>
                        <a:t>Vigencias Futuras</a:t>
                      </a:r>
                    </a:p>
                  </a:txBody>
                  <a:tcPr marL="7056" marR="7056" marT="7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latin typeface="Arial Narrow"/>
                        </a:rPr>
                        <a:t>SI</a:t>
                      </a:r>
                    </a:p>
                  </a:txBody>
                  <a:tcPr marL="7056" marR="7056" marT="70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s-ES" sz="1600" b="0" i="0" u="none" strike="noStrike" dirty="0">
                          <a:solidFill>
                            <a:srgbClr val="000000"/>
                          </a:solidFill>
                          <a:latin typeface="Arial Narrow"/>
                        </a:rPr>
                        <a:t>Año Inicio, Fecha Final, Objeto Vigencia, </a:t>
                      </a:r>
                      <a:r>
                        <a:rPr lang="es-ES" sz="1600" b="0" i="0" u="none" strike="noStrike" dirty="0" err="1">
                          <a:solidFill>
                            <a:srgbClr val="000000"/>
                          </a:solidFill>
                          <a:latin typeface="Arial Narrow"/>
                        </a:rPr>
                        <a:t>Ordin</a:t>
                      </a:r>
                      <a:r>
                        <a:rPr lang="es-ES" sz="1600" b="0" i="0" u="none" strike="noStrike" dirty="0">
                          <a:solidFill>
                            <a:srgbClr val="000000"/>
                          </a:solidFill>
                          <a:latin typeface="Arial Narrow"/>
                        </a:rPr>
                        <a:t>, </a:t>
                      </a:r>
                      <a:r>
                        <a:rPr lang="es-ES" sz="1600" b="0" i="0" u="none" strike="noStrike" dirty="0" err="1">
                          <a:solidFill>
                            <a:srgbClr val="000000"/>
                          </a:solidFill>
                          <a:latin typeface="Arial Narrow"/>
                        </a:rPr>
                        <a:t>Excep</a:t>
                      </a:r>
                      <a:endParaRPr lang="es-ES" sz="1600" b="0" i="0" u="none" strike="noStrike" dirty="0">
                        <a:solidFill>
                          <a:srgbClr val="000000"/>
                        </a:solidFill>
                        <a:latin typeface="Arial Narrow"/>
                      </a:endParaRPr>
                    </a:p>
                  </a:txBody>
                  <a:tcPr marL="7056" marR="7056" marT="7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s-ES" sz="1600" b="0" i="0" u="none" strike="noStrike" dirty="0">
                          <a:solidFill>
                            <a:srgbClr val="000000"/>
                          </a:solidFill>
                          <a:latin typeface="Arial Narrow"/>
                        </a:rPr>
                        <a:t> </a:t>
                      </a:r>
                    </a:p>
                  </a:txBody>
                  <a:tcPr marL="7056" marR="7056" marT="705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s-ES" sz="1600" b="0" i="0" u="none" strike="noStrike">
                          <a:solidFill>
                            <a:srgbClr val="000000"/>
                          </a:solidFill>
                          <a:latin typeface="Arial Narrow"/>
                        </a:rPr>
                        <a:t>OPCION VIGENCIAS FUTURAS</a:t>
                      </a:r>
                    </a:p>
                  </a:txBody>
                  <a:tcPr marL="7056" marR="7056" marT="7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548767">
                <a:tc>
                  <a:txBody>
                    <a:bodyPr/>
                    <a:lstStyle/>
                    <a:p>
                      <a:pPr algn="l" fontAlgn="t"/>
                      <a:r>
                        <a:rPr lang="es-ES" sz="1600" b="0" i="0" u="none" strike="noStrike">
                          <a:solidFill>
                            <a:srgbClr val="000000"/>
                          </a:solidFill>
                          <a:latin typeface="Arial Narrow"/>
                        </a:rPr>
                        <a:t>Distribución Previo</a:t>
                      </a:r>
                    </a:p>
                  </a:txBody>
                  <a:tcPr marL="7056" marR="7056" marT="7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latin typeface="Arial Narrow"/>
                        </a:rPr>
                        <a:t>NO</a:t>
                      </a:r>
                    </a:p>
                  </a:txBody>
                  <a:tcPr marL="7056" marR="7056" marT="70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s-ES" sz="1600" b="0" i="0" u="none" strike="noStrike">
                          <a:solidFill>
                            <a:srgbClr val="000000"/>
                          </a:solidFill>
                          <a:latin typeface="Arial Narrow"/>
                        </a:rPr>
                        <a:t> </a:t>
                      </a:r>
                    </a:p>
                  </a:txBody>
                  <a:tcPr marL="7056" marR="7056" marT="7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s-ES" sz="1600" b="0" i="0" u="none" strike="noStrike" dirty="0">
                          <a:solidFill>
                            <a:srgbClr val="000000"/>
                          </a:solidFill>
                          <a:latin typeface="Arial Narrow"/>
                        </a:rPr>
                        <a:t> </a:t>
                      </a:r>
                    </a:p>
                  </a:txBody>
                  <a:tcPr marL="7056" marR="7056" marT="705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s-ES" sz="1600" b="0" i="0" u="none" strike="noStrike" dirty="0">
                          <a:solidFill>
                            <a:srgbClr val="000000"/>
                          </a:solidFill>
                          <a:latin typeface="Arial Narrow"/>
                        </a:rPr>
                        <a:t>OPCION ENTIDADES APORTANTES</a:t>
                      </a:r>
                    </a:p>
                  </a:txBody>
                  <a:tcPr marL="7056" marR="7056" marT="7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72754" name="Line 3"/>
          <p:cNvSpPr>
            <a:spLocks noChangeShapeType="1"/>
          </p:cNvSpPr>
          <p:nvPr/>
        </p:nvSpPr>
        <p:spPr bwMode="auto">
          <a:xfrm>
            <a:off x="1116013" y="1989138"/>
            <a:ext cx="7632700" cy="0"/>
          </a:xfrm>
          <a:prstGeom prst="line">
            <a:avLst/>
          </a:prstGeom>
          <a:noFill/>
          <a:ln w="38100">
            <a:solidFill>
              <a:srgbClr val="969696"/>
            </a:solidFill>
            <a:round/>
            <a:headEnd/>
            <a:tailEnd/>
          </a:ln>
        </p:spPr>
        <p:txBody>
          <a:bodyPr/>
          <a:lstStyle/>
          <a:p>
            <a:endParaRPr lang="en-US"/>
          </a:p>
        </p:txBody>
      </p:sp>
      <p:sp>
        <p:nvSpPr>
          <p:cNvPr id="72755" name="Text Box 7"/>
          <p:cNvSpPr txBox="1">
            <a:spLocks noChangeArrowheads="1"/>
          </p:cNvSpPr>
          <p:nvPr/>
        </p:nvSpPr>
        <p:spPr bwMode="auto">
          <a:xfrm>
            <a:off x="323850" y="1412875"/>
            <a:ext cx="8496300" cy="523875"/>
          </a:xfrm>
          <a:prstGeom prst="rect">
            <a:avLst/>
          </a:prstGeom>
          <a:noFill/>
          <a:ln w="9525">
            <a:noFill/>
            <a:miter lim="800000"/>
            <a:headEnd/>
            <a:tailEnd/>
          </a:ln>
        </p:spPr>
        <p:txBody>
          <a:bodyPr>
            <a:spAutoFit/>
          </a:bodyPr>
          <a:lstStyle/>
          <a:p>
            <a:pPr algn="r" fontAlgn="base">
              <a:spcBef>
                <a:spcPct val="0"/>
              </a:spcBef>
            </a:pPr>
            <a:r>
              <a:rPr lang="es-MX" sz="2800">
                <a:solidFill>
                  <a:srgbClr val="336699"/>
                </a:solidFill>
              </a:rPr>
              <a:t>Turnos para trámites 2011:</a:t>
            </a:r>
            <a:endParaRPr lang="es-ES" sz="2800">
              <a:solidFill>
                <a:srgbClr val="336699"/>
              </a:solidFill>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70" name="Group 78"/>
          <p:cNvGraphicFramePr>
            <a:graphicFrameLocks noGrp="1"/>
          </p:cNvGraphicFramePr>
          <p:nvPr/>
        </p:nvGraphicFramePr>
        <p:xfrm>
          <a:off x="323850" y="1916113"/>
          <a:ext cx="8496746" cy="4778154"/>
        </p:xfrm>
        <a:graphic>
          <a:graphicData uri="http://schemas.openxmlformats.org/drawingml/2006/table">
            <a:tbl>
              <a:tblPr/>
              <a:tblGrid>
                <a:gridCol w="1468532"/>
                <a:gridCol w="983481"/>
                <a:gridCol w="2344969"/>
                <a:gridCol w="2017141"/>
                <a:gridCol w="1682623"/>
              </a:tblGrid>
              <a:tr h="218853">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00"/>
                          </a:solidFill>
                          <a:effectLst/>
                          <a:latin typeface="Arial Narrow" pitchFamily="34" charset="0"/>
                        </a:rPr>
                        <a:t>TRAMITES</a:t>
                      </a:r>
                    </a:p>
                  </a:txBody>
                  <a:tcPr marL="7056" marR="7056" marT="7056"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C000"/>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000000"/>
                          </a:solidFill>
                          <a:effectLst/>
                          <a:latin typeface="Calibri" pitchFamily="34" charset="0"/>
                        </a:rPr>
                        <a:t>MODULO EJECUCION</a:t>
                      </a:r>
                    </a:p>
                  </a:txBody>
                  <a:tcPr marL="7056" marR="7056" marT="7056"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B0F0"/>
                    </a:solidFill>
                  </a:tcPr>
                </a:tc>
                <a:tc hMerge="1">
                  <a:txBody>
                    <a:bodyPr/>
                    <a:lstStyle/>
                    <a:p>
                      <a:endParaRPr lang="es-ES"/>
                    </a:p>
                  </a:txBody>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000000"/>
                          </a:solidFill>
                          <a:effectLst/>
                          <a:latin typeface="Calibri" pitchFamily="34" charset="0"/>
                        </a:rPr>
                        <a:t>MODULO FORMULACION</a:t>
                      </a:r>
                    </a:p>
                  </a:txBody>
                  <a:tcPr marL="7056" marR="7056" marT="7056"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B0F0"/>
                    </a:solidFill>
                  </a:tcPr>
                </a:tc>
                <a:tc hMerge="1">
                  <a:txBody>
                    <a:bodyPr/>
                    <a:lstStyle/>
                    <a:p>
                      <a:endParaRPr lang="es-ES"/>
                    </a:p>
                  </a:txBody>
                  <a:tcPr/>
                </a:tc>
              </a:tr>
              <a:tr h="819394">
                <a:tc vMerge="1">
                  <a:txBody>
                    <a:bodyPr/>
                    <a:lstStyle/>
                    <a:p>
                      <a:endParaRPr lang="es-E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00"/>
                          </a:solidFill>
                          <a:effectLst/>
                          <a:latin typeface="Arial Narrow" pitchFamily="34" charset="0"/>
                        </a:rPr>
                        <a:t>REQUIERE </a:t>
                      </a:r>
                    </a:p>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00"/>
                          </a:solidFill>
                          <a:effectLst/>
                          <a:latin typeface="Arial Narrow" pitchFamily="34" charset="0"/>
                        </a:rPr>
                        <a:t>TURNO</a:t>
                      </a:r>
                    </a:p>
                  </a:txBody>
                  <a:tcPr marL="7056" marR="7056" marT="7056"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00"/>
                          </a:solidFill>
                          <a:effectLst/>
                          <a:latin typeface="Arial Narrow" pitchFamily="34" charset="0"/>
                        </a:rPr>
                        <a:t>INFORMACION </a:t>
                      </a:r>
                    </a:p>
                    <a:p>
                      <a:pPr marL="0" marR="0" lvl="0" indent="0" algn="ctr" defTabSz="914400" rtl="0" eaLnBrk="1" fontAlgn="t"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00"/>
                          </a:solidFill>
                          <a:effectLst/>
                          <a:latin typeface="Arial Narrow" pitchFamily="34" charset="0"/>
                        </a:rPr>
                        <a:t>ADICIONAL EN EL TURNO</a:t>
                      </a:r>
                    </a:p>
                  </a:txBody>
                  <a:tcPr marL="7056" marR="7056" marT="7056" marB="0" anchor="ctr" anchorCtr="1"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00"/>
                          </a:solidFill>
                          <a:effectLst/>
                          <a:latin typeface="Arial Narrow" pitchFamily="34" charset="0"/>
                        </a:rPr>
                        <a:t>INFORMACION ADICIONAL EN LA ASOCIACION DEL TURNO AL PROYECTO</a:t>
                      </a:r>
                    </a:p>
                  </a:txBody>
                  <a:tcPr marL="7056" marR="7056" marT="7056" marB="0" anchor="ctr" anchorCtr="1"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00"/>
                          </a:solidFill>
                          <a:effectLst/>
                          <a:latin typeface="Arial Narrow" pitchFamily="34" charset="0"/>
                        </a:rPr>
                        <a:t>INFORMACION ADICIONAL </a:t>
                      </a:r>
                    </a:p>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00"/>
                          </a:solidFill>
                          <a:effectLst/>
                          <a:latin typeface="Arial Narrow" pitchFamily="34" charset="0"/>
                        </a:rPr>
                        <a:t>EN LA FICHA</a:t>
                      </a:r>
                    </a:p>
                  </a:txBody>
                  <a:tcPr marL="7056" marR="7056" marT="7056"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9D9D9"/>
                    </a:solidFill>
                  </a:tcPr>
                </a:tc>
              </a:tr>
              <a:tr h="3309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Narrow" pitchFamily="34" charset="0"/>
                        </a:rPr>
                        <a:t>Reprogramación Vigencias Futuras</a:t>
                      </a:r>
                    </a:p>
                  </a:txBody>
                  <a:tcPr marL="7056" marR="7056" marT="7056"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Narrow" pitchFamily="34" charset="0"/>
                        </a:rPr>
                        <a:t>SI</a:t>
                      </a:r>
                    </a:p>
                  </a:txBody>
                  <a:tcPr marL="7056" marR="7056" marT="7056"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Narrow" pitchFamily="34" charset="0"/>
                        </a:rPr>
                        <a:t> </a:t>
                      </a:r>
                    </a:p>
                  </a:txBody>
                  <a:tcPr marL="7056" marR="7056" marT="7056"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Narrow" pitchFamily="34" charset="0"/>
                        </a:rPr>
                        <a:t> </a:t>
                      </a:r>
                    </a:p>
                  </a:txBody>
                  <a:tcPr marL="7056" marR="7056" marT="7056"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a:t>
                      </a:r>
                    </a:p>
                  </a:txBody>
                  <a:tcPr marL="7056" marR="7056" marT="7056"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3309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Arial Narrow" pitchFamily="34" charset="0"/>
                        </a:rPr>
                        <a:t>Traslados con cambio de fuente</a:t>
                      </a:r>
                    </a:p>
                  </a:txBody>
                  <a:tcPr marL="7056" marR="7056" marT="7056"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Narrow" pitchFamily="34" charset="0"/>
                        </a:rPr>
                        <a:t>SI</a:t>
                      </a:r>
                    </a:p>
                  </a:txBody>
                  <a:tcPr marL="7056" marR="7056" marT="7056"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Narrow" pitchFamily="34" charset="0"/>
                        </a:rPr>
                        <a:t> </a:t>
                      </a:r>
                    </a:p>
                  </a:txBody>
                  <a:tcPr marL="7056" marR="7056" marT="7056"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Narrow" pitchFamily="34" charset="0"/>
                        </a:rPr>
                        <a:t> </a:t>
                      </a:r>
                    </a:p>
                  </a:txBody>
                  <a:tcPr marL="7056" marR="7056" marT="7056"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a:t>
                      </a:r>
                    </a:p>
                  </a:txBody>
                  <a:tcPr marL="7056" marR="7056" marT="7056"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3309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Narrow" pitchFamily="34" charset="0"/>
                        </a:rPr>
                        <a:t>Cambio de Fuente</a:t>
                      </a:r>
                    </a:p>
                  </a:txBody>
                  <a:tcPr marL="7056" marR="7056" marT="7056"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Narrow" pitchFamily="34" charset="0"/>
                        </a:rPr>
                        <a:t>NO</a:t>
                      </a:r>
                    </a:p>
                  </a:txBody>
                  <a:tcPr marL="7056" marR="7056" marT="7056"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Narrow" pitchFamily="34" charset="0"/>
                        </a:rPr>
                        <a:t> </a:t>
                      </a:r>
                    </a:p>
                  </a:txBody>
                  <a:tcPr marL="7056" marR="7056" marT="7056"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Narrow" pitchFamily="34" charset="0"/>
                        </a:rPr>
                        <a:t> </a:t>
                      </a:r>
                    </a:p>
                  </a:txBody>
                  <a:tcPr marL="7056" marR="7056" marT="7056"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Calibri" pitchFamily="34" charset="0"/>
                        </a:rPr>
                        <a:t> </a:t>
                      </a:r>
                    </a:p>
                  </a:txBody>
                  <a:tcPr marL="7056" marR="7056" marT="7056"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65659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Narrow" pitchFamily="34" charset="0"/>
                        </a:rPr>
                        <a:t>Incorporación</a:t>
                      </a:r>
                    </a:p>
                  </a:txBody>
                  <a:tcPr marL="7056" marR="7056" marT="7056"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Narrow" pitchFamily="34" charset="0"/>
                        </a:rPr>
                        <a:t>SI</a:t>
                      </a:r>
                    </a:p>
                  </a:txBody>
                  <a:tcPr marL="7056" marR="7056" marT="7056"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Arial Narrow" pitchFamily="34" charset="0"/>
                        </a:rPr>
                        <a:t>No </a:t>
                      </a:r>
                      <a:r>
                        <a:rPr kumimoji="0" lang="es-ES" sz="1400" b="0" i="0" u="none" strike="noStrike" cap="none" normalizeH="0" baseline="0" dirty="0" err="1" smtClean="0">
                          <a:ln>
                            <a:noFill/>
                          </a:ln>
                          <a:solidFill>
                            <a:srgbClr val="000000"/>
                          </a:solidFill>
                          <a:effectLst/>
                          <a:latin typeface="Arial Narrow" pitchFamily="34" charset="0"/>
                        </a:rPr>
                        <a:t>conv</a:t>
                      </a:r>
                      <a:r>
                        <a:rPr kumimoji="0" lang="es-ES" sz="1400" b="0" i="0" u="none" strike="noStrike" cap="none" normalizeH="0" baseline="0" dirty="0" smtClean="0">
                          <a:ln>
                            <a:noFill/>
                          </a:ln>
                          <a:solidFill>
                            <a:srgbClr val="000000"/>
                          </a:solidFill>
                          <a:effectLst/>
                          <a:latin typeface="Arial Narrow" pitchFamily="34" charset="0"/>
                        </a:rPr>
                        <a:t>, Objeto, valor convenio, Valor </a:t>
                      </a:r>
                      <a:r>
                        <a:rPr kumimoji="0" lang="es-ES" sz="1400" b="0" i="0" u="none" strike="noStrike" cap="none" normalizeH="0" baseline="0" dirty="0" err="1" smtClean="0">
                          <a:ln>
                            <a:noFill/>
                          </a:ln>
                          <a:solidFill>
                            <a:srgbClr val="000000"/>
                          </a:solidFill>
                          <a:effectLst/>
                          <a:latin typeface="Arial Narrow" pitchFamily="34" charset="0"/>
                        </a:rPr>
                        <a:t>conv</a:t>
                      </a:r>
                      <a:r>
                        <a:rPr kumimoji="0" lang="es-ES" sz="1400" b="0" i="0" u="none" strike="noStrike" cap="none" normalizeH="0" baseline="0" dirty="0" smtClean="0">
                          <a:ln>
                            <a:noFill/>
                          </a:ln>
                          <a:solidFill>
                            <a:srgbClr val="000000"/>
                          </a:solidFill>
                          <a:effectLst/>
                          <a:latin typeface="Arial Narrow" pitchFamily="34" charset="0"/>
                        </a:rPr>
                        <a:t> vigencia y entidades que intervienen</a:t>
                      </a:r>
                    </a:p>
                  </a:txBody>
                  <a:tcPr marL="7056" marR="7056" marT="7056"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Arial Narrow" pitchFamily="34" charset="0"/>
                        </a:rPr>
                        <a:t>Montos (Nación-Propios)</a:t>
                      </a:r>
                    </a:p>
                  </a:txBody>
                  <a:tcPr marL="7056" marR="7056" marT="7056"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a:t>
                      </a:r>
                    </a:p>
                  </a:txBody>
                  <a:tcPr marL="7056" marR="7056" marT="7056"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3309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Narrow" pitchFamily="34" charset="0"/>
                        </a:rPr>
                        <a:t>Adición por Donación</a:t>
                      </a:r>
                    </a:p>
                  </a:txBody>
                  <a:tcPr marL="7056" marR="7056" marT="7056"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Narrow" pitchFamily="34" charset="0"/>
                        </a:rPr>
                        <a:t>SI</a:t>
                      </a:r>
                    </a:p>
                  </a:txBody>
                  <a:tcPr marL="7056" marR="7056" marT="7056"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Narrow" pitchFamily="34" charset="0"/>
                        </a:rPr>
                        <a:t>No, Objeto, valor , y entidades que intervienen</a:t>
                      </a:r>
                    </a:p>
                  </a:txBody>
                  <a:tcPr marL="7056" marR="7056" marT="7056"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Arial Narrow" pitchFamily="34" charset="0"/>
                        </a:rPr>
                        <a:t>Montos (Nación-Propios)</a:t>
                      </a:r>
                    </a:p>
                  </a:txBody>
                  <a:tcPr marL="7056" marR="7056" marT="7056"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a:t>
                      </a:r>
                    </a:p>
                  </a:txBody>
                  <a:tcPr marL="7056" marR="7056" marT="7056"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3309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Narrow" pitchFamily="34" charset="0"/>
                        </a:rPr>
                        <a:t>Aclaración de Leyenda</a:t>
                      </a:r>
                    </a:p>
                  </a:txBody>
                  <a:tcPr marL="7056" marR="7056" marT="7056"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NO</a:t>
                      </a:r>
                    </a:p>
                  </a:txBody>
                  <a:tcPr marL="7056" marR="7056" marT="7056"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a:t>
                      </a:r>
                    </a:p>
                  </a:txBody>
                  <a:tcPr marL="7056" marR="7056" marT="7056"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Calibri" pitchFamily="34" charset="0"/>
                        </a:rPr>
                        <a:t> </a:t>
                      </a:r>
                    </a:p>
                  </a:txBody>
                  <a:tcPr marL="7056" marR="7056" marT="7056"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a:t>
                      </a:r>
                    </a:p>
                  </a:txBody>
                  <a:tcPr marL="7056" marR="7056" marT="7056"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3309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Narrow" pitchFamily="34" charset="0"/>
                        </a:rPr>
                        <a:t>Vigencias  Expiradas</a:t>
                      </a:r>
                    </a:p>
                  </a:txBody>
                  <a:tcPr marL="7056" marR="7056" marT="7056"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SI</a:t>
                      </a:r>
                    </a:p>
                  </a:txBody>
                  <a:tcPr marL="7056" marR="7056" marT="7056"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a:t>
                      </a:r>
                    </a:p>
                  </a:txBody>
                  <a:tcPr marL="7056" marR="7056" marT="7056"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Calibri" pitchFamily="34" charset="0"/>
                        </a:rPr>
                        <a:t> </a:t>
                      </a:r>
                    </a:p>
                  </a:txBody>
                  <a:tcPr marL="7056" marR="7056" marT="7056"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Calibri" pitchFamily="34" charset="0"/>
                        </a:rPr>
                        <a:t> </a:t>
                      </a:r>
                    </a:p>
                  </a:txBody>
                  <a:tcPr marL="7056" marR="7056" marT="7056"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168186">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Narrow" pitchFamily="34" charset="0"/>
                        </a:rPr>
                        <a:t>Ubicaciones</a:t>
                      </a:r>
                    </a:p>
                  </a:txBody>
                  <a:tcPr marL="7056" marR="7056" marT="7056"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NO</a:t>
                      </a:r>
                    </a:p>
                  </a:txBody>
                  <a:tcPr marL="7056" marR="7056" marT="7056"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a:t>
                      </a:r>
                    </a:p>
                  </a:txBody>
                  <a:tcPr marL="7056" marR="7056" marT="7056"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a:t>
                      </a:r>
                    </a:p>
                  </a:txBody>
                  <a:tcPr marL="7056" marR="7056" marT="7056"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Calibri" pitchFamily="34" charset="0"/>
                        </a:rPr>
                        <a:t> </a:t>
                      </a:r>
                    </a:p>
                  </a:txBody>
                  <a:tcPr marL="7056" marR="7056" marT="7056"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3309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Arial Narrow" pitchFamily="34" charset="0"/>
                        </a:rPr>
                        <a:t>Aplazamiento y </a:t>
                      </a:r>
                      <a:r>
                        <a:rPr kumimoji="0" lang="es-ES" sz="1400" b="0" i="0" u="none" strike="noStrike" cap="none" normalizeH="0" baseline="0" dirty="0" err="1" smtClean="0">
                          <a:ln>
                            <a:noFill/>
                          </a:ln>
                          <a:solidFill>
                            <a:srgbClr val="000000"/>
                          </a:solidFill>
                          <a:effectLst/>
                          <a:latin typeface="Arial Narrow" pitchFamily="34" charset="0"/>
                        </a:rPr>
                        <a:t>desaplazamiento</a:t>
                      </a:r>
                      <a:endParaRPr kumimoji="0" lang="es-ES" sz="1400" b="0" i="0" u="none" strike="noStrike" cap="none" normalizeH="0" baseline="0" dirty="0" smtClean="0">
                        <a:ln>
                          <a:noFill/>
                        </a:ln>
                        <a:solidFill>
                          <a:srgbClr val="000000"/>
                        </a:solidFill>
                        <a:effectLst/>
                        <a:latin typeface="Arial Narrow" pitchFamily="34" charset="0"/>
                      </a:endParaRPr>
                    </a:p>
                  </a:txBody>
                  <a:tcPr marL="7056" marR="7056" marT="7056"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NO</a:t>
                      </a:r>
                    </a:p>
                  </a:txBody>
                  <a:tcPr marL="7056" marR="7056" marT="7056"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a:t>
                      </a:r>
                    </a:p>
                  </a:txBody>
                  <a:tcPr marL="7056" marR="7056" marT="7056"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a:t>
                      </a:r>
                    </a:p>
                  </a:txBody>
                  <a:tcPr marL="7056" marR="7056" marT="7056"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Calibri" pitchFamily="34" charset="0"/>
                        </a:rPr>
                        <a:t> </a:t>
                      </a:r>
                    </a:p>
                  </a:txBody>
                  <a:tcPr marL="7056" marR="7056" marT="7056"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3801" name="Line 3"/>
          <p:cNvSpPr>
            <a:spLocks noChangeShapeType="1"/>
          </p:cNvSpPr>
          <p:nvPr/>
        </p:nvSpPr>
        <p:spPr bwMode="auto">
          <a:xfrm>
            <a:off x="1116013" y="1844675"/>
            <a:ext cx="7632700" cy="0"/>
          </a:xfrm>
          <a:prstGeom prst="line">
            <a:avLst/>
          </a:prstGeom>
          <a:noFill/>
          <a:ln w="38100">
            <a:solidFill>
              <a:srgbClr val="969696"/>
            </a:solidFill>
            <a:round/>
            <a:headEnd/>
            <a:tailEnd/>
          </a:ln>
        </p:spPr>
        <p:txBody>
          <a:bodyPr/>
          <a:lstStyle/>
          <a:p>
            <a:endParaRPr lang="en-US"/>
          </a:p>
        </p:txBody>
      </p:sp>
      <p:sp>
        <p:nvSpPr>
          <p:cNvPr id="73802" name="Text Box 7"/>
          <p:cNvSpPr txBox="1">
            <a:spLocks noChangeArrowheads="1"/>
          </p:cNvSpPr>
          <p:nvPr/>
        </p:nvSpPr>
        <p:spPr bwMode="auto">
          <a:xfrm>
            <a:off x="323850" y="1268413"/>
            <a:ext cx="8496300" cy="523875"/>
          </a:xfrm>
          <a:prstGeom prst="rect">
            <a:avLst/>
          </a:prstGeom>
          <a:noFill/>
          <a:ln w="9525">
            <a:noFill/>
            <a:miter lim="800000"/>
            <a:headEnd/>
            <a:tailEnd/>
          </a:ln>
        </p:spPr>
        <p:txBody>
          <a:bodyPr>
            <a:spAutoFit/>
          </a:bodyPr>
          <a:lstStyle/>
          <a:p>
            <a:pPr algn="r" fontAlgn="base">
              <a:spcBef>
                <a:spcPct val="0"/>
              </a:spcBef>
            </a:pPr>
            <a:r>
              <a:rPr lang="es-MX" sz="2800">
                <a:solidFill>
                  <a:srgbClr val="336699"/>
                </a:solidFill>
              </a:rPr>
              <a:t>Turnos para trámites 2011:</a:t>
            </a:r>
            <a:endParaRPr lang="es-ES" sz="2800">
              <a:solidFill>
                <a:srgbClr val="336699"/>
              </a:solidFill>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5"/>
          <p:cNvSpPr txBox="1">
            <a:spLocks noChangeArrowheads="1"/>
          </p:cNvSpPr>
          <p:nvPr/>
        </p:nvSpPr>
        <p:spPr bwMode="auto">
          <a:xfrm>
            <a:off x="755650" y="2420938"/>
            <a:ext cx="6624638" cy="369887"/>
          </a:xfrm>
          <a:prstGeom prst="rect">
            <a:avLst/>
          </a:prstGeom>
          <a:noFill/>
          <a:ln w="9525">
            <a:noFill/>
            <a:miter lim="800000"/>
            <a:headEnd/>
            <a:tailEnd/>
          </a:ln>
        </p:spPr>
        <p:txBody>
          <a:bodyPr>
            <a:spAutoFit/>
          </a:bodyPr>
          <a:lstStyle/>
          <a:p>
            <a:pPr algn="just">
              <a:tabLst>
                <a:tab pos="806450" algn="l"/>
              </a:tabLst>
            </a:pPr>
            <a:r>
              <a:rPr lang="es-CO" b="1"/>
              <a:t>1. Crear Turno</a:t>
            </a:r>
            <a:r>
              <a:rPr lang="es-CO"/>
              <a:t> (ejecución – Rol de proyecto PPTO)  No 1234</a:t>
            </a:r>
          </a:p>
        </p:txBody>
      </p:sp>
      <p:sp>
        <p:nvSpPr>
          <p:cNvPr id="74755" name="Text Box 6"/>
          <p:cNvSpPr txBox="1">
            <a:spLocks noChangeArrowheads="1"/>
          </p:cNvSpPr>
          <p:nvPr/>
        </p:nvSpPr>
        <p:spPr bwMode="auto">
          <a:xfrm>
            <a:off x="755650" y="2924175"/>
            <a:ext cx="7559675" cy="1708150"/>
          </a:xfrm>
          <a:prstGeom prst="rect">
            <a:avLst/>
          </a:prstGeom>
          <a:noFill/>
          <a:ln w="9525">
            <a:noFill/>
            <a:miter lim="800000"/>
            <a:headEnd/>
            <a:tailEnd/>
          </a:ln>
        </p:spPr>
        <p:txBody>
          <a:bodyPr>
            <a:spAutoFit/>
          </a:bodyPr>
          <a:lstStyle/>
          <a:p>
            <a:pPr algn="just"/>
            <a:r>
              <a:rPr lang="es-CO" b="1" dirty="0"/>
              <a:t>2. Asociarlo en los proyectos </a:t>
            </a:r>
            <a:r>
              <a:rPr lang="es-CO" dirty="0"/>
              <a:t> (Formulación – FICHA  - Rol de Formulador)</a:t>
            </a:r>
            <a:br>
              <a:rPr lang="es-CO" dirty="0"/>
            </a:br>
            <a:endParaRPr lang="es-CO" sz="600" dirty="0"/>
          </a:p>
          <a:p>
            <a:pPr algn="just"/>
            <a:r>
              <a:rPr lang="es-CO" dirty="0"/>
              <a:t>Proyecto  X – </a:t>
            </a:r>
            <a:r>
              <a:rPr lang="es-CO" dirty="0" err="1"/>
              <a:t>Contracrédito</a:t>
            </a:r>
            <a:r>
              <a:rPr lang="es-CO" dirty="0"/>
              <a:t> - $500.000  -  Se actualiza Ficha</a:t>
            </a:r>
          </a:p>
          <a:p>
            <a:pPr algn="just"/>
            <a:r>
              <a:rPr lang="es-CO" dirty="0"/>
              <a:t>Proyecto Y  - Crédito - $500.000 -  Se actualiza Ficha</a:t>
            </a:r>
          </a:p>
          <a:p>
            <a:pPr algn="just"/>
            <a:endParaRPr lang="es-CO" dirty="0"/>
          </a:p>
        </p:txBody>
      </p:sp>
      <p:sp>
        <p:nvSpPr>
          <p:cNvPr id="74756" name="Text Box 7"/>
          <p:cNvSpPr txBox="1">
            <a:spLocks noChangeArrowheads="1"/>
          </p:cNvSpPr>
          <p:nvPr/>
        </p:nvSpPr>
        <p:spPr bwMode="auto">
          <a:xfrm>
            <a:off x="755650" y="4437063"/>
            <a:ext cx="5111750" cy="1200150"/>
          </a:xfrm>
          <a:prstGeom prst="rect">
            <a:avLst/>
          </a:prstGeom>
          <a:noFill/>
          <a:ln w="9525">
            <a:noFill/>
            <a:miter lim="800000"/>
            <a:headEnd/>
            <a:tailEnd/>
          </a:ln>
        </p:spPr>
        <p:txBody>
          <a:bodyPr>
            <a:spAutoFit/>
          </a:bodyPr>
          <a:lstStyle/>
          <a:p>
            <a:pPr algn="just">
              <a:tabLst>
                <a:tab pos="896938" algn="l"/>
              </a:tabLst>
            </a:pPr>
            <a:r>
              <a:rPr lang="es-CO" b="1"/>
              <a:t>3. Ejecución   --  Solicitud No 1234 (Turno)</a:t>
            </a:r>
          </a:p>
          <a:p>
            <a:pPr algn="just">
              <a:tabLst>
                <a:tab pos="896938" algn="l"/>
              </a:tabLst>
            </a:pPr>
            <a:r>
              <a:rPr lang="es-CO"/>
              <a:t>    Proyecto   X  -   Contracredito -   Fuentes</a:t>
            </a:r>
          </a:p>
          <a:p>
            <a:pPr algn="just">
              <a:tabLst>
                <a:tab pos="896938" algn="l"/>
              </a:tabLst>
            </a:pPr>
            <a:r>
              <a:rPr lang="es-CO"/>
              <a:t>    Proyecto   Y  -   Crédito    -   Fuentes</a:t>
            </a:r>
          </a:p>
        </p:txBody>
      </p:sp>
      <p:sp>
        <p:nvSpPr>
          <p:cNvPr id="74757" name="Text Box 8"/>
          <p:cNvSpPr txBox="1">
            <a:spLocks noChangeArrowheads="1"/>
          </p:cNvSpPr>
          <p:nvPr/>
        </p:nvSpPr>
        <p:spPr bwMode="auto">
          <a:xfrm>
            <a:off x="5075238" y="4510088"/>
            <a:ext cx="2016125" cy="922337"/>
          </a:xfrm>
          <a:prstGeom prst="rect">
            <a:avLst/>
          </a:prstGeom>
          <a:noFill/>
          <a:ln w="9525">
            <a:noFill/>
            <a:miter lim="800000"/>
            <a:headEnd/>
            <a:tailEnd/>
          </a:ln>
        </p:spPr>
        <p:txBody>
          <a:bodyPr>
            <a:spAutoFit/>
          </a:bodyPr>
          <a:lstStyle/>
          <a:p>
            <a:pPr algn="just"/>
            <a:r>
              <a:rPr lang="es-CO"/>
              <a:t>Completa la información de la Solicitud</a:t>
            </a:r>
          </a:p>
        </p:txBody>
      </p:sp>
      <p:sp>
        <p:nvSpPr>
          <p:cNvPr id="74758" name="AutoShape 10"/>
          <p:cNvSpPr>
            <a:spLocks/>
          </p:cNvSpPr>
          <p:nvPr/>
        </p:nvSpPr>
        <p:spPr bwMode="auto">
          <a:xfrm>
            <a:off x="4643438" y="4437063"/>
            <a:ext cx="288925" cy="1152525"/>
          </a:xfrm>
          <a:prstGeom prst="rightBrace">
            <a:avLst>
              <a:gd name="adj1" fmla="val 51414"/>
              <a:gd name="adj2" fmla="val 50000"/>
            </a:avLst>
          </a:prstGeom>
          <a:noFill/>
          <a:ln w="9525">
            <a:solidFill>
              <a:schemeClr val="tx1"/>
            </a:solidFill>
            <a:round/>
            <a:headEnd/>
            <a:tailEnd/>
          </a:ln>
        </p:spPr>
        <p:txBody>
          <a:bodyPr wrap="none" anchor="ctr"/>
          <a:lstStyle/>
          <a:p>
            <a:pPr algn="just"/>
            <a:endParaRPr lang="en-US"/>
          </a:p>
        </p:txBody>
      </p:sp>
      <p:sp>
        <p:nvSpPr>
          <p:cNvPr id="74759" name="Line 3"/>
          <p:cNvSpPr>
            <a:spLocks noChangeShapeType="1"/>
          </p:cNvSpPr>
          <p:nvPr/>
        </p:nvSpPr>
        <p:spPr bwMode="auto">
          <a:xfrm>
            <a:off x="1116013" y="1844675"/>
            <a:ext cx="7632700" cy="0"/>
          </a:xfrm>
          <a:prstGeom prst="line">
            <a:avLst/>
          </a:prstGeom>
          <a:noFill/>
          <a:ln w="38100">
            <a:solidFill>
              <a:srgbClr val="969696"/>
            </a:solidFill>
            <a:round/>
            <a:headEnd/>
            <a:tailEnd/>
          </a:ln>
        </p:spPr>
        <p:txBody>
          <a:bodyPr/>
          <a:lstStyle/>
          <a:p>
            <a:endParaRPr lang="en-US"/>
          </a:p>
        </p:txBody>
      </p:sp>
      <p:sp>
        <p:nvSpPr>
          <p:cNvPr id="74760" name="Text Box 7"/>
          <p:cNvSpPr txBox="1">
            <a:spLocks noChangeArrowheads="1"/>
          </p:cNvSpPr>
          <p:nvPr/>
        </p:nvSpPr>
        <p:spPr bwMode="auto">
          <a:xfrm>
            <a:off x="323850" y="1268413"/>
            <a:ext cx="8496300" cy="523875"/>
          </a:xfrm>
          <a:prstGeom prst="rect">
            <a:avLst/>
          </a:prstGeom>
          <a:noFill/>
          <a:ln w="9525">
            <a:noFill/>
            <a:miter lim="800000"/>
            <a:headEnd/>
            <a:tailEnd/>
          </a:ln>
        </p:spPr>
        <p:txBody>
          <a:bodyPr>
            <a:spAutoFit/>
          </a:bodyPr>
          <a:lstStyle/>
          <a:p>
            <a:pPr algn="r" fontAlgn="base">
              <a:spcBef>
                <a:spcPct val="0"/>
              </a:spcBef>
            </a:pPr>
            <a:r>
              <a:rPr lang="es-MX" sz="2800">
                <a:solidFill>
                  <a:srgbClr val="336699"/>
                </a:solidFill>
              </a:rPr>
              <a:t>Ejemplo: Traslado:</a:t>
            </a:r>
            <a:endParaRPr lang="es-ES" sz="2800">
              <a:solidFill>
                <a:srgbClr val="336699"/>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Line 3"/>
          <p:cNvSpPr>
            <a:spLocks noChangeShapeType="1"/>
          </p:cNvSpPr>
          <p:nvPr/>
        </p:nvSpPr>
        <p:spPr bwMode="auto">
          <a:xfrm>
            <a:off x="1116013" y="1844675"/>
            <a:ext cx="7632700" cy="0"/>
          </a:xfrm>
          <a:prstGeom prst="line">
            <a:avLst/>
          </a:prstGeom>
          <a:noFill/>
          <a:ln w="38100">
            <a:solidFill>
              <a:srgbClr val="969696"/>
            </a:solidFill>
            <a:round/>
            <a:headEnd/>
            <a:tailEnd/>
          </a:ln>
        </p:spPr>
        <p:txBody>
          <a:bodyPr/>
          <a:lstStyle/>
          <a:p>
            <a:endParaRPr lang="en-US"/>
          </a:p>
        </p:txBody>
      </p:sp>
      <p:sp>
        <p:nvSpPr>
          <p:cNvPr id="75779" name="Text Box 7"/>
          <p:cNvSpPr txBox="1">
            <a:spLocks noChangeArrowheads="1"/>
          </p:cNvSpPr>
          <p:nvPr/>
        </p:nvSpPr>
        <p:spPr bwMode="auto">
          <a:xfrm>
            <a:off x="323850" y="1268413"/>
            <a:ext cx="8496300" cy="523875"/>
          </a:xfrm>
          <a:prstGeom prst="rect">
            <a:avLst/>
          </a:prstGeom>
          <a:noFill/>
          <a:ln w="9525">
            <a:noFill/>
            <a:miter lim="800000"/>
            <a:headEnd/>
            <a:tailEnd/>
          </a:ln>
        </p:spPr>
        <p:txBody>
          <a:bodyPr>
            <a:spAutoFit/>
          </a:bodyPr>
          <a:lstStyle/>
          <a:p>
            <a:pPr algn="r" fontAlgn="base">
              <a:spcBef>
                <a:spcPct val="0"/>
              </a:spcBef>
            </a:pPr>
            <a:r>
              <a:rPr lang="es-MX" sz="2800">
                <a:solidFill>
                  <a:srgbClr val="336699"/>
                </a:solidFill>
              </a:rPr>
              <a:t>Seguimiento en SPI:</a:t>
            </a:r>
            <a:endParaRPr lang="es-ES" sz="2800">
              <a:solidFill>
                <a:srgbClr val="336699"/>
              </a:solidFill>
            </a:endParaRPr>
          </a:p>
        </p:txBody>
      </p:sp>
      <p:sp>
        <p:nvSpPr>
          <p:cNvPr id="7" name="6 Rectángulo redondeado"/>
          <p:cNvSpPr/>
          <p:nvPr/>
        </p:nvSpPr>
        <p:spPr>
          <a:xfrm>
            <a:off x="1182149" y="3638153"/>
            <a:ext cx="1589651" cy="49446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200" b="1" dirty="0">
                <a:solidFill>
                  <a:schemeClr val="tx1"/>
                </a:solidFill>
              </a:rPr>
              <a:t>ACTUALIZACION   * </a:t>
            </a:r>
            <a:r>
              <a:rPr lang="es-ES" sz="1200" b="1" dirty="0">
                <a:solidFill>
                  <a:srgbClr val="FF0000"/>
                </a:solidFill>
              </a:rPr>
              <a:t>FICHA</a:t>
            </a:r>
          </a:p>
        </p:txBody>
      </p:sp>
      <p:sp>
        <p:nvSpPr>
          <p:cNvPr id="8" name="Text Box 61"/>
          <p:cNvSpPr txBox="1">
            <a:spLocks noChangeArrowheads="1"/>
          </p:cNvSpPr>
          <p:nvPr/>
        </p:nvSpPr>
        <p:spPr bwMode="auto">
          <a:xfrm>
            <a:off x="6731000" y="4573588"/>
            <a:ext cx="1512888" cy="942975"/>
          </a:xfrm>
          <a:prstGeom prst="rect">
            <a:avLst/>
          </a:prstGeom>
          <a:noFill/>
          <a:ln w="9525">
            <a:noFill/>
            <a:miter lim="800000"/>
            <a:headEnd/>
            <a:tailEnd/>
          </a:ln>
        </p:spPr>
        <p:txBody>
          <a:bodyPr>
            <a:spAutoFit/>
          </a:bodyPr>
          <a:lstStyle/>
          <a:p>
            <a:r>
              <a:rPr lang="es-CO" sz="1400"/>
              <a:t>Actividades</a:t>
            </a:r>
          </a:p>
          <a:p>
            <a:r>
              <a:rPr lang="es-CO" sz="1400"/>
              <a:t>Indicadores</a:t>
            </a:r>
          </a:p>
          <a:p>
            <a:r>
              <a:rPr lang="es-CO" sz="1400"/>
              <a:t>Regionalización</a:t>
            </a:r>
          </a:p>
        </p:txBody>
      </p:sp>
      <p:sp>
        <p:nvSpPr>
          <p:cNvPr id="9" name="3 Rectángulo redondeado"/>
          <p:cNvSpPr/>
          <p:nvPr/>
        </p:nvSpPr>
        <p:spPr>
          <a:xfrm>
            <a:off x="6732240" y="3638153"/>
            <a:ext cx="1452482" cy="43299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s-ES" sz="1400" b="1" dirty="0">
                <a:solidFill>
                  <a:srgbClr val="FF0000"/>
                </a:solidFill>
              </a:rPr>
              <a:t>PROYECTOS DECRETO</a:t>
            </a:r>
          </a:p>
        </p:txBody>
      </p:sp>
      <p:sp>
        <p:nvSpPr>
          <p:cNvPr id="75787" name="Text Box 85"/>
          <p:cNvSpPr txBox="1">
            <a:spLocks noChangeArrowheads="1"/>
          </p:cNvSpPr>
          <p:nvPr/>
        </p:nvSpPr>
        <p:spPr bwMode="auto">
          <a:xfrm>
            <a:off x="6443663" y="2060575"/>
            <a:ext cx="1800225" cy="274638"/>
          </a:xfrm>
          <a:prstGeom prst="rect">
            <a:avLst/>
          </a:prstGeom>
          <a:noFill/>
          <a:ln w="9525">
            <a:noFill/>
            <a:miter lim="800000"/>
            <a:headEnd/>
            <a:tailEnd/>
          </a:ln>
        </p:spPr>
        <p:txBody>
          <a:bodyPr>
            <a:spAutoFit/>
          </a:bodyPr>
          <a:lstStyle/>
          <a:p>
            <a:r>
              <a:rPr lang="es-CO" sz="1200" b="1"/>
              <a:t>Entidad  Responsable</a:t>
            </a:r>
          </a:p>
        </p:txBody>
      </p:sp>
      <p:pic>
        <p:nvPicPr>
          <p:cNvPr id="75788" name="Picture 91"/>
          <p:cNvPicPr>
            <a:picLocks noGrp="1" noChangeAspect="1" noChangeArrowheads="1"/>
          </p:cNvPicPr>
          <p:nvPr>
            <p:ph/>
          </p:nvPr>
        </p:nvPicPr>
        <p:blipFill>
          <a:blip r:embed="rId2" cstate="print"/>
          <a:srcRect/>
          <a:stretch>
            <a:fillRect/>
          </a:stretch>
        </p:blipFill>
        <p:spPr bwMode="auto">
          <a:xfrm>
            <a:off x="971550" y="2414588"/>
            <a:ext cx="7129463" cy="360362"/>
          </a:xfrm>
          <a:noFill/>
          <a:ln>
            <a:miter lim="800000"/>
            <a:headEnd/>
            <a:tailEnd/>
          </a:ln>
        </p:spPr>
      </p:pic>
      <p:cxnSp>
        <p:nvCxnSpPr>
          <p:cNvPr id="19" name="18 Conector recto de flecha"/>
          <p:cNvCxnSpPr/>
          <p:nvPr/>
        </p:nvCxnSpPr>
        <p:spPr bwMode="auto">
          <a:xfrm rot="5400000">
            <a:off x="1547019" y="3205957"/>
            <a:ext cx="865187" cy="0"/>
          </a:xfrm>
          <a:prstGeom prst="straightConnector1">
            <a:avLst/>
          </a:prstGeom>
          <a:noFill/>
          <a:ln w="19050" cap="flat" cmpd="sng" algn="ctr">
            <a:solidFill>
              <a:schemeClr val="tx1"/>
            </a:solidFill>
            <a:prstDash val="solid"/>
            <a:round/>
            <a:headEnd type="none" w="med" len="med"/>
            <a:tailEnd type="arrow"/>
          </a:ln>
          <a:effectLst>
            <a:prstShdw prst="shdw18" dist="17961" dir="13500000">
              <a:schemeClr val="accent1">
                <a:gamma/>
                <a:shade val="60000"/>
                <a:invGamma/>
              </a:schemeClr>
            </a:prstShdw>
          </a:effectLst>
        </p:spPr>
      </p:cxnSp>
      <p:cxnSp>
        <p:nvCxnSpPr>
          <p:cNvPr id="23" name="22 Conector recto de flecha"/>
          <p:cNvCxnSpPr/>
          <p:nvPr/>
        </p:nvCxnSpPr>
        <p:spPr bwMode="auto">
          <a:xfrm rot="5400000">
            <a:off x="7019131" y="3205957"/>
            <a:ext cx="865187" cy="0"/>
          </a:xfrm>
          <a:prstGeom prst="straightConnector1">
            <a:avLst/>
          </a:prstGeom>
          <a:noFill/>
          <a:ln w="19050" cap="flat" cmpd="sng" algn="ctr">
            <a:solidFill>
              <a:schemeClr val="tx1"/>
            </a:solidFill>
            <a:prstDash val="solid"/>
            <a:round/>
            <a:headEnd type="none" w="med" len="med"/>
            <a:tailEnd type="arrow"/>
          </a:ln>
          <a:effectLst>
            <a:prstShdw prst="shdw18" dist="17961" dir="13500000">
              <a:schemeClr val="accent1">
                <a:gamma/>
                <a:shade val="60000"/>
                <a:invGamma/>
              </a:schemeClr>
            </a:prstShdw>
          </a:effectLst>
        </p:spPr>
      </p:cxnSp>
      <p:cxnSp>
        <p:nvCxnSpPr>
          <p:cNvPr id="29" name="28 Conector recto de flecha"/>
          <p:cNvCxnSpPr>
            <a:stCxn id="0" idx="2"/>
            <a:endCxn id="8" idx="0"/>
          </p:cNvCxnSpPr>
          <p:nvPr/>
        </p:nvCxnSpPr>
        <p:spPr bwMode="auto">
          <a:xfrm rot="16200000" flipH="1">
            <a:off x="7222332" y="4307681"/>
            <a:ext cx="501650" cy="30163"/>
          </a:xfrm>
          <a:prstGeom prst="straightConnector1">
            <a:avLst/>
          </a:prstGeom>
          <a:noFill/>
          <a:ln w="19050" cap="flat" cmpd="sng" algn="ctr">
            <a:solidFill>
              <a:schemeClr val="tx1"/>
            </a:solidFill>
            <a:prstDash val="solid"/>
            <a:round/>
            <a:headEnd type="none" w="med" len="med"/>
            <a:tailEnd type="arrow"/>
          </a:ln>
          <a:effectLst>
            <a:prstShdw prst="shdw18" dist="17961" dir="13500000">
              <a:schemeClr val="accent1">
                <a:gamma/>
                <a:shade val="60000"/>
                <a:invGamma/>
              </a:schemeClr>
            </a:prstShdw>
          </a:effectLst>
        </p:spPr>
      </p:cxnSp>
      <p:pic>
        <p:nvPicPr>
          <p:cNvPr id="75792" name="Picture 2"/>
          <p:cNvPicPr>
            <a:picLocks noGrp="1" noChangeAspect="1" noChangeArrowheads="1"/>
          </p:cNvPicPr>
          <p:nvPr>
            <p:ph idx="1"/>
          </p:nvPr>
        </p:nvPicPr>
        <p:blipFill>
          <a:blip r:embed="rId3" cstate="print"/>
          <a:srcRect/>
          <a:stretch>
            <a:fillRect/>
          </a:stretch>
        </p:blipFill>
        <p:spPr bwMode="auto">
          <a:xfrm>
            <a:off x="2771775" y="2852738"/>
            <a:ext cx="3795713" cy="3465512"/>
          </a:xfrm>
          <a:noFill/>
          <a:ln>
            <a:miter lim="800000"/>
            <a:headEnd/>
            <a:tailEnd/>
          </a:ln>
        </p:spPr>
      </p:pic>
      <p:cxnSp>
        <p:nvCxnSpPr>
          <p:cNvPr id="12" name="AutoShape 84"/>
          <p:cNvCxnSpPr>
            <a:cxnSpLocks noChangeShapeType="1"/>
            <a:endCxn id="8" idx="2"/>
          </p:cNvCxnSpPr>
          <p:nvPr/>
        </p:nvCxnSpPr>
        <p:spPr bwMode="auto">
          <a:xfrm rot="16200000" flipH="1">
            <a:off x="4040188" y="2068513"/>
            <a:ext cx="1384300" cy="5511800"/>
          </a:xfrm>
          <a:prstGeom prst="bentConnector3">
            <a:avLst>
              <a:gd name="adj1" fmla="val 178921"/>
            </a:avLst>
          </a:prstGeom>
          <a:noFill/>
          <a:ln w="19050">
            <a:solidFill>
              <a:srgbClr val="FF0000"/>
            </a:solidFill>
            <a:prstDash val="dash"/>
            <a:miter lim="800000"/>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1044575" y="1700213"/>
            <a:ext cx="7199313" cy="504825"/>
          </a:xfrm>
          <a:prstGeom prst="rect">
            <a:avLst/>
          </a:prstGeom>
          <a:noFill/>
          <a:ln w="9525" algn="ctr">
            <a:noFill/>
            <a:miter lim="800000"/>
            <a:headEnd/>
            <a:tailEnd/>
          </a:ln>
        </p:spPr>
        <p:txBody>
          <a:bodyPr anchor="ctr"/>
          <a:lstStyle/>
          <a:p>
            <a:pPr algn="r" fontAlgn="base">
              <a:spcBef>
                <a:spcPct val="0"/>
              </a:spcBef>
            </a:pPr>
            <a:r>
              <a:rPr lang="es-ES" sz="2000"/>
              <a:t>Ley Orgánica del Plan de Desarrollo: Ley 152 de 1994</a:t>
            </a:r>
          </a:p>
        </p:txBody>
      </p:sp>
      <p:sp>
        <p:nvSpPr>
          <p:cNvPr id="9219" name="Text Box 11"/>
          <p:cNvSpPr txBox="1">
            <a:spLocks noChangeArrowheads="1"/>
          </p:cNvSpPr>
          <p:nvPr/>
        </p:nvSpPr>
        <p:spPr bwMode="auto">
          <a:xfrm>
            <a:off x="539750" y="2636838"/>
            <a:ext cx="3241675" cy="336550"/>
          </a:xfrm>
          <a:prstGeom prst="rect">
            <a:avLst/>
          </a:prstGeom>
          <a:noFill/>
          <a:ln w="9525" algn="ctr">
            <a:noFill/>
            <a:miter lim="800000"/>
            <a:headEnd/>
            <a:tailEnd/>
          </a:ln>
        </p:spPr>
        <p:txBody>
          <a:bodyPr>
            <a:spAutoFit/>
          </a:bodyPr>
          <a:lstStyle/>
          <a:p>
            <a:r>
              <a:rPr lang="es-ES" sz="1600" b="1">
                <a:solidFill>
                  <a:srgbClr val="336699"/>
                </a:solidFill>
              </a:rPr>
              <a:t>PARTE GENERAL DEL PLAN</a:t>
            </a:r>
          </a:p>
        </p:txBody>
      </p:sp>
      <p:sp>
        <p:nvSpPr>
          <p:cNvPr id="9220" name="Text Box 12"/>
          <p:cNvSpPr txBox="1">
            <a:spLocks noChangeArrowheads="1"/>
          </p:cNvSpPr>
          <p:nvPr/>
        </p:nvSpPr>
        <p:spPr bwMode="auto">
          <a:xfrm>
            <a:off x="5148263" y="2636838"/>
            <a:ext cx="2808287" cy="336550"/>
          </a:xfrm>
          <a:prstGeom prst="rect">
            <a:avLst/>
          </a:prstGeom>
          <a:noFill/>
          <a:ln w="9525" algn="ctr">
            <a:noFill/>
            <a:miter lim="800000"/>
            <a:headEnd/>
            <a:tailEnd/>
          </a:ln>
        </p:spPr>
        <p:txBody>
          <a:bodyPr>
            <a:spAutoFit/>
          </a:bodyPr>
          <a:lstStyle/>
          <a:p>
            <a:pPr fontAlgn="base"/>
            <a:r>
              <a:rPr lang="es-ES" sz="1600" b="1">
                <a:solidFill>
                  <a:srgbClr val="336699"/>
                </a:solidFill>
              </a:rPr>
              <a:t>PLAN DE INVERSIONES</a:t>
            </a:r>
            <a:endParaRPr lang="es-ES" sz="1600">
              <a:solidFill>
                <a:srgbClr val="336699"/>
              </a:solidFill>
            </a:endParaRPr>
          </a:p>
        </p:txBody>
      </p:sp>
      <p:sp>
        <p:nvSpPr>
          <p:cNvPr id="9221" name="Text Box 13"/>
          <p:cNvSpPr txBox="1">
            <a:spLocks noChangeArrowheads="1"/>
          </p:cNvSpPr>
          <p:nvPr/>
        </p:nvSpPr>
        <p:spPr bwMode="auto">
          <a:xfrm>
            <a:off x="250825" y="3097213"/>
            <a:ext cx="3960813" cy="2781300"/>
          </a:xfrm>
          <a:prstGeom prst="rect">
            <a:avLst/>
          </a:prstGeom>
          <a:noFill/>
          <a:ln w="9525" algn="ctr">
            <a:noFill/>
            <a:miter lim="800000"/>
            <a:headEnd/>
            <a:tailEnd/>
          </a:ln>
        </p:spPr>
        <p:txBody>
          <a:bodyPr>
            <a:spAutoFit/>
          </a:bodyPr>
          <a:lstStyle/>
          <a:p>
            <a:pPr marL="179388" indent="-179388" algn="just">
              <a:buFontTx/>
              <a:buChar char="•"/>
            </a:pPr>
            <a:r>
              <a:rPr lang="es-ES" sz="1600" b="1"/>
              <a:t>Objetivos nacionales y sectoriales de la acción estatal a mediano y largo plazo;</a:t>
            </a:r>
          </a:p>
          <a:p>
            <a:pPr marL="179388" indent="-179388" algn="just">
              <a:buFontTx/>
              <a:buChar char="•"/>
            </a:pPr>
            <a:r>
              <a:rPr lang="es-ES" sz="1600" b="1"/>
              <a:t>Metas nacionales y sectoriales de la acción estatal a mediano y largo plazo; </a:t>
            </a:r>
          </a:p>
          <a:p>
            <a:pPr marL="179388" indent="-179388" algn="just">
              <a:buFontTx/>
              <a:buChar char="•"/>
            </a:pPr>
            <a:r>
              <a:rPr lang="es-ES" sz="1600" b="1"/>
              <a:t>Estrategias y políticas en materia económica, social y ambiental;</a:t>
            </a:r>
          </a:p>
          <a:p>
            <a:pPr marL="179388" indent="-179388" algn="just">
              <a:buFontTx/>
              <a:buChar char="•"/>
            </a:pPr>
            <a:r>
              <a:rPr lang="es-ES" sz="1600" b="1"/>
              <a:t>Señalamiento de las formas, medios e instrumentos de vinculación y armonización.</a:t>
            </a:r>
          </a:p>
          <a:p>
            <a:pPr marL="179388" indent="-179388" algn="just">
              <a:buFontTx/>
              <a:buChar char="•"/>
            </a:pPr>
            <a:endParaRPr lang="es-ES" sz="1600"/>
          </a:p>
        </p:txBody>
      </p:sp>
      <p:sp>
        <p:nvSpPr>
          <p:cNvPr id="9222" name="Text Box 14"/>
          <p:cNvSpPr txBox="1">
            <a:spLocks noChangeArrowheads="1"/>
          </p:cNvSpPr>
          <p:nvPr/>
        </p:nvSpPr>
        <p:spPr bwMode="auto">
          <a:xfrm>
            <a:off x="4643438" y="3103563"/>
            <a:ext cx="3889375" cy="3514725"/>
          </a:xfrm>
          <a:prstGeom prst="rect">
            <a:avLst/>
          </a:prstGeom>
          <a:noFill/>
          <a:ln w="9525" algn="ctr">
            <a:noFill/>
            <a:miter lim="800000"/>
            <a:headEnd/>
            <a:tailEnd/>
          </a:ln>
        </p:spPr>
        <p:txBody>
          <a:bodyPr>
            <a:spAutoFit/>
          </a:bodyPr>
          <a:lstStyle/>
          <a:p>
            <a:pPr marL="179388" indent="-179388" algn="just">
              <a:buFontTx/>
              <a:buChar char="•"/>
            </a:pPr>
            <a:r>
              <a:rPr lang="es-ES" sz="1600" b="1"/>
              <a:t>Proyección de recursos financieros disponibles para su ejecución y su armonización con los planes de gasto público; </a:t>
            </a:r>
          </a:p>
          <a:p>
            <a:pPr marL="179388" indent="-179388" algn="just">
              <a:buFontTx/>
              <a:buChar char="•"/>
            </a:pPr>
            <a:r>
              <a:rPr lang="es-ES" sz="1600" b="1"/>
              <a:t>Descripción principales programas y subprogramas, con indicación de sus objetivos, metas y los proyectos prioritarios de inversión; </a:t>
            </a:r>
          </a:p>
          <a:p>
            <a:pPr marL="179388" indent="-179388" algn="just">
              <a:buFontTx/>
              <a:buChar char="•"/>
            </a:pPr>
            <a:r>
              <a:rPr lang="es-ES" sz="1600" b="1"/>
              <a:t>Presupuestos plurianuales; </a:t>
            </a:r>
          </a:p>
          <a:p>
            <a:pPr marL="179388" indent="-179388" algn="just">
              <a:buFontTx/>
              <a:buChar char="•"/>
            </a:pPr>
            <a:r>
              <a:rPr lang="es-ES" sz="1600" b="1"/>
              <a:t>Especificación de los mecanismos idóneos para su ejecución.</a:t>
            </a:r>
          </a:p>
          <a:p>
            <a:pPr marL="179388" indent="-179388" algn="just">
              <a:buFontTx/>
              <a:buChar char="•"/>
            </a:pPr>
            <a:endParaRPr lang="es-ES" sz="1600"/>
          </a:p>
        </p:txBody>
      </p:sp>
      <p:sp>
        <p:nvSpPr>
          <p:cNvPr id="9223" name="Line 15"/>
          <p:cNvSpPr>
            <a:spLocks noChangeShapeType="1"/>
          </p:cNvSpPr>
          <p:nvPr/>
        </p:nvSpPr>
        <p:spPr bwMode="auto">
          <a:xfrm>
            <a:off x="4427538" y="3141663"/>
            <a:ext cx="0" cy="3024187"/>
          </a:xfrm>
          <a:prstGeom prst="line">
            <a:avLst/>
          </a:prstGeom>
          <a:noFill/>
          <a:ln w="28575">
            <a:solidFill>
              <a:schemeClr val="tx1"/>
            </a:solidFill>
            <a:round/>
            <a:headEnd/>
            <a:tailEnd/>
          </a:ln>
        </p:spPr>
        <p:txBody>
          <a:bodyPr>
            <a:spAutoFit/>
          </a:bodyPr>
          <a:lstStyle/>
          <a:p>
            <a:endParaRPr lang="en-US"/>
          </a:p>
        </p:txBody>
      </p:sp>
      <p:sp>
        <p:nvSpPr>
          <p:cNvPr id="9224" name="Text Box 46"/>
          <p:cNvSpPr txBox="1">
            <a:spLocks noChangeArrowheads="1"/>
          </p:cNvSpPr>
          <p:nvPr/>
        </p:nvSpPr>
        <p:spPr bwMode="auto">
          <a:xfrm>
            <a:off x="3060700" y="6237312"/>
            <a:ext cx="2663825" cy="558800"/>
          </a:xfrm>
          <a:prstGeom prst="rect">
            <a:avLst/>
          </a:prstGeom>
          <a:noFill/>
          <a:ln w="9525" algn="ctr">
            <a:solidFill>
              <a:srgbClr val="DDDDDD"/>
            </a:solidFill>
            <a:miter lim="800000"/>
            <a:headEnd/>
            <a:tailEnd/>
          </a:ln>
          <a:effectLst>
            <a:prstShdw prst="shdw17" dist="17961" dir="13500000">
              <a:srgbClr val="858585"/>
            </a:prstShdw>
          </a:effectLst>
        </p:spPr>
        <p:txBody>
          <a:bodyPr>
            <a:spAutoFit/>
          </a:bodyPr>
          <a:lstStyle/>
          <a:p>
            <a:r>
              <a:rPr lang="es-CO" sz="3000" b="1" dirty="0">
                <a:solidFill>
                  <a:srgbClr val="C0C0C0"/>
                </a:solidFill>
              </a:rPr>
              <a:t>SEGUIMIENTO</a:t>
            </a:r>
            <a:endParaRPr lang="es-ES" sz="3000" b="1" dirty="0">
              <a:solidFill>
                <a:srgbClr val="C0C0C0"/>
              </a:solidFill>
            </a:endParaRPr>
          </a:p>
        </p:txBody>
      </p:sp>
      <p:sp>
        <p:nvSpPr>
          <p:cNvPr id="9225" name="Line 3"/>
          <p:cNvSpPr>
            <a:spLocks noChangeShapeType="1"/>
          </p:cNvSpPr>
          <p:nvPr/>
        </p:nvSpPr>
        <p:spPr bwMode="auto">
          <a:xfrm>
            <a:off x="1187450" y="2205038"/>
            <a:ext cx="7056438" cy="0"/>
          </a:xfrm>
          <a:prstGeom prst="line">
            <a:avLst/>
          </a:prstGeom>
          <a:noFill/>
          <a:ln w="38100">
            <a:solidFill>
              <a:srgbClr val="969696"/>
            </a:solidFill>
            <a:round/>
            <a:headEnd/>
            <a:tailEnd/>
          </a:ln>
        </p:spPr>
        <p:txBody>
          <a:bodyPr/>
          <a:lstStyle/>
          <a:p>
            <a:endParaRPr lang="en-US"/>
          </a:p>
        </p:txBody>
      </p:sp>
      <p:sp>
        <p:nvSpPr>
          <p:cNvPr id="9226" name="Text Box 7"/>
          <p:cNvSpPr txBox="1">
            <a:spLocks noChangeArrowheads="1"/>
          </p:cNvSpPr>
          <p:nvPr/>
        </p:nvSpPr>
        <p:spPr bwMode="auto">
          <a:xfrm>
            <a:off x="1258888" y="1268413"/>
            <a:ext cx="6985000" cy="585787"/>
          </a:xfrm>
          <a:prstGeom prst="rect">
            <a:avLst/>
          </a:prstGeom>
          <a:noFill/>
          <a:ln w="9525">
            <a:noFill/>
            <a:miter lim="800000"/>
            <a:headEnd/>
            <a:tailEnd/>
          </a:ln>
        </p:spPr>
        <p:txBody>
          <a:bodyPr>
            <a:spAutoFit/>
          </a:bodyPr>
          <a:lstStyle/>
          <a:p>
            <a:pPr algn="r" fontAlgn="base">
              <a:spcBef>
                <a:spcPct val="0"/>
              </a:spcBef>
            </a:pPr>
            <a:r>
              <a:rPr lang="es-ES" sz="3200">
                <a:solidFill>
                  <a:srgbClr val="336699"/>
                </a:solidFill>
              </a:rPr>
              <a:t>Estructura del Plan de Desarrollo:</a:t>
            </a:r>
          </a:p>
        </p:txBody>
      </p:sp>
      <p:sp>
        <p:nvSpPr>
          <p:cNvPr id="9227" name="Text Box 14"/>
          <p:cNvSpPr txBox="1">
            <a:spLocks noChangeArrowheads="1"/>
          </p:cNvSpPr>
          <p:nvPr/>
        </p:nvSpPr>
        <p:spPr bwMode="auto">
          <a:xfrm rot="1259575">
            <a:off x="46567" y="5671787"/>
            <a:ext cx="2957513" cy="457200"/>
          </a:xfrm>
          <a:prstGeom prst="rect">
            <a:avLst/>
          </a:prstGeom>
          <a:noFill/>
          <a:ln w="9525">
            <a:solidFill>
              <a:srgbClr val="FF0000"/>
            </a:solidFill>
            <a:miter lim="800000"/>
            <a:headEnd/>
            <a:tailEnd/>
          </a:ln>
        </p:spPr>
        <p:txBody>
          <a:bodyPr>
            <a:spAutoFit/>
          </a:bodyPr>
          <a:lstStyle/>
          <a:p>
            <a:pPr fontAlgn="base">
              <a:spcBef>
                <a:spcPct val="0"/>
              </a:spcBef>
            </a:pPr>
            <a:r>
              <a:rPr lang="es-CO" sz="2400" b="1" dirty="0">
                <a:solidFill>
                  <a:srgbClr val="CC3300"/>
                </a:solidFill>
              </a:rPr>
              <a:t>Programado a 4 años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p:cNvPicPr>
            <a:picLocks noChangeAspect="1" noChangeArrowheads="1"/>
          </p:cNvPicPr>
          <p:nvPr/>
        </p:nvPicPr>
        <p:blipFill>
          <a:blip r:embed="rId2" cstate="print"/>
          <a:srcRect t="14250" r="1547" b="8025"/>
          <a:stretch>
            <a:fillRect/>
          </a:stretch>
        </p:blipFill>
        <p:spPr bwMode="auto">
          <a:xfrm>
            <a:off x="216321" y="1988666"/>
            <a:ext cx="6011863" cy="3384550"/>
          </a:xfrm>
          <a:prstGeom prst="rect">
            <a:avLst/>
          </a:prstGeom>
          <a:noFill/>
          <a:ln w="9525" algn="ctr">
            <a:noFill/>
            <a:miter lim="800000"/>
            <a:headEnd/>
            <a:tailEnd/>
          </a:ln>
        </p:spPr>
      </p:pic>
      <p:pic>
        <p:nvPicPr>
          <p:cNvPr id="76803" name="Picture 2"/>
          <p:cNvPicPr>
            <a:picLocks noChangeAspect="1" noChangeArrowheads="1"/>
          </p:cNvPicPr>
          <p:nvPr/>
        </p:nvPicPr>
        <p:blipFill>
          <a:blip r:embed="rId3" cstate="print"/>
          <a:srcRect l="16600" t="61717" r="2956" b="13809"/>
          <a:stretch>
            <a:fillRect/>
          </a:stretch>
        </p:blipFill>
        <p:spPr bwMode="auto">
          <a:xfrm>
            <a:off x="179512" y="5394325"/>
            <a:ext cx="6011863" cy="1463675"/>
          </a:xfrm>
          <a:prstGeom prst="rect">
            <a:avLst/>
          </a:prstGeom>
          <a:noFill/>
          <a:ln w="9525" algn="ctr">
            <a:noFill/>
            <a:miter lim="800000"/>
            <a:headEnd/>
            <a:tailEnd/>
          </a:ln>
        </p:spPr>
      </p:pic>
      <p:pic>
        <p:nvPicPr>
          <p:cNvPr id="76804" name="Picture 4"/>
          <p:cNvPicPr>
            <a:picLocks noChangeAspect="1" noChangeArrowheads="1"/>
          </p:cNvPicPr>
          <p:nvPr/>
        </p:nvPicPr>
        <p:blipFill>
          <a:blip r:embed="rId4" cstate="print"/>
          <a:srcRect l="18823" t="13841" r="2563" b="7268"/>
          <a:stretch>
            <a:fillRect/>
          </a:stretch>
        </p:blipFill>
        <p:spPr bwMode="auto">
          <a:xfrm>
            <a:off x="5652120" y="2800350"/>
            <a:ext cx="3384550" cy="2716213"/>
          </a:xfrm>
          <a:prstGeom prst="rect">
            <a:avLst/>
          </a:prstGeom>
          <a:noFill/>
          <a:ln w="9525" algn="ctr">
            <a:noFill/>
            <a:miter lim="800000"/>
            <a:headEnd/>
            <a:tailEnd/>
          </a:ln>
        </p:spPr>
      </p:pic>
      <p:sp>
        <p:nvSpPr>
          <p:cNvPr id="76805" name="Line 3"/>
          <p:cNvSpPr>
            <a:spLocks noChangeShapeType="1"/>
          </p:cNvSpPr>
          <p:nvPr/>
        </p:nvSpPr>
        <p:spPr bwMode="auto">
          <a:xfrm>
            <a:off x="1116013" y="1844675"/>
            <a:ext cx="7632700" cy="0"/>
          </a:xfrm>
          <a:prstGeom prst="line">
            <a:avLst/>
          </a:prstGeom>
          <a:noFill/>
          <a:ln w="38100">
            <a:solidFill>
              <a:srgbClr val="969696"/>
            </a:solidFill>
            <a:round/>
            <a:headEnd/>
            <a:tailEnd/>
          </a:ln>
        </p:spPr>
        <p:txBody>
          <a:bodyPr/>
          <a:lstStyle/>
          <a:p>
            <a:endParaRPr lang="en-US"/>
          </a:p>
        </p:txBody>
      </p:sp>
      <p:sp>
        <p:nvSpPr>
          <p:cNvPr id="76806" name="Text Box 7"/>
          <p:cNvSpPr txBox="1">
            <a:spLocks noChangeArrowheads="1"/>
          </p:cNvSpPr>
          <p:nvPr/>
        </p:nvSpPr>
        <p:spPr bwMode="auto">
          <a:xfrm>
            <a:off x="5219700" y="1268413"/>
            <a:ext cx="3673475" cy="523875"/>
          </a:xfrm>
          <a:prstGeom prst="rect">
            <a:avLst/>
          </a:prstGeom>
          <a:noFill/>
          <a:ln w="9525">
            <a:noFill/>
            <a:miter lim="800000"/>
            <a:headEnd/>
            <a:tailEnd/>
          </a:ln>
        </p:spPr>
        <p:txBody>
          <a:bodyPr>
            <a:spAutoFit/>
          </a:bodyPr>
          <a:lstStyle/>
          <a:p>
            <a:pPr algn="r" fontAlgn="base">
              <a:spcBef>
                <a:spcPct val="0"/>
              </a:spcBef>
            </a:pPr>
            <a:r>
              <a:rPr lang="es-MX" sz="2800">
                <a:solidFill>
                  <a:srgbClr val="336699"/>
                </a:solidFill>
              </a:rPr>
              <a:t>Seguimiento en SPI- TIC:</a:t>
            </a:r>
            <a:endParaRPr lang="es-ES" sz="2800">
              <a:solidFill>
                <a:srgbClr val="336699"/>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Line 3"/>
          <p:cNvSpPr>
            <a:spLocks noChangeShapeType="1"/>
          </p:cNvSpPr>
          <p:nvPr/>
        </p:nvSpPr>
        <p:spPr bwMode="auto">
          <a:xfrm>
            <a:off x="1187450" y="2205038"/>
            <a:ext cx="7056438" cy="0"/>
          </a:xfrm>
          <a:prstGeom prst="line">
            <a:avLst/>
          </a:prstGeom>
          <a:noFill/>
          <a:ln w="38100">
            <a:solidFill>
              <a:srgbClr val="969696"/>
            </a:solidFill>
            <a:round/>
            <a:headEnd/>
            <a:tailEnd/>
          </a:ln>
        </p:spPr>
        <p:txBody>
          <a:bodyPr/>
          <a:lstStyle/>
          <a:p>
            <a:endParaRPr lang="en-US"/>
          </a:p>
        </p:txBody>
      </p:sp>
      <p:sp>
        <p:nvSpPr>
          <p:cNvPr id="77827" name="Text Box 7"/>
          <p:cNvSpPr txBox="1">
            <a:spLocks noChangeArrowheads="1"/>
          </p:cNvSpPr>
          <p:nvPr/>
        </p:nvSpPr>
        <p:spPr bwMode="auto">
          <a:xfrm>
            <a:off x="1258888" y="1547813"/>
            <a:ext cx="6985000" cy="585787"/>
          </a:xfrm>
          <a:prstGeom prst="rect">
            <a:avLst/>
          </a:prstGeom>
          <a:noFill/>
          <a:ln w="9525">
            <a:noFill/>
            <a:miter lim="800000"/>
            <a:headEnd/>
            <a:tailEnd/>
          </a:ln>
        </p:spPr>
        <p:txBody>
          <a:bodyPr>
            <a:spAutoFit/>
          </a:bodyPr>
          <a:lstStyle/>
          <a:p>
            <a:pPr algn="r" fontAlgn="base">
              <a:spcBef>
                <a:spcPct val="0"/>
              </a:spcBef>
            </a:pPr>
            <a:r>
              <a:rPr lang="es-ES" sz="3200">
                <a:solidFill>
                  <a:srgbClr val="336699"/>
                </a:solidFill>
              </a:rPr>
              <a:t>Contenido:</a:t>
            </a:r>
          </a:p>
        </p:txBody>
      </p:sp>
      <p:sp>
        <p:nvSpPr>
          <p:cNvPr id="77828" name="4 CuadroTexto"/>
          <p:cNvSpPr txBox="1">
            <a:spLocks noChangeArrowheads="1"/>
          </p:cNvSpPr>
          <p:nvPr/>
        </p:nvSpPr>
        <p:spPr bwMode="auto">
          <a:xfrm>
            <a:off x="900113" y="2349500"/>
            <a:ext cx="7272337" cy="4554538"/>
          </a:xfrm>
          <a:prstGeom prst="rect">
            <a:avLst/>
          </a:prstGeom>
          <a:noFill/>
          <a:ln w="9525">
            <a:noFill/>
            <a:miter lim="800000"/>
            <a:headEnd/>
            <a:tailEnd/>
          </a:ln>
        </p:spPr>
        <p:txBody>
          <a:bodyPr>
            <a:spAutoFit/>
          </a:bodyPr>
          <a:lstStyle/>
          <a:p>
            <a:pPr marL="271463" indent="-271463" algn="just">
              <a:buClr>
                <a:srgbClr val="336699"/>
              </a:buClr>
              <a:buFont typeface="Arial" charset="0"/>
              <a:buChar char="•"/>
            </a:pPr>
            <a:r>
              <a:rPr lang="es-CO" sz="2500" dirty="0">
                <a:solidFill>
                  <a:schemeClr val="bg1">
                    <a:lumMod val="75000"/>
                  </a:schemeClr>
                </a:solidFill>
              </a:rPr>
              <a:t>Objetivo de la reunión</a:t>
            </a:r>
          </a:p>
          <a:p>
            <a:pPr marL="271463" indent="-271463" algn="just">
              <a:buClr>
                <a:srgbClr val="336699"/>
              </a:buClr>
              <a:buFont typeface="Arial" charset="0"/>
              <a:buChar char="•"/>
            </a:pPr>
            <a:r>
              <a:rPr lang="es-CO" sz="2500" dirty="0">
                <a:solidFill>
                  <a:schemeClr val="bg1">
                    <a:lumMod val="75000"/>
                  </a:schemeClr>
                </a:solidFill>
              </a:rPr>
              <a:t>Estructura general  de la inversión pública</a:t>
            </a:r>
            <a:r>
              <a:rPr lang="es-ES" sz="2500" dirty="0">
                <a:solidFill>
                  <a:schemeClr val="bg1">
                    <a:lumMod val="75000"/>
                  </a:schemeClr>
                </a:solidFill>
              </a:rPr>
              <a:t> y su relación con los proyectos de inversión.</a:t>
            </a:r>
          </a:p>
          <a:p>
            <a:pPr marL="271463" indent="-271463" algn="just">
              <a:buClr>
                <a:srgbClr val="336699"/>
              </a:buClr>
              <a:buFont typeface="Arial" charset="0"/>
              <a:buChar char="•"/>
            </a:pPr>
            <a:r>
              <a:rPr lang="es-ES" sz="2500" dirty="0">
                <a:solidFill>
                  <a:schemeClr val="bg1">
                    <a:lumMod val="75000"/>
                  </a:schemeClr>
                </a:solidFill>
              </a:rPr>
              <a:t>El Sistema Unificado de Inversión y Finanzas Públicas SUIFP.</a:t>
            </a:r>
          </a:p>
          <a:p>
            <a:pPr marL="271463" indent="-271463" algn="just">
              <a:buClr>
                <a:srgbClr val="336699"/>
              </a:buClr>
              <a:buFont typeface="Arial" charset="0"/>
              <a:buChar char="•"/>
            </a:pPr>
            <a:r>
              <a:rPr lang="es-ES" sz="2500" dirty="0">
                <a:solidFill>
                  <a:schemeClr val="bg1">
                    <a:lumMod val="75000"/>
                  </a:schemeClr>
                </a:solidFill>
              </a:rPr>
              <a:t>Aspectos importantes sobre TIC</a:t>
            </a:r>
          </a:p>
          <a:p>
            <a:pPr marL="271463" indent="-271463" algn="just">
              <a:buClr>
                <a:srgbClr val="336699"/>
              </a:buClr>
              <a:buFont typeface="Arial" charset="0"/>
              <a:buChar char="•"/>
            </a:pPr>
            <a:r>
              <a:rPr lang="es-ES" sz="2500" dirty="0">
                <a:solidFill>
                  <a:schemeClr val="bg1">
                    <a:lumMod val="75000"/>
                  </a:schemeClr>
                </a:solidFill>
              </a:rPr>
              <a:t>Procesos a desarrollar para las vigencias 2011-2012</a:t>
            </a:r>
          </a:p>
          <a:p>
            <a:pPr marL="271463" indent="-271463" algn="just">
              <a:buClr>
                <a:srgbClr val="336699"/>
              </a:buClr>
              <a:buFont typeface="Arial" charset="0"/>
              <a:buChar char="•"/>
            </a:pPr>
            <a:r>
              <a:rPr lang="es-ES" sz="2600" b="1" dirty="0"/>
              <a:t>Recomendaciones para el efectivo desarrollo de los procesos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Line 3"/>
          <p:cNvSpPr>
            <a:spLocks noChangeShapeType="1"/>
          </p:cNvSpPr>
          <p:nvPr/>
        </p:nvSpPr>
        <p:spPr bwMode="auto">
          <a:xfrm>
            <a:off x="1187450" y="2205038"/>
            <a:ext cx="7056438" cy="0"/>
          </a:xfrm>
          <a:prstGeom prst="line">
            <a:avLst/>
          </a:prstGeom>
          <a:noFill/>
          <a:ln w="38100">
            <a:solidFill>
              <a:srgbClr val="969696"/>
            </a:solidFill>
            <a:round/>
            <a:headEnd/>
            <a:tailEnd/>
          </a:ln>
        </p:spPr>
        <p:txBody>
          <a:bodyPr/>
          <a:lstStyle/>
          <a:p>
            <a:endParaRPr lang="en-US"/>
          </a:p>
        </p:txBody>
      </p:sp>
      <p:sp>
        <p:nvSpPr>
          <p:cNvPr id="78851" name="Text Box 7"/>
          <p:cNvSpPr txBox="1">
            <a:spLocks noChangeArrowheads="1"/>
          </p:cNvSpPr>
          <p:nvPr/>
        </p:nvSpPr>
        <p:spPr bwMode="auto">
          <a:xfrm>
            <a:off x="1258888" y="1547813"/>
            <a:ext cx="6985000" cy="585787"/>
          </a:xfrm>
          <a:prstGeom prst="rect">
            <a:avLst/>
          </a:prstGeom>
          <a:noFill/>
          <a:ln w="9525">
            <a:noFill/>
            <a:miter lim="800000"/>
            <a:headEnd/>
            <a:tailEnd/>
          </a:ln>
        </p:spPr>
        <p:txBody>
          <a:bodyPr>
            <a:spAutoFit/>
          </a:bodyPr>
          <a:lstStyle/>
          <a:p>
            <a:pPr algn="r" fontAlgn="base">
              <a:spcBef>
                <a:spcPct val="0"/>
              </a:spcBef>
            </a:pPr>
            <a:r>
              <a:rPr lang="es-ES" sz="3200">
                <a:solidFill>
                  <a:srgbClr val="336699"/>
                </a:solidFill>
              </a:rPr>
              <a:t>Recomendaciones:</a:t>
            </a:r>
          </a:p>
        </p:txBody>
      </p:sp>
      <p:sp>
        <p:nvSpPr>
          <p:cNvPr id="78852" name="4 CuadroTexto"/>
          <p:cNvSpPr txBox="1">
            <a:spLocks noChangeArrowheads="1"/>
          </p:cNvSpPr>
          <p:nvPr/>
        </p:nvSpPr>
        <p:spPr bwMode="auto">
          <a:xfrm>
            <a:off x="900113" y="2349500"/>
            <a:ext cx="7272337" cy="4324350"/>
          </a:xfrm>
          <a:prstGeom prst="rect">
            <a:avLst/>
          </a:prstGeom>
          <a:noFill/>
          <a:ln w="9525">
            <a:noFill/>
            <a:miter lim="800000"/>
            <a:headEnd/>
            <a:tailEnd/>
          </a:ln>
        </p:spPr>
        <p:txBody>
          <a:bodyPr>
            <a:spAutoFit/>
          </a:bodyPr>
          <a:lstStyle/>
          <a:p>
            <a:pPr marL="271463" indent="-271463" algn="just">
              <a:buClr>
                <a:srgbClr val="336699"/>
              </a:buClr>
            </a:pPr>
            <a:r>
              <a:rPr lang="es-CO" sz="2500"/>
              <a:t>Frente al proceso</a:t>
            </a:r>
          </a:p>
          <a:p>
            <a:pPr marL="271463" indent="-271463" algn="just">
              <a:buClr>
                <a:srgbClr val="336699"/>
              </a:buClr>
              <a:buFont typeface="Arial" charset="0"/>
              <a:buChar char="•"/>
            </a:pPr>
            <a:r>
              <a:rPr lang="es-CO" sz="2500"/>
              <a:t>Primero conocer los pasos y requisitos para luego si entrar al sistema – </a:t>
            </a:r>
            <a:r>
              <a:rPr lang="es-CO" sz="2500" b="1"/>
              <a:t>tenga claro el trámite que va a realizar</a:t>
            </a:r>
          </a:p>
          <a:p>
            <a:pPr marL="271463" indent="-271463" algn="just">
              <a:buClr>
                <a:srgbClr val="336699"/>
              </a:buClr>
              <a:buFont typeface="Arial" charset="0"/>
              <a:buChar char="•"/>
            </a:pPr>
            <a:r>
              <a:rPr lang="es-CO" sz="2500"/>
              <a:t>Tenga presente las fechas limites de registro de la información  - </a:t>
            </a:r>
            <a:r>
              <a:rPr lang="es-CO" sz="2500" b="1"/>
              <a:t>no dejar para última hora</a:t>
            </a:r>
            <a:r>
              <a:rPr lang="es-CO" sz="2500"/>
              <a:t>.</a:t>
            </a:r>
          </a:p>
          <a:p>
            <a:pPr marL="271463" indent="-271463" algn="just">
              <a:buClr>
                <a:srgbClr val="336699"/>
              </a:buClr>
              <a:buFont typeface="Arial" charset="0"/>
              <a:buChar char="•"/>
            </a:pPr>
            <a:r>
              <a:rPr lang="es-CO" sz="2500"/>
              <a:t>Promueve los canales de comunicación y el conocimiento en gerentes de proyecto – </a:t>
            </a:r>
            <a:r>
              <a:rPr lang="es-CO" sz="2500" b="1"/>
              <a:t>Las Oficinas de Planeación son los articuladores dentro y fuera de la entidad</a:t>
            </a:r>
            <a:r>
              <a:rPr lang="es-CO" sz="2500"/>
              <a:t>.</a:t>
            </a:r>
          </a:p>
          <a:p>
            <a:pPr marL="271463" indent="-271463" algn="just">
              <a:buClr>
                <a:srgbClr val="336699"/>
              </a:buClr>
              <a:buFont typeface="Arial" charset="0"/>
              <a:buChar char="•"/>
            </a:pPr>
            <a:r>
              <a:rPr lang="es-CO" sz="2500"/>
              <a:t>Consulte permanentemente el SUIFP acorde con su rol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Line 3"/>
          <p:cNvSpPr>
            <a:spLocks noChangeShapeType="1"/>
          </p:cNvSpPr>
          <p:nvPr/>
        </p:nvSpPr>
        <p:spPr bwMode="auto">
          <a:xfrm>
            <a:off x="1187450" y="2205038"/>
            <a:ext cx="7056438" cy="0"/>
          </a:xfrm>
          <a:prstGeom prst="line">
            <a:avLst/>
          </a:prstGeom>
          <a:noFill/>
          <a:ln w="38100">
            <a:solidFill>
              <a:srgbClr val="969696"/>
            </a:solidFill>
            <a:round/>
            <a:headEnd/>
            <a:tailEnd/>
          </a:ln>
        </p:spPr>
        <p:txBody>
          <a:bodyPr/>
          <a:lstStyle/>
          <a:p>
            <a:endParaRPr lang="en-US"/>
          </a:p>
        </p:txBody>
      </p:sp>
      <p:sp>
        <p:nvSpPr>
          <p:cNvPr id="79875" name="Text Box 7"/>
          <p:cNvSpPr txBox="1">
            <a:spLocks noChangeArrowheads="1"/>
          </p:cNvSpPr>
          <p:nvPr/>
        </p:nvSpPr>
        <p:spPr bwMode="auto">
          <a:xfrm>
            <a:off x="1258888" y="1547813"/>
            <a:ext cx="6985000" cy="585787"/>
          </a:xfrm>
          <a:prstGeom prst="rect">
            <a:avLst/>
          </a:prstGeom>
          <a:noFill/>
          <a:ln w="9525">
            <a:noFill/>
            <a:miter lim="800000"/>
            <a:headEnd/>
            <a:tailEnd/>
          </a:ln>
        </p:spPr>
        <p:txBody>
          <a:bodyPr>
            <a:spAutoFit/>
          </a:bodyPr>
          <a:lstStyle/>
          <a:p>
            <a:pPr algn="r" fontAlgn="base">
              <a:spcBef>
                <a:spcPct val="0"/>
              </a:spcBef>
            </a:pPr>
            <a:r>
              <a:rPr lang="es-ES" sz="3200">
                <a:solidFill>
                  <a:srgbClr val="336699"/>
                </a:solidFill>
              </a:rPr>
              <a:t>Recomendaciones:</a:t>
            </a:r>
          </a:p>
        </p:txBody>
      </p:sp>
      <p:sp>
        <p:nvSpPr>
          <p:cNvPr id="79876" name="4 CuadroTexto"/>
          <p:cNvSpPr txBox="1">
            <a:spLocks noChangeArrowheads="1"/>
          </p:cNvSpPr>
          <p:nvPr/>
        </p:nvSpPr>
        <p:spPr bwMode="auto">
          <a:xfrm>
            <a:off x="900113" y="2276475"/>
            <a:ext cx="7632700" cy="4324350"/>
          </a:xfrm>
          <a:prstGeom prst="rect">
            <a:avLst/>
          </a:prstGeom>
          <a:noFill/>
          <a:ln w="9525">
            <a:noFill/>
            <a:miter lim="800000"/>
            <a:headEnd/>
            <a:tailEnd/>
          </a:ln>
        </p:spPr>
        <p:txBody>
          <a:bodyPr>
            <a:spAutoFit/>
          </a:bodyPr>
          <a:lstStyle/>
          <a:p>
            <a:pPr marL="271463" indent="-271463" algn="just">
              <a:buClr>
                <a:srgbClr val="336699"/>
              </a:buClr>
            </a:pPr>
            <a:r>
              <a:rPr lang="es-CO" sz="2500"/>
              <a:t>Frente a la información</a:t>
            </a:r>
          </a:p>
          <a:p>
            <a:pPr marL="271463" indent="-271463" algn="just">
              <a:buClr>
                <a:srgbClr val="336699"/>
              </a:buClr>
              <a:buFont typeface="Arial" charset="0"/>
              <a:buChar char="•"/>
            </a:pPr>
            <a:r>
              <a:rPr lang="es-CO" sz="2500"/>
              <a:t>Tenga en cuenta los conceptos de formulación de proyectos para mejorar </a:t>
            </a:r>
            <a:r>
              <a:rPr lang="es-CO" sz="2500" b="1"/>
              <a:t>la calidad de la información</a:t>
            </a:r>
          </a:p>
          <a:p>
            <a:pPr marL="271463" indent="-271463" algn="just">
              <a:buClr>
                <a:srgbClr val="336699"/>
              </a:buClr>
              <a:buFont typeface="Arial" charset="0"/>
              <a:buChar char="•"/>
            </a:pPr>
            <a:r>
              <a:rPr lang="es-CO" sz="2500"/>
              <a:t>Revisar y atender las recomendaciones de los filtros de calidad</a:t>
            </a:r>
          </a:p>
          <a:p>
            <a:pPr marL="271463" indent="-271463" algn="just">
              <a:buClr>
                <a:srgbClr val="336699"/>
              </a:buClr>
              <a:buFont typeface="Arial" charset="0"/>
              <a:buChar char="•"/>
            </a:pPr>
            <a:r>
              <a:rPr lang="es-CO" sz="2500"/>
              <a:t>La información registrada en el Sistema debe estar debidamente soportada – </a:t>
            </a:r>
            <a:r>
              <a:rPr lang="es-CO" sz="2500" b="1"/>
              <a:t>en los filtros se puede solicitar</a:t>
            </a:r>
          </a:p>
          <a:p>
            <a:pPr marL="271463" indent="-271463" algn="just">
              <a:buClr>
                <a:srgbClr val="336699"/>
              </a:buClr>
              <a:buFont typeface="Arial" charset="0"/>
              <a:buChar char="•"/>
            </a:pPr>
            <a:r>
              <a:rPr lang="es-CO" sz="2500"/>
              <a:t>Si Usted es filtro de calidad sea responsable y claro frente a las recomendaciones que va a emitir</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Line 3"/>
          <p:cNvSpPr>
            <a:spLocks noChangeShapeType="1"/>
          </p:cNvSpPr>
          <p:nvPr/>
        </p:nvSpPr>
        <p:spPr bwMode="auto">
          <a:xfrm>
            <a:off x="1187450" y="2205038"/>
            <a:ext cx="7056438" cy="0"/>
          </a:xfrm>
          <a:prstGeom prst="line">
            <a:avLst/>
          </a:prstGeom>
          <a:noFill/>
          <a:ln w="38100">
            <a:solidFill>
              <a:srgbClr val="969696"/>
            </a:solidFill>
            <a:round/>
            <a:headEnd/>
            <a:tailEnd/>
          </a:ln>
        </p:spPr>
        <p:txBody>
          <a:bodyPr/>
          <a:lstStyle/>
          <a:p>
            <a:endParaRPr lang="en-US"/>
          </a:p>
        </p:txBody>
      </p:sp>
      <p:sp>
        <p:nvSpPr>
          <p:cNvPr id="80899" name="Text Box 7"/>
          <p:cNvSpPr txBox="1">
            <a:spLocks noChangeArrowheads="1"/>
          </p:cNvSpPr>
          <p:nvPr/>
        </p:nvSpPr>
        <p:spPr bwMode="auto">
          <a:xfrm>
            <a:off x="1258888" y="1547813"/>
            <a:ext cx="6985000" cy="585787"/>
          </a:xfrm>
          <a:prstGeom prst="rect">
            <a:avLst/>
          </a:prstGeom>
          <a:noFill/>
          <a:ln w="9525">
            <a:noFill/>
            <a:miter lim="800000"/>
            <a:headEnd/>
            <a:tailEnd/>
          </a:ln>
        </p:spPr>
        <p:txBody>
          <a:bodyPr>
            <a:spAutoFit/>
          </a:bodyPr>
          <a:lstStyle/>
          <a:p>
            <a:pPr algn="r" fontAlgn="base">
              <a:spcBef>
                <a:spcPct val="0"/>
              </a:spcBef>
            </a:pPr>
            <a:r>
              <a:rPr lang="es-ES" sz="3200">
                <a:solidFill>
                  <a:srgbClr val="336699"/>
                </a:solidFill>
              </a:rPr>
              <a:t>Recomendaciones:</a:t>
            </a:r>
          </a:p>
        </p:txBody>
      </p:sp>
      <p:sp>
        <p:nvSpPr>
          <p:cNvPr id="80900" name="4 CuadroTexto"/>
          <p:cNvSpPr txBox="1">
            <a:spLocks noChangeArrowheads="1"/>
          </p:cNvSpPr>
          <p:nvPr/>
        </p:nvSpPr>
        <p:spPr bwMode="auto">
          <a:xfrm>
            <a:off x="900113" y="2276475"/>
            <a:ext cx="7632700" cy="3362325"/>
          </a:xfrm>
          <a:prstGeom prst="rect">
            <a:avLst/>
          </a:prstGeom>
          <a:noFill/>
          <a:ln w="9525">
            <a:noFill/>
            <a:miter lim="800000"/>
            <a:headEnd/>
            <a:tailEnd/>
          </a:ln>
        </p:spPr>
        <p:txBody>
          <a:bodyPr>
            <a:spAutoFit/>
          </a:bodyPr>
          <a:lstStyle/>
          <a:p>
            <a:pPr marL="271463" indent="-271463" algn="just">
              <a:buClr>
                <a:srgbClr val="336699"/>
              </a:buClr>
            </a:pPr>
            <a:r>
              <a:rPr lang="es-CO" sz="2500"/>
              <a:t>Frente al proyecto:</a:t>
            </a:r>
          </a:p>
          <a:p>
            <a:pPr marL="271463" indent="-271463" algn="just">
              <a:buClr>
                <a:srgbClr val="336699"/>
              </a:buClr>
              <a:buFont typeface="Arial" charset="0"/>
              <a:buChar char="•"/>
            </a:pPr>
            <a:r>
              <a:rPr lang="es-CO" sz="2500"/>
              <a:t>Recuerde que los proyectos son limitados en el tiempo – pero no necesariamente anuales.</a:t>
            </a:r>
          </a:p>
          <a:p>
            <a:pPr marL="271463" indent="-271463" algn="just">
              <a:buClr>
                <a:srgbClr val="336699"/>
              </a:buClr>
              <a:buFont typeface="Arial" charset="0"/>
              <a:buChar char="•"/>
            </a:pPr>
            <a:r>
              <a:rPr lang="es-CO" sz="2500"/>
              <a:t>Evalúe la necesidad de reformular los proyectos recurrentes que tiene más de 5 años de ejecución.</a:t>
            </a:r>
          </a:p>
          <a:p>
            <a:pPr marL="271463" indent="-271463" algn="just">
              <a:buClr>
                <a:srgbClr val="336699"/>
              </a:buClr>
              <a:buFont typeface="Arial" charset="0"/>
              <a:buChar char="•"/>
            </a:pPr>
            <a:r>
              <a:rPr lang="es-CO" sz="2500"/>
              <a:t>Verifique que en el proyecto haya coherencia entre su objetivo – actividades - indicadores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Line 3"/>
          <p:cNvSpPr>
            <a:spLocks noChangeShapeType="1"/>
          </p:cNvSpPr>
          <p:nvPr/>
        </p:nvSpPr>
        <p:spPr bwMode="auto">
          <a:xfrm>
            <a:off x="1187450" y="2205038"/>
            <a:ext cx="7056438" cy="0"/>
          </a:xfrm>
          <a:prstGeom prst="line">
            <a:avLst/>
          </a:prstGeom>
          <a:noFill/>
          <a:ln w="38100">
            <a:solidFill>
              <a:srgbClr val="969696"/>
            </a:solidFill>
            <a:round/>
            <a:headEnd/>
            <a:tailEnd/>
          </a:ln>
        </p:spPr>
        <p:txBody>
          <a:bodyPr/>
          <a:lstStyle/>
          <a:p>
            <a:endParaRPr lang="en-US"/>
          </a:p>
        </p:txBody>
      </p:sp>
      <p:sp>
        <p:nvSpPr>
          <p:cNvPr id="81923" name="Text Box 7"/>
          <p:cNvSpPr txBox="1">
            <a:spLocks noChangeArrowheads="1"/>
          </p:cNvSpPr>
          <p:nvPr/>
        </p:nvSpPr>
        <p:spPr bwMode="auto">
          <a:xfrm>
            <a:off x="1258888" y="1547813"/>
            <a:ext cx="6985000" cy="585787"/>
          </a:xfrm>
          <a:prstGeom prst="rect">
            <a:avLst/>
          </a:prstGeom>
          <a:noFill/>
          <a:ln w="9525">
            <a:noFill/>
            <a:miter lim="800000"/>
            <a:headEnd/>
            <a:tailEnd/>
          </a:ln>
        </p:spPr>
        <p:txBody>
          <a:bodyPr>
            <a:spAutoFit/>
          </a:bodyPr>
          <a:lstStyle/>
          <a:p>
            <a:pPr algn="r" fontAlgn="base">
              <a:spcBef>
                <a:spcPct val="0"/>
              </a:spcBef>
            </a:pPr>
            <a:r>
              <a:rPr lang="es-ES" sz="3200">
                <a:solidFill>
                  <a:srgbClr val="336699"/>
                </a:solidFill>
              </a:rPr>
              <a:t>Recomendaciones:</a:t>
            </a:r>
          </a:p>
        </p:txBody>
      </p:sp>
      <p:sp>
        <p:nvSpPr>
          <p:cNvPr id="81924" name="4 CuadroTexto"/>
          <p:cNvSpPr txBox="1">
            <a:spLocks noChangeArrowheads="1"/>
          </p:cNvSpPr>
          <p:nvPr/>
        </p:nvSpPr>
        <p:spPr bwMode="auto">
          <a:xfrm>
            <a:off x="323850" y="2205038"/>
            <a:ext cx="8351838" cy="4664075"/>
          </a:xfrm>
          <a:prstGeom prst="rect">
            <a:avLst/>
          </a:prstGeom>
          <a:noFill/>
          <a:ln w="9525">
            <a:noFill/>
            <a:miter lim="800000"/>
            <a:headEnd/>
            <a:tailEnd/>
          </a:ln>
        </p:spPr>
        <p:txBody>
          <a:bodyPr>
            <a:spAutoFit/>
          </a:bodyPr>
          <a:lstStyle/>
          <a:p>
            <a:pPr marL="271463" indent="-271463" algn="just">
              <a:buClr>
                <a:srgbClr val="336699"/>
              </a:buClr>
            </a:pPr>
            <a:r>
              <a:rPr lang="es-CO" sz="2500"/>
              <a:t>Capacitaciones:</a:t>
            </a:r>
          </a:p>
          <a:p>
            <a:pPr marL="271463" indent="-271463" algn="just">
              <a:buClr>
                <a:srgbClr val="336699"/>
              </a:buClr>
              <a:buFont typeface="Arial" charset="0"/>
              <a:buChar char="•"/>
            </a:pPr>
            <a:r>
              <a:rPr lang="es-CO" sz="2500"/>
              <a:t>Las cabezas de sector deben realizar las capacitaciones a sus entidades adscritas </a:t>
            </a:r>
          </a:p>
          <a:p>
            <a:pPr marL="271463" indent="-271463" algn="just">
              <a:buClr>
                <a:srgbClr val="336699"/>
              </a:buClr>
              <a:buFont typeface="Arial" charset="0"/>
              <a:buChar char="•"/>
            </a:pPr>
            <a:r>
              <a:rPr lang="es-CO" sz="2500"/>
              <a:t>En caso que la cabeza de sector no pueda realizar las capacitaciones la entidad podrá solicitarla al DNP – adjuntado dicha constancia.</a:t>
            </a:r>
          </a:p>
          <a:p>
            <a:pPr marL="271463" indent="-271463" algn="just">
              <a:buClr>
                <a:srgbClr val="336699"/>
              </a:buClr>
              <a:buFont typeface="Arial" charset="0"/>
              <a:buChar char="•"/>
            </a:pPr>
            <a:r>
              <a:rPr lang="es-CO" sz="2500"/>
              <a:t>El portafolio de capacitación se encuentra disponible en la página Web del DNP – link  </a:t>
            </a:r>
          </a:p>
          <a:p>
            <a:pPr marL="271463" indent="-271463" algn="just">
              <a:buClr>
                <a:srgbClr val="336699"/>
              </a:buClr>
              <a:buFont typeface="Arial" charset="0"/>
              <a:buChar char="•"/>
            </a:pPr>
            <a:r>
              <a:rPr lang="es-CO" sz="2500"/>
              <a:t>Es importante que revise los documentos que se encuentran colgados en la página principal del SUIF – Instructivos, guías, etc.</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2 CuadroTexto"/>
          <p:cNvSpPr txBox="1">
            <a:spLocks noChangeArrowheads="1"/>
          </p:cNvSpPr>
          <p:nvPr/>
        </p:nvSpPr>
        <p:spPr bwMode="auto">
          <a:xfrm>
            <a:off x="2214563" y="3143250"/>
            <a:ext cx="5453062" cy="1477963"/>
          </a:xfrm>
          <a:prstGeom prst="rect">
            <a:avLst/>
          </a:prstGeom>
          <a:noFill/>
          <a:ln w="9525">
            <a:noFill/>
            <a:miter lim="800000"/>
            <a:headEnd/>
            <a:tailEnd/>
          </a:ln>
        </p:spPr>
        <p:txBody>
          <a:bodyPr>
            <a:spAutoFit/>
          </a:bodyPr>
          <a:lstStyle/>
          <a:p>
            <a:r>
              <a:rPr lang="es-ES" sz="4500" b="1"/>
              <a:t>GRACIAS POR SU ATENCION !</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107950" y="1971690"/>
            <a:ext cx="1963720" cy="3600450"/>
          </a:xfrm>
          <a:prstGeom prst="homePlate">
            <a:avLst/>
          </a:prstGeom>
          <a:solidFill>
            <a:srgbClr val="0070C0"/>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en-US" sz="1200"/>
          </a:p>
        </p:txBody>
      </p:sp>
      <p:sp>
        <p:nvSpPr>
          <p:cNvPr id="5123" name="AutoShape 3"/>
          <p:cNvSpPr>
            <a:spLocks noChangeArrowheads="1"/>
          </p:cNvSpPr>
          <p:nvPr/>
        </p:nvSpPr>
        <p:spPr bwMode="auto">
          <a:xfrm>
            <a:off x="4786314" y="2019300"/>
            <a:ext cx="1928826" cy="3570288"/>
          </a:xfrm>
          <a:prstGeom prst="homePlate">
            <a:avLst/>
          </a:prstGeom>
          <a:solidFill>
            <a:srgbClr val="CC66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s-CO"/>
          </a:p>
        </p:txBody>
      </p:sp>
      <p:sp>
        <p:nvSpPr>
          <p:cNvPr id="5124" name="AutoShape 4"/>
          <p:cNvSpPr>
            <a:spLocks noChangeArrowheads="1"/>
          </p:cNvSpPr>
          <p:nvPr/>
        </p:nvSpPr>
        <p:spPr bwMode="auto">
          <a:xfrm>
            <a:off x="7167594" y="1989138"/>
            <a:ext cx="1905000" cy="3671887"/>
          </a:xfrm>
          <a:prstGeom prst="homePlate">
            <a:avLst/>
          </a:prstGeom>
          <a:solidFill>
            <a:srgbClr val="66990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CO"/>
          </a:p>
        </p:txBody>
      </p:sp>
      <p:sp>
        <p:nvSpPr>
          <p:cNvPr id="23563" name="Text Box 5"/>
          <p:cNvSpPr txBox="1">
            <a:spLocks noChangeArrowheads="1"/>
          </p:cNvSpPr>
          <p:nvPr/>
        </p:nvSpPr>
        <p:spPr bwMode="auto">
          <a:xfrm>
            <a:off x="7215188" y="3028950"/>
            <a:ext cx="1752600" cy="1421928"/>
          </a:xfrm>
          <a:prstGeom prst="rect">
            <a:avLst/>
          </a:prstGeom>
          <a:noFill/>
          <a:ln w="9525">
            <a:noFill/>
            <a:miter lim="800000"/>
            <a:headEnd/>
            <a:tailEnd/>
          </a:ln>
        </p:spPr>
        <p:txBody>
          <a:bodyPr>
            <a:spAutoFit/>
          </a:bodyPr>
          <a:lstStyle/>
          <a:p>
            <a:pPr>
              <a:lnSpc>
                <a:spcPct val="120000"/>
              </a:lnSpc>
            </a:pPr>
            <a:r>
              <a:rPr lang="es-MX" b="1" dirty="0">
                <a:solidFill>
                  <a:schemeClr val="bg1"/>
                </a:solidFill>
              </a:rPr>
              <a:t>Dirección  Técnica del DNP Control posterior en </a:t>
            </a:r>
            <a:r>
              <a:rPr lang="es-MX" b="1" dirty="0" smtClean="0">
                <a:solidFill>
                  <a:schemeClr val="bg1"/>
                </a:solidFill>
              </a:rPr>
              <a:t>SUIFP</a:t>
            </a:r>
            <a:endParaRPr lang="es-ES_tradnl" b="1" dirty="0">
              <a:solidFill>
                <a:schemeClr val="bg1"/>
              </a:solidFill>
            </a:endParaRPr>
          </a:p>
        </p:txBody>
      </p:sp>
      <p:sp>
        <p:nvSpPr>
          <p:cNvPr id="23564" name="Text Box 6"/>
          <p:cNvSpPr txBox="1">
            <a:spLocks noChangeArrowheads="1"/>
          </p:cNvSpPr>
          <p:nvPr/>
        </p:nvSpPr>
        <p:spPr bwMode="auto">
          <a:xfrm>
            <a:off x="4643438" y="2571750"/>
            <a:ext cx="1828800" cy="3167021"/>
          </a:xfrm>
          <a:prstGeom prst="rect">
            <a:avLst/>
          </a:prstGeom>
          <a:noFill/>
          <a:ln w="9525">
            <a:noFill/>
            <a:miter lim="800000"/>
            <a:headEnd/>
            <a:tailEnd/>
          </a:ln>
        </p:spPr>
        <p:txBody>
          <a:bodyPr>
            <a:spAutoFit/>
          </a:bodyPr>
          <a:lstStyle/>
          <a:p>
            <a:pPr>
              <a:lnSpc>
                <a:spcPct val="120000"/>
              </a:lnSpc>
            </a:pPr>
            <a:r>
              <a:rPr lang="es-MX" b="1" dirty="0">
                <a:solidFill>
                  <a:schemeClr val="bg1"/>
                </a:solidFill>
              </a:rPr>
              <a:t>Oficinas Planeación  Ministerios </a:t>
            </a:r>
          </a:p>
          <a:p>
            <a:pPr>
              <a:lnSpc>
                <a:spcPct val="120000"/>
              </a:lnSpc>
            </a:pPr>
            <a:r>
              <a:rPr lang="es-MX" b="1" dirty="0">
                <a:solidFill>
                  <a:schemeClr val="bg1"/>
                </a:solidFill>
              </a:rPr>
              <a:t>y </a:t>
            </a:r>
            <a:r>
              <a:rPr lang="es-MX" b="1" dirty="0" err="1">
                <a:solidFill>
                  <a:schemeClr val="bg1"/>
                </a:solidFill>
              </a:rPr>
              <a:t>Dptos</a:t>
            </a:r>
            <a:r>
              <a:rPr lang="es-MX" b="1" dirty="0">
                <a:solidFill>
                  <a:schemeClr val="bg1"/>
                </a:solidFill>
              </a:rPr>
              <a:t>. </a:t>
            </a:r>
            <a:r>
              <a:rPr lang="es-MX" b="1" dirty="0" err="1">
                <a:solidFill>
                  <a:schemeClr val="bg1"/>
                </a:solidFill>
              </a:rPr>
              <a:t>Adtivos</a:t>
            </a:r>
            <a:endParaRPr lang="es-ES_tradnl" b="1" dirty="0">
              <a:solidFill>
                <a:schemeClr val="bg1"/>
              </a:solidFill>
            </a:endParaRPr>
          </a:p>
          <a:p>
            <a:pPr>
              <a:lnSpc>
                <a:spcPct val="120000"/>
              </a:lnSpc>
            </a:pPr>
            <a:r>
              <a:rPr lang="es-MX" b="1" dirty="0">
                <a:solidFill>
                  <a:schemeClr val="bg1"/>
                </a:solidFill>
              </a:rPr>
              <a:t>Concepto  Viabilidad en </a:t>
            </a:r>
            <a:r>
              <a:rPr lang="es-MX" b="1" dirty="0" smtClean="0">
                <a:solidFill>
                  <a:schemeClr val="bg1"/>
                </a:solidFill>
              </a:rPr>
              <a:t>SUIFP</a:t>
            </a:r>
          </a:p>
          <a:p>
            <a:pPr>
              <a:lnSpc>
                <a:spcPct val="120000"/>
              </a:lnSpc>
            </a:pPr>
            <a:endParaRPr lang="es-ES_tradnl" b="1" dirty="0">
              <a:solidFill>
                <a:schemeClr val="bg1"/>
              </a:solidFill>
            </a:endParaRPr>
          </a:p>
        </p:txBody>
      </p:sp>
      <p:sp>
        <p:nvSpPr>
          <p:cNvPr id="23565" name="Text Box 7"/>
          <p:cNvSpPr txBox="1">
            <a:spLocks noChangeArrowheads="1"/>
          </p:cNvSpPr>
          <p:nvPr/>
        </p:nvSpPr>
        <p:spPr bwMode="auto">
          <a:xfrm>
            <a:off x="33338" y="2571750"/>
            <a:ext cx="1752600" cy="2133600"/>
          </a:xfrm>
          <a:prstGeom prst="rect">
            <a:avLst/>
          </a:prstGeom>
          <a:noFill/>
          <a:ln w="9525">
            <a:noFill/>
            <a:miter lim="800000"/>
            <a:headEnd/>
            <a:tailEnd/>
          </a:ln>
        </p:spPr>
        <p:txBody>
          <a:bodyPr>
            <a:spAutoFit/>
          </a:bodyPr>
          <a:lstStyle/>
          <a:p>
            <a:pPr>
              <a:lnSpc>
                <a:spcPct val="120000"/>
              </a:lnSpc>
            </a:pPr>
            <a:r>
              <a:rPr lang="es-MX" b="1" dirty="0">
                <a:solidFill>
                  <a:schemeClr val="bg1"/>
                </a:solidFill>
              </a:rPr>
              <a:t>Gerentes de proyectos  Formulan y evalúan proyecto en MGA y cargan en </a:t>
            </a:r>
            <a:r>
              <a:rPr lang="es-MX" b="1" dirty="0" smtClean="0">
                <a:solidFill>
                  <a:schemeClr val="bg1"/>
                </a:solidFill>
              </a:rPr>
              <a:t>SUIFP.</a:t>
            </a:r>
            <a:endParaRPr lang="es-ES_tradnl" b="1" dirty="0">
              <a:solidFill>
                <a:schemeClr val="bg1"/>
              </a:solidFill>
            </a:endParaRPr>
          </a:p>
        </p:txBody>
      </p:sp>
      <p:pic>
        <p:nvPicPr>
          <p:cNvPr id="5128" name="Picture 8" descr="Forward_1"/>
          <p:cNvPicPr>
            <a:picLocks noChangeAspect="1" noChangeArrowheads="1" noCrop="1"/>
          </p:cNvPicPr>
          <p:nvPr/>
        </p:nvPicPr>
        <p:blipFill>
          <a:blip r:embed="rId3" cstate="print">
            <a:duotone>
              <a:prstClr val="black"/>
              <a:srgbClr val="FF0000">
                <a:tint val="45000"/>
                <a:satMod val="400000"/>
              </a:srgbClr>
            </a:duotone>
            <a:lum bright="-10000"/>
          </a:blip>
          <a:srcRect/>
          <a:stretch>
            <a:fillRect/>
          </a:stretch>
        </p:blipFill>
        <p:spPr bwMode="auto">
          <a:xfrm>
            <a:off x="1928794" y="3603625"/>
            <a:ext cx="663562" cy="330200"/>
          </a:xfrm>
          <a:prstGeom prst="rect">
            <a:avLst/>
          </a:prstGeom>
          <a:noFill/>
          <a:ln w="9525">
            <a:noFill/>
            <a:miter lim="800000"/>
            <a:headEnd/>
            <a:tailEnd/>
          </a:ln>
        </p:spPr>
      </p:pic>
      <p:sp>
        <p:nvSpPr>
          <p:cNvPr id="5130" name="AutoShape 10"/>
          <p:cNvSpPr>
            <a:spLocks noChangeArrowheads="1"/>
          </p:cNvSpPr>
          <p:nvPr/>
        </p:nvSpPr>
        <p:spPr bwMode="auto">
          <a:xfrm>
            <a:off x="2452686" y="1970103"/>
            <a:ext cx="1976438" cy="3673475"/>
          </a:xfrm>
          <a:prstGeom prst="homePlate">
            <a:avLst/>
          </a:prstGeom>
          <a:solidFill>
            <a:srgbClr val="CC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s-CO"/>
          </a:p>
        </p:txBody>
      </p:sp>
      <p:sp>
        <p:nvSpPr>
          <p:cNvPr id="23570" name="Text Box 12"/>
          <p:cNvSpPr txBox="1">
            <a:spLocks noChangeArrowheads="1"/>
          </p:cNvSpPr>
          <p:nvPr/>
        </p:nvSpPr>
        <p:spPr bwMode="auto">
          <a:xfrm>
            <a:off x="2314575" y="2571750"/>
            <a:ext cx="1828800" cy="2086725"/>
          </a:xfrm>
          <a:prstGeom prst="rect">
            <a:avLst/>
          </a:prstGeom>
          <a:noFill/>
          <a:ln w="9525">
            <a:noFill/>
            <a:miter lim="800000"/>
            <a:headEnd/>
            <a:tailEnd/>
          </a:ln>
        </p:spPr>
        <p:txBody>
          <a:bodyPr>
            <a:spAutoFit/>
          </a:bodyPr>
          <a:lstStyle/>
          <a:p>
            <a:pPr>
              <a:lnSpc>
                <a:spcPct val="120000"/>
              </a:lnSpc>
            </a:pPr>
            <a:r>
              <a:rPr lang="es-MX" b="1" dirty="0">
                <a:solidFill>
                  <a:schemeClr val="bg1"/>
                </a:solidFill>
              </a:rPr>
              <a:t>Oficinas de Planeación de entidades hacen control a la formulación en </a:t>
            </a:r>
            <a:r>
              <a:rPr lang="es-MX" b="1" dirty="0" smtClean="0">
                <a:solidFill>
                  <a:schemeClr val="bg1"/>
                </a:solidFill>
              </a:rPr>
              <a:t>SUIFP</a:t>
            </a:r>
          </a:p>
        </p:txBody>
      </p:sp>
      <p:pic>
        <p:nvPicPr>
          <p:cNvPr id="15" name="Picture 8" descr="Forward_1"/>
          <p:cNvPicPr>
            <a:picLocks noChangeAspect="1" noChangeArrowheads="1" noCrop="1"/>
          </p:cNvPicPr>
          <p:nvPr/>
        </p:nvPicPr>
        <p:blipFill>
          <a:blip r:embed="rId3" cstate="print">
            <a:duotone>
              <a:prstClr val="black"/>
              <a:srgbClr val="FF0000">
                <a:tint val="45000"/>
                <a:satMod val="400000"/>
              </a:srgbClr>
            </a:duotone>
            <a:lum bright="-10000"/>
          </a:blip>
          <a:srcRect/>
          <a:stretch>
            <a:fillRect/>
          </a:stretch>
        </p:blipFill>
        <p:spPr bwMode="auto">
          <a:xfrm>
            <a:off x="4286248" y="3643314"/>
            <a:ext cx="663562" cy="330200"/>
          </a:xfrm>
          <a:prstGeom prst="rect">
            <a:avLst/>
          </a:prstGeom>
          <a:noFill/>
          <a:ln w="9525">
            <a:noFill/>
            <a:miter lim="800000"/>
            <a:headEnd/>
            <a:tailEnd/>
          </a:ln>
        </p:spPr>
      </p:pic>
      <p:pic>
        <p:nvPicPr>
          <p:cNvPr id="17" name="Picture 8" descr="Forward_1"/>
          <p:cNvPicPr>
            <a:picLocks noChangeAspect="1" noChangeArrowheads="1" noCrop="1"/>
          </p:cNvPicPr>
          <p:nvPr/>
        </p:nvPicPr>
        <p:blipFill>
          <a:blip r:embed="rId3" cstate="print">
            <a:duotone>
              <a:prstClr val="black"/>
              <a:srgbClr val="FF0000">
                <a:tint val="45000"/>
                <a:satMod val="400000"/>
              </a:srgbClr>
            </a:duotone>
            <a:lum bright="-10000"/>
          </a:blip>
          <a:srcRect/>
          <a:stretch>
            <a:fillRect/>
          </a:stretch>
        </p:blipFill>
        <p:spPr bwMode="auto">
          <a:xfrm>
            <a:off x="6643702" y="3670304"/>
            <a:ext cx="663562" cy="330200"/>
          </a:xfrm>
          <a:prstGeom prst="rect">
            <a:avLst/>
          </a:prstGeom>
          <a:noFill/>
          <a:ln w="9525">
            <a:noFill/>
            <a:miter lim="800000"/>
            <a:headEnd/>
            <a:tailEnd/>
          </a:ln>
        </p:spPr>
      </p:pic>
      <p:sp>
        <p:nvSpPr>
          <p:cNvPr id="23573" name="Line 3"/>
          <p:cNvSpPr>
            <a:spLocks noChangeShapeType="1"/>
          </p:cNvSpPr>
          <p:nvPr/>
        </p:nvSpPr>
        <p:spPr bwMode="auto">
          <a:xfrm>
            <a:off x="971550" y="1844675"/>
            <a:ext cx="7632700" cy="0"/>
          </a:xfrm>
          <a:prstGeom prst="line">
            <a:avLst/>
          </a:prstGeom>
          <a:noFill/>
          <a:ln w="38100">
            <a:solidFill>
              <a:srgbClr val="969696"/>
            </a:solidFill>
            <a:round/>
            <a:headEnd/>
            <a:tailEnd/>
          </a:ln>
        </p:spPr>
        <p:txBody>
          <a:bodyPr/>
          <a:lstStyle/>
          <a:p>
            <a:endParaRPr lang="en-US"/>
          </a:p>
        </p:txBody>
      </p:sp>
      <p:sp>
        <p:nvSpPr>
          <p:cNvPr id="23574" name="Text Box 7"/>
          <p:cNvSpPr txBox="1">
            <a:spLocks noChangeArrowheads="1"/>
          </p:cNvSpPr>
          <p:nvPr/>
        </p:nvSpPr>
        <p:spPr bwMode="auto">
          <a:xfrm>
            <a:off x="179388" y="1268413"/>
            <a:ext cx="8496300" cy="523875"/>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cs typeface="Arial" charset="0"/>
              </a:rPr>
              <a:t>Proceso de registro de proyectos</a:t>
            </a:r>
            <a:r>
              <a:rPr lang="es-ES" sz="2800">
                <a:solidFill>
                  <a:srgbClr val="336699"/>
                </a:solidFill>
              </a:rPr>
              <a:t>:</a:t>
            </a:r>
          </a:p>
        </p:txBody>
      </p:sp>
      <p:sp>
        <p:nvSpPr>
          <p:cNvPr id="19" name="18 Elipse"/>
          <p:cNvSpPr/>
          <p:nvPr/>
        </p:nvSpPr>
        <p:spPr bwMode="auto">
          <a:xfrm rot="1148480">
            <a:off x="7533491" y="2605068"/>
            <a:ext cx="1191247" cy="389513"/>
          </a:xfrm>
          <a:prstGeom prst="ellipse">
            <a:avLst/>
          </a:prstGeom>
          <a:solidFill>
            <a:srgbClr val="CCCC00"/>
          </a:solidFill>
          <a:ln w="9525" cap="flat" cmpd="sng" algn="ctr">
            <a:solidFill>
              <a:srgbClr val="9DB814"/>
            </a:solidFill>
            <a:prstDash val="solid"/>
            <a:round/>
            <a:headEnd type="none" w="med" len="med"/>
            <a:tailEnd type="none" w="med" len="med"/>
          </a:ln>
          <a:effectLst>
            <a:prstShdw prst="shdw18" dist="17961" dir="13500000">
              <a:schemeClr val="accent1">
                <a:gamma/>
                <a:shade val="60000"/>
                <a:invGamma/>
              </a:schemeClr>
            </a:prstShdw>
          </a:effectLst>
          <a:scene3d>
            <a:camera prst="orthographicFront"/>
            <a:lightRig rig="threePt" dir="t"/>
          </a:scene3d>
          <a:sp3d>
            <a:bevelT/>
          </a:sp3d>
        </p:spPr>
        <p:txBody>
          <a:bodyPr>
            <a:spAutoFit/>
          </a:bodyPr>
          <a:lstStyle/>
          <a:p>
            <a:pPr>
              <a:defRPr/>
            </a:pPr>
            <a:r>
              <a:rPr lang="es-CO" sz="1200" dirty="0"/>
              <a:t>Control TIC</a:t>
            </a:r>
          </a:p>
        </p:txBody>
      </p:sp>
      <p:sp>
        <p:nvSpPr>
          <p:cNvPr id="16" name="15 Rectángulo"/>
          <p:cNvSpPr/>
          <p:nvPr/>
        </p:nvSpPr>
        <p:spPr>
          <a:xfrm>
            <a:off x="2469467" y="5733256"/>
            <a:ext cx="1141659" cy="424732"/>
          </a:xfrm>
          <a:prstGeom prst="rect">
            <a:avLst/>
          </a:prstGeom>
        </p:spPr>
        <p:txBody>
          <a:bodyPr wrap="none">
            <a:spAutoFit/>
          </a:bodyPr>
          <a:lstStyle/>
          <a:p>
            <a:pPr>
              <a:lnSpc>
                <a:spcPct val="120000"/>
              </a:lnSpc>
            </a:pPr>
            <a:r>
              <a:rPr lang="es-MX" b="1" dirty="0" smtClean="0"/>
              <a:t>30 MARZO</a:t>
            </a:r>
            <a:endParaRPr lang="es-ES_tradnl" b="1" dirty="0"/>
          </a:p>
        </p:txBody>
      </p:sp>
      <p:sp>
        <p:nvSpPr>
          <p:cNvPr id="18" name="17 Rectángulo"/>
          <p:cNvSpPr/>
          <p:nvPr/>
        </p:nvSpPr>
        <p:spPr>
          <a:xfrm>
            <a:off x="4834864" y="5740572"/>
            <a:ext cx="1019382" cy="424732"/>
          </a:xfrm>
          <a:prstGeom prst="rect">
            <a:avLst/>
          </a:prstGeom>
        </p:spPr>
        <p:txBody>
          <a:bodyPr wrap="none">
            <a:spAutoFit/>
          </a:bodyPr>
          <a:lstStyle/>
          <a:p>
            <a:pPr>
              <a:lnSpc>
                <a:spcPct val="120000"/>
              </a:lnSpc>
            </a:pPr>
            <a:r>
              <a:rPr lang="es-MX" b="1" dirty="0" smtClean="0"/>
              <a:t>30 ABRIL</a:t>
            </a:r>
            <a:endParaRPr lang="es-ES_tradnl" b="1" dirty="0"/>
          </a:p>
        </p:txBody>
      </p:sp>
      <p:sp>
        <p:nvSpPr>
          <p:cNvPr id="20" name="19 Rectángulo"/>
          <p:cNvSpPr/>
          <p:nvPr/>
        </p:nvSpPr>
        <p:spPr>
          <a:xfrm>
            <a:off x="7212955" y="5733256"/>
            <a:ext cx="922047" cy="424732"/>
          </a:xfrm>
          <a:prstGeom prst="rect">
            <a:avLst/>
          </a:prstGeom>
        </p:spPr>
        <p:txBody>
          <a:bodyPr wrap="none">
            <a:spAutoFit/>
          </a:bodyPr>
          <a:lstStyle/>
          <a:p>
            <a:pPr>
              <a:lnSpc>
                <a:spcPct val="120000"/>
              </a:lnSpc>
            </a:pPr>
            <a:r>
              <a:rPr lang="es-MX" b="1" dirty="0" smtClean="0"/>
              <a:t>1 JUNIO</a:t>
            </a:r>
            <a:endParaRPr lang="es-ES_tradnl" b="1"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nvGraphicFramePr>
        <p:xfrm>
          <a:off x="1214414" y="1700808"/>
          <a:ext cx="6786610" cy="5157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Flecha a la derecha con bandas"/>
          <p:cNvSpPr/>
          <p:nvPr/>
        </p:nvSpPr>
        <p:spPr>
          <a:xfrm>
            <a:off x="1428728" y="3248662"/>
            <a:ext cx="1428760" cy="882151"/>
          </a:xfrm>
          <a:prstGeom prst="stripedRightArrow">
            <a:avLst/>
          </a:prstGeom>
          <a:solidFill>
            <a:srgbClr val="0070C0"/>
          </a:solidFill>
        </p:spPr>
        <p:style>
          <a:lnRef idx="0">
            <a:schemeClr val="accent1"/>
          </a:lnRef>
          <a:fillRef idx="3">
            <a:schemeClr val="accent1"/>
          </a:fillRef>
          <a:effectRef idx="3">
            <a:schemeClr val="accent1"/>
          </a:effectRef>
          <a:fontRef idx="minor">
            <a:schemeClr val="lt1"/>
          </a:fontRef>
        </p:style>
        <p:txBody>
          <a:bodyPr anchor="ctr"/>
          <a:lstStyle/>
          <a:p>
            <a:pPr>
              <a:defRPr/>
            </a:pPr>
            <a:r>
              <a:rPr lang="es-MX" sz="1050" b="1" dirty="0"/>
              <a:t>Responsable del concepto</a:t>
            </a:r>
            <a:endParaRPr lang="es-ES" sz="1050" b="1" dirty="0"/>
          </a:p>
        </p:txBody>
      </p:sp>
      <p:sp>
        <p:nvSpPr>
          <p:cNvPr id="10" name="9 Flecha a la derecha con bandas"/>
          <p:cNvSpPr/>
          <p:nvPr/>
        </p:nvSpPr>
        <p:spPr>
          <a:xfrm>
            <a:off x="1428728" y="4963174"/>
            <a:ext cx="1428760" cy="882151"/>
          </a:xfrm>
          <a:prstGeom prst="stripedRightArrow">
            <a:avLst/>
          </a:prstGeom>
          <a:solidFill>
            <a:srgbClr val="0070C0"/>
          </a:solidFill>
        </p:spPr>
        <p:style>
          <a:lnRef idx="0">
            <a:schemeClr val="accent1"/>
          </a:lnRef>
          <a:fillRef idx="3">
            <a:schemeClr val="accent1"/>
          </a:fillRef>
          <a:effectRef idx="3">
            <a:schemeClr val="accent1"/>
          </a:effectRef>
          <a:fontRef idx="minor">
            <a:schemeClr val="lt1"/>
          </a:fontRef>
        </p:style>
        <p:txBody>
          <a:bodyPr anchor="ctr"/>
          <a:lstStyle/>
          <a:p>
            <a:pPr>
              <a:defRPr/>
            </a:pPr>
            <a:r>
              <a:rPr lang="es-MX" sz="1050" b="1" dirty="0"/>
              <a:t>Variables Relevantes</a:t>
            </a:r>
            <a:endParaRPr lang="es-ES" sz="1050" b="1" dirty="0"/>
          </a:p>
        </p:txBody>
      </p:sp>
      <p:sp>
        <p:nvSpPr>
          <p:cNvPr id="24585" name="Line 3"/>
          <p:cNvSpPr>
            <a:spLocks noChangeShapeType="1"/>
          </p:cNvSpPr>
          <p:nvPr/>
        </p:nvSpPr>
        <p:spPr bwMode="auto">
          <a:xfrm>
            <a:off x="971550" y="1844675"/>
            <a:ext cx="7632700" cy="0"/>
          </a:xfrm>
          <a:prstGeom prst="line">
            <a:avLst/>
          </a:prstGeom>
          <a:noFill/>
          <a:ln w="38100">
            <a:solidFill>
              <a:srgbClr val="969696"/>
            </a:solidFill>
            <a:round/>
            <a:headEnd/>
            <a:tailEnd/>
          </a:ln>
        </p:spPr>
        <p:txBody>
          <a:bodyPr/>
          <a:lstStyle/>
          <a:p>
            <a:endParaRPr lang="en-US"/>
          </a:p>
        </p:txBody>
      </p:sp>
      <p:sp>
        <p:nvSpPr>
          <p:cNvPr id="24586" name="Text Box 7"/>
          <p:cNvSpPr txBox="1">
            <a:spLocks noChangeArrowheads="1"/>
          </p:cNvSpPr>
          <p:nvPr/>
        </p:nvSpPr>
        <p:spPr bwMode="auto">
          <a:xfrm>
            <a:off x="179388" y="1268413"/>
            <a:ext cx="8496300" cy="523875"/>
          </a:xfrm>
          <a:prstGeom prst="rect">
            <a:avLst/>
          </a:prstGeom>
          <a:noFill/>
          <a:ln w="9525">
            <a:noFill/>
            <a:miter lim="800000"/>
            <a:headEnd/>
            <a:tailEnd/>
          </a:ln>
        </p:spPr>
        <p:txBody>
          <a:bodyPr>
            <a:spAutoFit/>
          </a:bodyPr>
          <a:lstStyle/>
          <a:p>
            <a:pPr algn="r" fontAlgn="base">
              <a:spcBef>
                <a:spcPct val="0"/>
              </a:spcBef>
            </a:pPr>
            <a:r>
              <a:rPr lang="es-ES" sz="2800">
                <a:solidFill>
                  <a:srgbClr val="336699"/>
                </a:solidFill>
                <a:cs typeface="Arial" charset="0"/>
              </a:rPr>
              <a:t>Proceso de registro de proyectos</a:t>
            </a:r>
            <a:r>
              <a:rPr lang="es-ES" sz="2800">
                <a:solidFill>
                  <a:srgbClr val="336699"/>
                </a:solidFill>
              </a:rPr>
              <a:t>:</a:t>
            </a:r>
          </a:p>
        </p:txBody>
      </p:sp>
      <p:sp>
        <p:nvSpPr>
          <p:cNvPr id="12" name="11 Elipse"/>
          <p:cNvSpPr/>
          <p:nvPr/>
        </p:nvSpPr>
        <p:spPr bwMode="auto">
          <a:xfrm>
            <a:off x="7668344" y="5229200"/>
            <a:ext cx="1164434" cy="389513"/>
          </a:xfrm>
          <a:prstGeom prst="ellipse">
            <a:avLst/>
          </a:prstGeom>
          <a:solidFill>
            <a:srgbClr val="FFFF00">
              <a:alpha val="57647"/>
            </a:srgbClr>
          </a:solidFill>
          <a:ln w="9525" cap="flat" cmpd="sng" algn="ctr">
            <a:noFill/>
            <a:prstDash val="solid"/>
            <a:round/>
            <a:headEnd type="none" w="med" len="med"/>
            <a:tailEnd type="none" w="med" len="med"/>
          </a:ln>
          <a:effectLst>
            <a:prstShdw prst="shdw18" dist="17961" dir="13500000">
              <a:schemeClr val="accent1">
                <a:gamma/>
                <a:shade val="60000"/>
                <a:invGamma/>
              </a:schemeClr>
            </a:prstShdw>
          </a:effectLst>
          <a:scene3d>
            <a:camera prst="orthographicFront"/>
            <a:lightRig rig="threePt" dir="t"/>
          </a:scene3d>
          <a:sp3d>
            <a:bevelT/>
          </a:sp3d>
        </p:spPr>
        <p:txBody>
          <a:bodyPr>
            <a:spAutoFit/>
          </a:bodyPr>
          <a:lstStyle/>
          <a:p>
            <a:pPr>
              <a:defRPr/>
            </a:pPr>
            <a:r>
              <a:rPr lang="es-CO" sz="1200" dirty="0"/>
              <a:t>Control TIC</a:t>
            </a:r>
          </a:p>
        </p:txBody>
      </p:sp>
      <p:sp>
        <p:nvSpPr>
          <p:cNvPr id="13" name="12 Botón de acción: Personalizar">
            <a:hlinkClick r:id="rId8" action="ppaction://hlinksldjump" highlightClick="1"/>
          </p:cNvPr>
          <p:cNvSpPr/>
          <p:nvPr/>
        </p:nvSpPr>
        <p:spPr bwMode="auto">
          <a:xfrm>
            <a:off x="8028384" y="6372036"/>
            <a:ext cx="1043608" cy="369332"/>
          </a:xfrm>
          <a:prstGeom prst="actionButtonBlank">
            <a:avLst/>
          </a:prstGeom>
          <a:solidFill>
            <a:schemeClr val="bg1">
              <a:lumMod val="75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ctr" latinLnBrk="0" hangingPunct="1">
              <a:lnSpc>
                <a:spcPct val="100000"/>
              </a:lnSpc>
              <a:spcBef>
                <a:spcPct val="5000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Narrow" pitchFamily="34" charset="0"/>
              </a:rPr>
              <a:t>Volver</a:t>
            </a:r>
            <a:endParaRPr kumimoji="0" lang="en-US" sz="1800" b="1"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498475" y="2060575"/>
            <a:ext cx="8105775" cy="4868863"/>
          </a:xfrm>
        </p:spPr>
        <p:txBody>
          <a:bodyPr wrap="square">
            <a:spAutoFit/>
          </a:bodyPr>
          <a:lstStyle/>
          <a:p>
            <a:pPr>
              <a:defRPr/>
            </a:pPr>
            <a:r>
              <a:rPr lang="es-ES" sz="1600" kern="1200" dirty="0" smtClean="0">
                <a:solidFill>
                  <a:srgbClr val="336699"/>
                </a:solidFill>
                <a:latin typeface="Arial Narrow" pitchFamily="34" charset="0"/>
              </a:rPr>
              <a:t>Formulador:  </a:t>
            </a:r>
            <a:r>
              <a:rPr lang="es-ES" sz="1600" dirty="0" smtClean="0">
                <a:latin typeface="Arial Narrow" pitchFamily="34" charset="0"/>
              </a:rPr>
              <a:t>Registra y actualiza la información  del proyecto de inversión a su cargo.  Es para  los GERENTES DE PROYECTO, debido a que son ellos quienes conocen el proyecto. </a:t>
            </a:r>
          </a:p>
          <a:p>
            <a:pPr algn="just">
              <a:defRPr/>
            </a:pPr>
            <a:endParaRPr lang="es-ES" sz="1200" kern="1200" dirty="0" smtClean="0">
              <a:solidFill>
                <a:srgbClr val="990000"/>
              </a:solidFill>
              <a:latin typeface="Arial Narrow" pitchFamily="34" charset="0"/>
            </a:endParaRPr>
          </a:p>
          <a:p>
            <a:pPr algn="just">
              <a:defRPr/>
            </a:pPr>
            <a:r>
              <a:rPr lang="es-ES" sz="1600" kern="1200" dirty="0" smtClean="0">
                <a:solidFill>
                  <a:srgbClr val="336699"/>
                </a:solidFill>
                <a:latin typeface="Arial Narrow" pitchFamily="34" charset="0"/>
              </a:rPr>
              <a:t>Control a la Formulación:  </a:t>
            </a:r>
            <a:r>
              <a:rPr lang="es-ES" sz="1600" dirty="0" smtClean="0">
                <a:latin typeface="Arial Narrow" pitchFamily="34" charset="0"/>
              </a:rPr>
              <a:t>Revisa el proyecto conforme a su competencia,  respecto de la misión, objetivos, lineamientos y planes establecidos por parte de la entidad ejecutora.  Al frente de este rol se encontrará la OFICINA DE PLANEACIÓN DE LA ENTIDAD RESPONSABLE O EJECUTORA. </a:t>
            </a:r>
          </a:p>
          <a:p>
            <a:pPr algn="just">
              <a:defRPr/>
            </a:pPr>
            <a:endParaRPr lang="es-ES" sz="1200" kern="1200" dirty="0" smtClean="0">
              <a:solidFill>
                <a:srgbClr val="990000"/>
              </a:solidFill>
              <a:latin typeface="Arial Narrow" pitchFamily="34" charset="0"/>
            </a:endParaRPr>
          </a:p>
          <a:p>
            <a:pPr algn="just">
              <a:defRPr/>
            </a:pPr>
            <a:r>
              <a:rPr lang="es-ES" sz="1600" kern="1200" dirty="0" smtClean="0">
                <a:solidFill>
                  <a:srgbClr val="336699"/>
                </a:solidFill>
                <a:latin typeface="Arial Narrow" pitchFamily="34" charset="0"/>
              </a:rPr>
              <a:t>Control de Viabilidad: </a:t>
            </a:r>
            <a:r>
              <a:rPr lang="es-ES" sz="1600" dirty="0" smtClean="0">
                <a:latin typeface="Arial Narrow" pitchFamily="34" charset="0"/>
              </a:rPr>
              <a:t>Revisa el proyecto conforme a su competencia, respecto de los objetivos, lineamientos y estándares establecidos en la política sectorial respectiva.  Al frente de este rol se encontrará la OFICINA DE PLANEACIÓN DE LA ENTIDAD LÍDER SECTORIAL.</a:t>
            </a:r>
          </a:p>
          <a:p>
            <a:pPr algn="just">
              <a:defRPr/>
            </a:pPr>
            <a:endParaRPr lang="es-ES" sz="1200" kern="1200" dirty="0" smtClean="0">
              <a:solidFill>
                <a:srgbClr val="990000"/>
              </a:solidFill>
              <a:latin typeface="Arial Narrow" pitchFamily="34" charset="0"/>
            </a:endParaRPr>
          </a:p>
          <a:p>
            <a:pPr algn="just">
              <a:defRPr/>
            </a:pPr>
            <a:r>
              <a:rPr lang="es-ES" sz="1600" kern="1200" dirty="0" smtClean="0">
                <a:solidFill>
                  <a:srgbClr val="336699"/>
                </a:solidFill>
                <a:latin typeface="Arial Narrow" pitchFamily="34" charset="0"/>
              </a:rPr>
              <a:t>Control Posterior a la viabilidad</a:t>
            </a:r>
            <a:r>
              <a:rPr lang="es-ES" sz="1600" i="1" dirty="0" smtClean="0">
                <a:solidFill>
                  <a:srgbClr val="336699"/>
                </a:solidFill>
                <a:latin typeface="Arial Narrow" pitchFamily="34" charset="0"/>
              </a:rPr>
              <a:t>:</a:t>
            </a:r>
            <a:r>
              <a:rPr lang="es-ES" sz="1600" dirty="0" smtClean="0">
                <a:solidFill>
                  <a:srgbClr val="336699"/>
                </a:solidFill>
                <a:latin typeface="Arial Narrow" pitchFamily="34" charset="0"/>
              </a:rPr>
              <a:t> </a:t>
            </a:r>
            <a:r>
              <a:rPr lang="es-ES" sz="1600" dirty="0" smtClean="0">
                <a:latin typeface="Arial Narrow" pitchFamily="34" charset="0"/>
              </a:rPr>
              <a:t>Este control corresponde a una mirada transversal que se le hace al proyecto, por parte de las DIRECCIONES TÉCNICAS DEL DEPARTAMENTO NACIONAL DE PLANEACIÓN -DNP.  Una vez se ha dado control posterior, el proyecto estará registrado en el Banco de Programas y Proyectos de Inversión Nacional.  </a:t>
            </a:r>
          </a:p>
          <a:p>
            <a:pPr algn="just">
              <a:defRPr/>
            </a:pPr>
            <a:endParaRPr lang="es-ES" sz="1200" kern="1200" dirty="0" smtClean="0">
              <a:solidFill>
                <a:srgbClr val="990000"/>
              </a:solidFill>
              <a:latin typeface="Arial Narrow" pitchFamily="34" charset="0"/>
            </a:endParaRPr>
          </a:p>
          <a:p>
            <a:pPr algn="just">
              <a:defRPr/>
            </a:pPr>
            <a:r>
              <a:rPr lang="es-ES" sz="1600" kern="1200" dirty="0" smtClean="0">
                <a:solidFill>
                  <a:srgbClr val="336699"/>
                </a:solidFill>
                <a:latin typeface="Arial Narrow" pitchFamily="34" charset="0"/>
              </a:rPr>
              <a:t>Consulta Formulación: </a:t>
            </a:r>
            <a:r>
              <a:rPr lang="es-ES" sz="1600" dirty="0" smtClean="0">
                <a:solidFill>
                  <a:srgbClr val="336699"/>
                </a:solidFill>
                <a:latin typeface="Arial Narrow" pitchFamily="34" charset="0"/>
              </a:rPr>
              <a:t> </a:t>
            </a:r>
            <a:r>
              <a:rPr lang="es-ES" sz="1600" dirty="0" smtClean="0">
                <a:latin typeface="Arial Narrow" pitchFamily="34" charset="0"/>
              </a:rPr>
              <a:t>Acceso a la información que se ha ingresado al sistema para cada uno de los proyectos registrados por la entidad. Sin embargo, NO podrá agregar o modificador los datos que se encuentran en el sistema. </a:t>
            </a:r>
            <a:endParaRPr lang="es-ES" sz="1600" dirty="0">
              <a:latin typeface="Arial Narrow" pitchFamily="34" charset="0"/>
            </a:endParaRPr>
          </a:p>
        </p:txBody>
      </p:sp>
      <p:sp>
        <p:nvSpPr>
          <p:cNvPr id="25603" name="Line 3"/>
          <p:cNvSpPr>
            <a:spLocks noChangeShapeType="1"/>
          </p:cNvSpPr>
          <p:nvPr/>
        </p:nvSpPr>
        <p:spPr bwMode="auto">
          <a:xfrm>
            <a:off x="971550" y="1844675"/>
            <a:ext cx="7632700" cy="0"/>
          </a:xfrm>
          <a:prstGeom prst="line">
            <a:avLst/>
          </a:prstGeom>
          <a:noFill/>
          <a:ln w="38100">
            <a:solidFill>
              <a:srgbClr val="969696"/>
            </a:solidFill>
            <a:round/>
            <a:headEnd/>
            <a:tailEnd/>
          </a:ln>
        </p:spPr>
        <p:txBody>
          <a:bodyPr/>
          <a:lstStyle/>
          <a:p>
            <a:endParaRPr lang="en-US"/>
          </a:p>
        </p:txBody>
      </p:sp>
      <p:sp>
        <p:nvSpPr>
          <p:cNvPr id="25604" name="Text Box 7"/>
          <p:cNvSpPr txBox="1">
            <a:spLocks noChangeArrowheads="1"/>
          </p:cNvSpPr>
          <p:nvPr/>
        </p:nvSpPr>
        <p:spPr bwMode="auto">
          <a:xfrm>
            <a:off x="179388" y="1268413"/>
            <a:ext cx="8496300" cy="523875"/>
          </a:xfrm>
          <a:prstGeom prst="rect">
            <a:avLst/>
          </a:prstGeom>
          <a:noFill/>
          <a:ln w="9525">
            <a:noFill/>
            <a:miter lim="800000"/>
            <a:headEnd/>
            <a:tailEnd/>
          </a:ln>
        </p:spPr>
        <p:txBody>
          <a:bodyPr>
            <a:spAutoFit/>
          </a:bodyPr>
          <a:lstStyle/>
          <a:p>
            <a:pPr algn="r" fontAlgn="base">
              <a:spcBef>
                <a:spcPct val="0"/>
              </a:spcBef>
            </a:pPr>
            <a:r>
              <a:rPr lang="es-MX" sz="2800">
                <a:solidFill>
                  <a:srgbClr val="336699"/>
                </a:solidFill>
              </a:rPr>
              <a:t>Roles de usuarios en formulación:</a:t>
            </a:r>
            <a:endParaRPr lang="es-ES" sz="2800">
              <a:solidFill>
                <a:srgbClr val="336699"/>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3"/>
          <p:cNvSpPr>
            <a:spLocks noChangeShapeType="1"/>
          </p:cNvSpPr>
          <p:nvPr/>
        </p:nvSpPr>
        <p:spPr bwMode="auto">
          <a:xfrm>
            <a:off x="1187450" y="2205038"/>
            <a:ext cx="7056438" cy="0"/>
          </a:xfrm>
          <a:prstGeom prst="line">
            <a:avLst/>
          </a:prstGeom>
          <a:noFill/>
          <a:ln w="38100">
            <a:solidFill>
              <a:srgbClr val="969696"/>
            </a:solidFill>
            <a:round/>
            <a:headEnd/>
            <a:tailEnd/>
          </a:ln>
        </p:spPr>
        <p:txBody>
          <a:bodyPr/>
          <a:lstStyle/>
          <a:p>
            <a:endParaRPr lang="en-US"/>
          </a:p>
        </p:txBody>
      </p:sp>
      <p:sp>
        <p:nvSpPr>
          <p:cNvPr id="10243" name="Text Box 7"/>
          <p:cNvSpPr txBox="1">
            <a:spLocks noChangeArrowheads="1"/>
          </p:cNvSpPr>
          <p:nvPr/>
        </p:nvSpPr>
        <p:spPr bwMode="auto">
          <a:xfrm>
            <a:off x="1258888" y="1620838"/>
            <a:ext cx="6985000" cy="584200"/>
          </a:xfrm>
          <a:prstGeom prst="rect">
            <a:avLst/>
          </a:prstGeom>
          <a:noFill/>
          <a:ln w="9525">
            <a:noFill/>
            <a:miter lim="800000"/>
            <a:headEnd/>
            <a:tailEnd/>
          </a:ln>
        </p:spPr>
        <p:txBody>
          <a:bodyPr>
            <a:spAutoFit/>
          </a:bodyPr>
          <a:lstStyle/>
          <a:p>
            <a:pPr algn="r" fontAlgn="base">
              <a:spcBef>
                <a:spcPct val="0"/>
              </a:spcBef>
            </a:pPr>
            <a:r>
              <a:rPr lang="es-ES" sz="3200">
                <a:solidFill>
                  <a:srgbClr val="336699"/>
                </a:solidFill>
              </a:rPr>
              <a:t>Proceso de elaboración del PND:</a:t>
            </a:r>
          </a:p>
        </p:txBody>
      </p:sp>
      <p:pic>
        <p:nvPicPr>
          <p:cNvPr id="10244" name="Picture 6"/>
          <p:cNvPicPr preferRelativeResize="0">
            <a:picLocks noGrp="1" noChangeAspect="1" noChangeArrowheads="1"/>
          </p:cNvPicPr>
          <p:nvPr>
            <p:ph idx="4294967295"/>
          </p:nvPr>
        </p:nvPicPr>
        <p:blipFill>
          <a:blip r:embed="rId2" cstate="print"/>
          <a:srcRect/>
          <a:stretch>
            <a:fillRect/>
          </a:stretch>
        </p:blipFill>
        <p:spPr bwMode="auto">
          <a:xfrm>
            <a:off x="107950" y="2987675"/>
            <a:ext cx="8929688" cy="1809750"/>
          </a:xfrm>
          <a:prstGeom prst="rect">
            <a:avLst/>
          </a:prstGeom>
          <a:noFill/>
          <a:ln>
            <a:miter lim="800000"/>
            <a:headEnd/>
            <a:tailEnd/>
          </a:ln>
        </p:spPr>
      </p:pic>
      <p:pic>
        <p:nvPicPr>
          <p:cNvPr id="61442" name="Picture 2" descr="C:\Users\ROCIO\AppData\Local\Microsoft\Windows\Temporary Internet Files\Content.IE5\USF3PEDV\MC900423567[1].wmf"/>
          <p:cNvPicPr>
            <a:picLocks noChangeAspect="1" noChangeArrowheads="1"/>
          </p:cNvPicPr>
          <p:nvPr/>
        </p:nvPicPr>
        <p:blipFill>
          <a:blip r:embed="rId3" cstate="print"/>
          <a:srcRect/>
          <a:stretch>
            <a:fillRect/>
          </a:stretch>
        </p:blipFill>
        <p:spPr bwMode="auto">
          <a:xfrm rot="1881906">
            <a:off x="1919288" y="3511550"/>
            <a:ext cx="322262" cy="596900"/>
          </a:xfrm>
          <a:prstGeom prst="rect">
            <a:avLst/>
          </a:prstGeom>
          <a:noFill/>
          <a:ln w="9525">
            <a:noFill/>
            <a:miter lim="800000"/>
            <a:headEnd/>
            <a:tailEnd/>
          </a:ln>
        </p:spPr>
      </p:pic>
      <p:pic>
        <p:nvPicPr>
          <p:cNvPr id="11" name="Picture 2" descr="C:\Users\ROCIO\AppData\Local\Microsoft\Windows\Temporary Internet Files\Content.IE5\USF3PEDV\MC900423567[1].wmf"/>
          <p:cNvPicPr>
            <a:picLocks noChangeAspect="1" noChangeArrowheads="1"/>
          </p:cNvPicPr>
          <p:nvPr/>
        </p:nvPicPr>
        <p:blipFill>
          <a:blip r:embed="rId3" cstate="print"/>
          <a:srcRect/>
          <a:stretch>
            <a:fillRect/>
          </a:stretch>
        </p:blipFill>
        <p:spPr bwMode="auto">
          <a:xfrm rot="1881906">
            <a:off x="1958975" y="3152775"/>
            <a:ext cx="320675" cy="596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61442"/>
                                        </p:tgtEl>
                                        <p:attrNameLst>
                                          <p:attrName>style.visibility</p:attrName>
                                        </p:attrNameLst>
                                      </p:cBhvr>
                                      <p:to>
                                        <p:strVal val="visible"/>
                                      </p:to>
                                    </p:set>
                                    <p:anim calcmode="lin" valueType="num">
                                      <p:cBhvr>
                                        <p:cTn id="13" dur="500" fill="hold"/>
                                        <p:tgtEl>
                                          <p:spTgt spid="61442"/>
                                        </p:tgtEl>
                                        <p:attrNameLst>
                                          <p:attrName>ppt_w</p:attrName>
                                        </p:attrNameLst>
                                      </p:cBhvr>
                                      <p:tavLst>
                                        <p:tav tm="0">
                                          <p:val>
                                            <p:fltVal val="0"/>
                                          </p:val>
                                        </p:tav>
                                        <p:tav tm="100000">
                                          <p:val>
                                            <p:strVal val="#ppt_w"/>
                                          </p:val>
                                        </p:tav>
                                      </p:tavLst>
                                    </p:anim>
                                    <p:anim calcmode="lin" valueType="num">
                                      <p:cBhvr>
                                        <p:cTn id="14" dur="500" fill="hold"/>
                                        <p:tgtEl>
                                          <p:spTgt spid="61442"/>
                                        </p:tgtEl>
                                        <p:attrNameLst>
                                          <p:attrName>ppt_h</p:attrName>
                                        </p:attrNameLst>
                                      </p:cBhvr>
                                      <p:tavLst>
                                        <p:tav tm="0">
                                          <p:val>
                                            <p:fltVal val="0"/>
                                          </p:val>
                                        </p:tav>
                                        <p:tav tm="100000">
                                          <p:val>
                                            <p:strVal val="#ppt_h"/>
                                          </p:val>
                                        </p:tav>
                                      </p:tavLst>
                                    </p:anim>
                                    <p:animEffect transition="in" filter="fade">
                                      <p:cBhvr>
                                        <p:cTn id="15" dur="5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285720" y="2184344"/>
            <a:ext cx="2786082" cy="714380"/>
          </a:xfrm>
          <a:prstGeom prst="roundRect">
            <a:avLst/>
          </a:prstGeom>
          <a:solidFill>
            <a:srgbClr val="FFCC00"/>
          </a:solidFill>
        </p:spPr>
        <p:style>
          <a:lnRef idx="0">
            <a:schemeClr val="accent1"/>
          </a:lnRef>
          <a:fillRef idx="3">
            <a:schemeClr val="accent1"/>
          </a:fillRef>
          <a:effectRef idx="3">
            <a:schemeClr val="accent1"/>
          </a:effectRef>
          <a:fontRef idx="minor">
            <a:schemeClr val="lt1"/>
          </a:fontRef>
        </p:style>
        <p:txBody>
          <a:bodyPr anchor="ctr"/>
          <a:lstStyle/>
          <a:p>
            <a:pPr>
              <a:defRPr/>
            </a:pPr>
            <a:r>
              <a:rPr lang="es-ES" sz="1400" b="1" dirty="0">
                <a:solidFill>
                  <a:schemeClr val="tx1"/>
                </a:solidFill>
              </a:rPr>
              <a:t>Actualización</a:t>
            </a:r>
          </a:p>
          <a:p>
            <a:pPr>
              <a:defRPr/>
            </a:pPr>
            <a:r>
              <a:rPr lang="es-ES" sz="1400" b="1" dirty="0">
                <a:solidFill>
                  <a:schemeClr val="tx1"/>
                </a:solidFill>
              </a:rPr>
              <a:t> (vigencia 2011)</a:t>
            </a:r>
          </a:p>
        </p:txBody>
      </p:sp>
      <p:sp>
        <p:nvSpPr>
          <p:cNvPr id="8" name="7 Rectángulo redondeado"/>
          <p:cNvSpPr/>
          <p:nvPr/>
        </p:nvSpPr>
        <p:spPr>
          <a:xfrm>
            <a:off x="285720" y="3675422"/>
            <a:ext cx="2786082" cy="785818"/>
          </a:xfrm>
          <a:prstGeom prst="roundRect">
            <a:avLst/>
          </a:prstGeom>
          <a:solidFill>
            <a:srgbClr val="92D050"/>
          </a:solidFill>
          <a:ln>
            <a:solidFill>
              <a:srgbClr val="FFFF00"/>
            </a:solidFill>
          </a:ln>
        </p:spPr>
        <p:style>
          <a:lnRef idx="0">
            <a:schemeClr val="accent1"/>
          </a:lnRef>
          <a:fillRef idx="3">
            <a:schemeClr val="accent1"/>
          </a:fillRef>
          <a:effectRef idx="3">
            <a:schemeClr val="accent1"/>
          </a:effectRef>
          <a:fontRef idx="minor">
            <a:schemeClr val="lt1"/>
          </a:fontRef>
        </p:style>
        <p:txBody>
          <a:bodyPr anchor="ctr"/>
          <a:lstStyle/>
          <a:p>
            <a:pPr>
              <a:defRPr/>
            </a:pPr>
            <a:r>
              <a:rPr lang="es-ES" sz="1400" b="1" dirty="0">
                <a:solidFill>
                  <a:schemeClr val="tx1"/>
                </a:solidFill>
              </a:rPr>
              <a:t>Modificación (vigencia 2010 con trámites y sin trámites)</a:t>
            </a:r>
          </a:p>
        </p:txBody>
      </p:sp>
      <p:sp>
        <p:nvSpPr>
          <p:cNvPr id="9" name="8 Rectángulo redondeado"/>
          <p:cNvSpPr/>
          <p:nvPr/>
        </p:nvSpPr>
        <p:spPr>
          <a:xfrm>
            <a:off x="357158" y="5389934"/>
            <a:ext cx="2786082" cy="785818"/>
          </a:xfrm>
          <a:prstGeom prst="roundRect">
            <a:avLst/>
          </a:prstGeom>
          <a:solidFill>
            <a:srgbClr val="E88018"/>
          </a:solidFill>
        </p:spPr>
        <p:style>
          <a:lnRef idx="0">
            <a:schemeClr val="accent1"/>
          </a:lnRef>
          <a:fillRef idx="3">
            <a:schemeClr val="accent1"/>
          </a:fillRef>
          <a:effectRef idx="3">
            <a:schemeClr val="accent1"/>
          </a:effectRef>
          <a:fontRef idx="minor">
            <a:schemeClr val="lt1"/>
          </a:fontRef>
        </p:style>
        <p:txBody>
          <a:bodyPr anchor="ctr"/>
          <a:lstStyle/>
          <a:p>
            <a:pPr>
              <a:defRPr/>
            </a:pPr>
            <a:r>
              <a:rPr lang="es-ES" sz="1400" b="1" dirty="0">
                <a:solidFill>
                  <a:schemeClr val="tx1"/>
                </a:solidFill>
              </a:rPr>
              <a:t>Actualización (2011) y modificación (2010) con trámite y sin trámites </a:t>
            </a:r>
          </a:p>
        </p:txBody>
      </p:sp>
      <p:sp>
        <p:nvSpPr>
          <p:cNvPr id="10" name="9 Rectángulo redondeado"/>
          <p:cNvSpPr/>
          <p:nvPr/>
        </p:nvSpPr>
        <p:spPr>
          <a:xfrm>
            <a:off x="3857620" y="2184344"/>
            <a:ext cx="4786346" cy="85725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just">
              <a:defRPr/>
            </a:pPr>
            <a:r>
              <a:rPr lang="es-ES" dirty="0">
                <a:solidFill>
                  <a:schemeClr val="tx1"/>
                </a:solidFill>
                <a:latin typeface="Arial Narrow" pitchFamily="34" charset="0"/>
                <a:ea typeface="Times New Roman" pitchFamily="18" charset="0"/>
              </a:rPr>
              <a:t>Esta opci</a:t>
            </a:r>
            <a:r>
              <a:rPr lang="es-ES" dirty="0">
                <a:solidFill>
                  <a:schemeClr val="tx1"/>
                </a:solidFill>
                <a:ea typeface="Times New Roman" pitchFamily="18" charset="0"/>
              </a:rPr>
              <a:t>ó</a:t>
            </a:r>
            <a:r>
              <a:rPr lang="es-ES" dirty="0">
                <a:solidFill>
                  <a:schemeClr val="tx1"/>
                </a:solidFill>
                <a:latin typeface="Arial Narrow" pitchFamily="34" charset="0"/>
                <a:ea typeface="Times New Roman" pitchFamily="18" charset="0"/>
              </a:rPr>
              <a:t>n permite registrar la informaci</a:t>
            </a:r>
            <a:r>
              <a:rPr lang="es-ES" dirty="0">
                <a:solidFill>
                  <a:schemeClr val="tx1"/>
                </a:solidFill>
                <a:ea typeface="Times New Roman" pitchFamily="18" charset="0"/>
              </a:rPr>
              <a:t>ó</a:t>
            </a:r>
            <a:r>
              <a:rPr lang="es-ES" dirty="0">
                <a:solidFill>
                  <a:schemeClr val="tx1"/>
                </a:solidFill>
                <a:latin typeface="Arial Narrow" pitchFamily="34" charset="0"/>
                <a:ea typeface="Times New Roman" pitchFamily="18" charset="0"/>
              </a:rPr>
              <a:t>n del proyecto para las vigencias de 2011 en adelante (Programaci</a:t>
            </a:r>
            <a:r>
              <a:rPr lang="es-ES" dirty="0">
                <a:solidFill>
                  <a:schemeClr val="tx1"/>
                </a:solidFill>
                <a:ea typeface="Times New Roman" pitchFamily="18" charset="0"/>
              </a:rPr>
              <a:t>ó</a:t>
            </a:r>
            <a:r>
              <a:rPr lang="es-ES" dirty="0">
                <a:solidFill>
                  <a:schemeClr val="tx1"/>
                </a:solidFill>
                <a:latin typeface="Arial Narrow" pitchFamily="34" charset="0"/>
                <a:ea typeface="Times New Roman" pitchFamily="18" charset="0"/>
              </a:rPr>
              <a:t>n- Presupuestal).</a:t>
            </a:r>
            <a:endParaRPr lang="es-ES" dirty="0">
              <a:solidFill>
                <a:schemeClr val="tx1"/>
              </a:solidFill>
            </a:endParaRPr>
          </a:p>
        </p:txBody>
      </p:sp>
      <p:sp>
        <p:nvSpPr>
          <p:cNvPr id="11" name="10 Rectángulo redondeado"/>
          <p:cNvSpPr/>
          <p:nvPr/>
        </p:nvSpPr>
        <p:spPr>
          <a:xfrm>
            <a:off x="3857620" y="3603984"/>
            <a:ext cx="4857784" cy="107157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just">
              <a:defRPr/>
            </a:pPr>
            <a:r>
              <a:rPr lang="es-ES" dirty="0">
                <a:solidFill>
                  <a:schemeClr val="tx1"/>
                </a:solidFill>
                <a:latin typeface="Arial Narrow" pitchFamily="34" charset="0"/>
                <a:ea typeface="Times New Roman" pitchFamily="18" charset="0"/>
              </a:rPr>
              <a:t>Permite actualizar información del proyecto para la vigencia en ejecuci</a:t>
            </a:r>
            <a:r>
              <a:rPr lang="es-ES" dirty="0">
                <a:solidFill>
                  <a:schemeClr val="tx1"/>
                </a:solidFill>
                <a:ea typeface="Times New Roman" pitchFamily="18" charset="0"/>
              </a:rPr>
              <a:t>ó</a:t>
            </a:r>
            <a:r>
              <a:rPr lang="es-ES" dirty="0">
                <a:solidFill>
                  <a:schemeClr val="tx1"/>
                </a:solidFill>
                <a:latin typeface="Arial Narrow" pitchFamily="34" charset="0"/>
                <a:ea typeface="Times New Roman" pitchFamily="18" charset="0"/>
              </a:rPr>
              <a:t>n (2010) con </a:t>
            </a:r>
            <a:r>
              <a:rPr lang="es-ES" u="sng" dirty="0">
                <a:solidFill>
                  <a:schemeClr val="tx1"/>
                </a:solidFill>
                <a:latin typeface="Arial Narrow" pitchFamily="34" charset="0"/>
                <a:ea typeface="Times New Roman" pitchFamily="18" charset="0"/>
              </a:rPr>
              <a:t>tramites presupuestales y sin tramites presupuestales. </a:t>
            </a:r>
            <a:endParaRPr lang="es-ES" dirty="0">
              <a:solidFill>
                <a:schemeClr val="tx1"/>
              </a:solidFill>
            </a:endParaRPr>
          </a:p>
        </p:txBody>
      </p:sp>
      <p:sp>
        <p:nvSpPr>
          <p:cNvPr id="12" name="11 Rectángulo redondeado"/>
          <p:cNvSpPr/>
          <p:nvPr/>
        </p:nvSpPr>
        <p:spPr>
          <a:xfrm>
            <a:off x="3923928" y="5201840"/>
            <a:ext cx="4786346" cy="110748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just">
              <a:defRPr/>
            </a:pPr>
            <a:r>
              <a:rPr lang="es-ES" dirty="0">
                <a:solidFill>
                  <a:schemeClr val="tx1"/>
                </a:solidFill>
                <a:latin typeface="Arial Narrow" pitchFamily="34" charset="0"/>
                <a:ea typeface="Times New Roman" pitchFamily="18" charset="0"/>
              </a:rPr>
              <a:t>Cuando se requiere actualizar información del proyecto para la vigencia en 2011 (programación) y Modificación (2010) </a:t>
            </a:r>
            <a:r>
              <a:rPr lang="es-ES" u="sng" dirty="0">
                <a:solidFill>
                  <a:schemeClr val="tx1"/>
                </a:solidFill>
                <a:latin typeface="Arial Narrow" pitchFamily="34" charset="0"/>
                <a:ea typeface="Times New Roman" pitchFamily="18" charset="0"/>
              </a:rPr>
              <a:t>con trámites presupuestales o sin trámites presupuestales.</a:t>
            </a:r>
            <a:endParaRPr lang="es-ES" u="sng" dirty="0">
              <a:solidFill>
                <a:schemeClr val="tx1"/>
              </a:solidFill>
            </a:endParaRPr>
          </a:p>
        </p:txBody>
      </p:sp>
      <p:sp>
        <p:nvSpPr>
          <p:cNvPr id="13" name="12 Flecha derecha"/>
          <p:cNvSpPr/>
          <p:nvPr/>
        </p:nvSpPr>
        <p:spPr>
          <a:xfrm>
            <a:off x="3286125" y="2326779"/>
            <a:ext cx="500063"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sp>
        <p:nvSpPr>
          <p:cNvPr id="14" name="13 Flecha derecha"/>
          <p:cNvSpPr/>
          <p:nvPr/>
        </p:nvSpPr>
        <p:spPr>
          <a:xfrm>
            <a:off x="3286125" y="3961904"/>
            <a:ext cx="500063"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sp>
        <p:nvSpPr>
          <p:cNvPr id="15" name="14 Flecha derecha"/>
          <p:cNvSpPr/>
          <p:nvPr/>
        </p:nvSpPr>
        <p:spPr>
          <a:xfrm>
            <a:off x="3357563" y="5604966"/>
            <a:ext cx="500062"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sp>
        <p:nvSpPr>
          <p:cNvPr id="27671" name="Line 3"/>
          <p:cNvSpPr>
            <a:spLocks noChangeShapeType="1"/>
          </p:cNvSpPr>
          <p:nvPr/>
        </p:nvSpPr>
        <p:spPr bwMode="auto">
          <a:xfrm>
            <a:off x="971550" y="1844675"/>
            <a:ext cx="7632700" cy="0"/>
          </a:xfrm>
          <a:prstGeom prst="line">
            <a:avLst/>
          </a:prstGeom>
          <a:noFill/>
          <a:ln w="38100">
            <a:solidFill>
              <a:srgbClr val="969696"/>
            </a:solidFill>
            <a:round/>
            <a:headEnd/>
            <a:tailEnd/>
          </a:ln>
        </p:spPr>
        <p:txBody>
          <a:bodyPr/>
          <a:lstStyle/>
          <a:p>
            <a:endParaRPr lang="en-US"/>
          </a:p>
        </p:txBody>
      </p:sp>
      <p:sp>
        <p:nvSpPr>
          <p:cNvPr id="27672" name="Text Box 7"/>
          <p:cNvSpPr txBox="1">
            <a:spLocks noChangeArrowheads="1"/>
          </p:cNvSpPr>
          <p:nvPr/>
        </p:nvSpPr>
        <p:spPr bwMode="auto">
          <a:xfrm>
            <a:off x="179388" y="1268413"/>
            <a:ext cx="8496300" cy="523875"/>
          </a:xfrm>
          <a:prstGeom prst="rect">
            <a:avLst/>
          </a:prstGeom>
          <a:noFill/>
          <a:ln w="9525">
            <a:noFill/>
            <a:miter lim="800000"/>
            <a:headEnd/>
            <a:tailEnd/>
          </a:ln>
        </p:spPr>
        <p:txBody>
          <a:bodyPr>
            <a:spAutoFit/>
          </a:bodyPr>
          <a:lstStyle/>
          <a:p>
            <a:pPr algn="r" fontAlgn="base">
              <a:spcBef>
                <a:spcPct val="0"/>
              </a:spcBef>
            </a:pPr>
            <a:r>
              <a:rPr lang="es-MX" sz="2800">
                <a:solidFill>
                  <a:srgbClr val="336699"/>
                </a:solidFill>
              </a:rPr>
              <a:t>Tipos de solicitud:</a:t>
            </a:r>
            <a:endParaRPr lang="es-ES" sz="2800">
              <a:solidFill>
                <a:srgbClr val="336699"/>
              </a:solidFill>
            </a:endParaRPr>
          </a:p>
        </p:txBody>
      </p:sp>
      <p:sp>
        <p:nvSpPr>
          <p:cNvPr id="16" name="15 Botón de acción: Personalizar">
            <a:hlinkClick r:id="rId3" action="ppaction://hlinksldjump" highlightClick="1"/>
          </p:cNvPr>
          <p:cNvSpPr/>
          <p:nvPr/>
        </p:nvSpPr>
        <p:spPr bwMode="auto">
          <a:xfrm>
            <a:off x="7920880" y="6381328"/>
            <a:ext cx="1115616" cy="369332"/>
          </a:xfrm>
          <a:prstGeom prst="actionButtonBlank">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ctr" latinLnBrk="0" hangingPunct="1">
              <a:lnSpc>
                <a:spcPct val="100000"/>
              </a:lnSpc>
              <a:spcBef>
                <a:spcPct val="5000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Narrow" pitchFamily="34" charset="0"/>
              </a:rPr>
              <a:t>VOLVER</a:t>
            </a:r>
            <a:endParaRPr kumimoji="0" lang="en-US" sz="1800" b="0" i="0" u="none" strike="noStrike" cap="none" normalizeH="0" baseline="0" dirty="0" smtClean="0">
              <a:ln>
                <a:noFill/>
              </a:ln>
              <a:solidFill>
                <a:schemeClr val="tx1"/>
              </a:solidFill>
              <a:effectLst/>
              <a:latin typeface="Arial Narrow"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Freeform 28"/>
          <p:cNvSpPr>
            <a:spLocks/>
          </p:cNvSpPr>
          <p:nvPr/>
        </p:nvSpPr>
        <p:spPr bwMode="auto">
          <a:xfrm>
            <a:off x="611188" y="4724400"/>
            <a:ext cx="3527425" cy="1450975"/>
          </a:xfrm>
          <a:custGeom>
            <a:avLst/>
            <a:gdLst>
              <a:gd name="T0" fmla="*/ 0 w 2207"/>
              <a:gd name="T1" fmla="*/ 2147483647 h 754"/>
              <a:gd name="T2" fmla="*/ 0 w 2207"/>
              <a:gd name="T3" fmla="*/ 2147483647 h 754"/>
              <a:gd name="T4" fmla="*/ 2147483647 w 2207"/>
              <a:gd name="T5" fmla="*/ 2147483647 h 754"/>
              <a:gd name="T6" fmla="*/ 2147483647 w 2207"/>
              <a:gd name="T7" fmla="*/ 2147483647 h 754"/>
              <a:gd name="T8" fmla="*/ 2147483647 w 2207"/>
              <a:gd name="T9" fmla="*/ 2147483647 h 754"/>
              <a:gd name="T10" fmla="*/ 2147483647 w 2207"/>
              <a:gd name="T11" fmla="*/ 0 h 754"/>
              <a:gd name="T12" fmla="*/ 2147483647 w 2207"/>
              <a:gd name="T13" fmla="*/ 2147483647 h 754"/>
              <a:gd name="T14" fmla="*/ 2147483647 w 2207"/>
              <a:gd name="T15" fmla="*/ 2147483647 h 754"/>
              <a:gd name="T16" fmla="*/ 2147483647 w 2207"/>
              <a:gd name="T17" fmla="*/ 2147483647 h 754"/>
              <a:gd name="T18" fmla="*/ 0 w 2207"/>
              <a:gd name="T19" fmla="*/ 2147483647 h 7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7"/>
              <a:gd name="T31" fmla="*/ 0 h 754"/>
              <a:gd name="T32" fmla="*/ 2207 w 2207"/>
              <a:gd name="T33" fmla="*/ 754 h 7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7" h="754">
                <a:moveTo>
                  <a:pt x="0" y="754"/>
                </a:moveTo>
                <a:lnTo>
                  <a:pt x="0" y="369"/>
                </a:lnTo>
                <a:lnTo>
                  <a:pt x="1490" y="369"/>
                </a:lnTo>
                <a:lnTo>
                  <a:pt x="1490" y="225"/>
                </a:lnTo>
                <a:lnTo>
                  <a:pt x="1267" y="225"/>
                </a:lnTo>
                <a:lnTo>
                  <a:pt x="1737" y="0"/>
                </a:lnTo>
                <a:lnTo>
                  <a:pt x="2207" y="225"/>
                </a:lnTo>
                <a:lnTo>
                  <a:pt x="1968" y="225"/>
                </a:lnTo>
                <a:lnTo>
                  <a:pt x="1968" y="754"/>
                </a:lnTo>
                <a:lnTo>
                  <a:pt x="0" y="754"/>
                </a:lnTo>
              </a:path>
            </a:pathLst>
          </a:custGeom>
          <a:solidFill>
            <a:srgbClr val="CC3300"/>
          </a:solidFill>
          <a:ln w="6350">
            <a:solidFill>
              <a:schemeClr val="tx1"/>
            </a:solidFill>
            <a:round/>
            <a:headEnd/>
            <a:tailEnd/>
          </a:ln>
        </p:spPr>
        <p:txBody>
          <a:bodyPr/>
          <a:lstStyle/>
          <a:p>
            <a:endParaRPr lang="en-US"/>
          </a:p>
        </p:txBody>
      </p:sp>
      <p:sp>
        <p:nvSpPr>
          <p:cNvPr id="11268" name="Freeform 17"/>
          <p:cNvSpPr>
            <a:spLocks/>
          </p:cNvSpPr>
          <p:nvPr/>
        </p:nvSpPr>
        <p:spPr bwMode="auto">
          <a:xfrm>
            <a:off x="3897313" y="1371600"/>
            <a:ext cx="3141662" cy="1306513"/>
          </a:xfrm>
          <a:custGeom>
            <a:avLst/>
            <a:gdLst>
              <a:gd name="T0" fmla="*/ 2147483647 w 2207"/>
              <a:gd name="T1" fmla="*/ 0 h 762"/>
              <a:gd name="T2" fmla="*/ 2147483647 w 2207"/>
              <a:gd name="T3" fmla="*/ 2147483647 h 762"/>
              <a:gd name="T4" fmla="*/ 2147483647 w 2207"/>
              <a:gd name="T5" fmla="*/ 2147483647 h 762"/>
              <a:gd name="T6" fmla="*/ 2147483647 w 2207"/>
              <a:gd name="T7" fmla="*/ 2147483647 h 762"/>
              <a:gd name="T8" fmla="*/ 2147483647 w 2207"/>
              <a:gd name="T9" fmla="*/ 2147483647 h 762"/>
              <a:gd name="T10" fmla="*/ 2147483647 w 2207"/>
              <a:gd name="T11" fmla="*/ 2147483647 h 762"/>
              <a:gd name="T12" fmla="*/ 0 w 2207"/>
              <a:gd name="T13" fmla="*/ 2147483647 h 762"/>
              <a:gd name="T14" fmla="*/ 2147483647 w 2207"/>
              <a:gd name="T15" fmla="*/ 2147483647 h 762"/>
              <a:gd name="T16" fmla="*/ 2147483647 w 2207"/>
              <a:gd name="T17" fmla="*/ 0 h 762"/>
              <a:gd name="T18" fmla="*/ 2147483647 w 2207"/>
              <a:gd name="T19" fmla="*/ 0 h 7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7"/>
              <a:gd name="T31" fmla="*/ 0 h 762"/>
              <a:gd name="T32" fmla="*/ 2207 w 2207"/>
              <a:gd name="T33" fmla="*/ 762 h 7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7" h="762">
                <a:moveTo>
                  <a:pt x="2207" y="0"/>
                </a:moveTo>
                <a:lnTo>
                  <a:pt x="2207" y="393"/>
                </a:lnTo>
                <a:lnTo>
                  <a:pt x="709" y="393"/>
                </a:lnTo>
                <a:lnTo>
                  <a:pt x="709" y="545"/>
                </a:lnTo>
                <a:lnTo>
                  <a:pt x="940" y="545"/>
                </a:lnTo>
                <a:lnTo>
                  <a:pt x="470" y="762"/>
                </a:lnTo>
                <a:lnTo>
                  <a:pt x="0" y="545"/>
                </a:lnTo>
                <a:lnTo>
                  <a:pt x="231" y="545"/>
                </a:lnTo>
                <a:lnTo>
                  <a:pt x="231" y="0"/>
                </a:lnTo>
                <a:lnTo>
                  <a:pt x="2207" y="0"/>
                </a:lnTo>
              </a:path>
            </a:pathLst>
          </a:custGeom>
          <a:solidFill>
            <a:srgbClr val="3333CC"/>
          </a:solidFill>
          <a:ln w="6350">
            <a:solidFill>
              <a:schemeClr val="tx1"/>
            </a:solidFill>
            <a:round/>
            <a:headEnd/>
            <a:tailEnd/>
          </a:ln>
        </p:spPr>
        <p:txBody>
          <a:bodyPr/>
          <a:lstStyle/>
          <a:p>
            <a:endParaRPr lang="en-US"/>
          </a:p>
        </p:txBody>
      </p:sp>
      <p:sp>
        <p:nvSpPr>
          <p:cNvPr id="11269" name="Rectangle 18"/>
          <p:cNvSpPr>
            <a:spLocks noChangeArrowheads="1"/>
          </p:cNvSpPr>
          <p:nvPr/>
        </p:nvSpPr>
        <p:spPr bwMode="auto">
          <a:xfrm>
            <a:off x="4249738" y="1508125"/>
            <a:ext cx="2703512" cy="396875"/>
          </a:xfrm>
          <a:prstGeom prst="rect">
            <a:avLst/>
          </a:prstGeom>
          <a:noFill/>
          <a:ln w="6350">
            <a:noFill/>
            <a:miter lim="800000"/>
            <a:headEnd/>
            <a:tailEnd/>
          </a:ln>
        </p:spPr>
        <p:txBody>
          <a:bodyPr lIns="90000" tIns="46800" rIns="90000" bIns="46800">
            <a:spAutoFit/>
          </a:bodyPr>
          <a:lstStyle/>
          <a:p>
            <a:pPr eaLnBrk="0" hangingPunct="0">
              <a:tabLst>
                <a:tab pos="8521700" algn="r"/>
              </a:tabLst>
            </a:pPr>
            <a:r>
              <a:rPr lang="de-DE" sz="2000" b="1">
                <a:solidFill>
                  <a:schemeClr val="bg1"/>
                </a:solidFill>
              </a:rPr>
              <a:t>MGMP</a:t>
            </a:r>
          </a:p>
        </p:txBody>
      </p:sp>
      <p:sp>
        <p:nvSpPr>
          <p:cNvPr id="11270" name="Text Box 20"/>
          <p:cNvSpPr txBox="1">
            <a:spLocks noChangeArrowheads="1"/>
          </p:cNvSpPr>
          <p:nvPr/>
        </p:nvSpPr>
        <p:spPr bwMode="auto">
          <a:xfrm>
            <a:off x="3609975" y="3417888"/>
            <a:ext cx="1917700" cy="669925"/>
          </a:xfrm>
          <a:prstGeom prst="rect">
            <a:avLst/>
          </a:prstGeom>
          <a:noFill/>
          <a:ln w="6350">
            <a:noFill/>
            <a:miter lim="800000"/>
            <a:headEnd/>
            <a:tailEnd/>
          </a:ln>
        </p:spPr>
        <p:txBody>
          <a:bodyPr lIns="36000" tIns="0" rIns="36000" bIns="0" anchor="ctr">
            <a:spAutoFit/>
          </a:bodyPr>
          <a:lstStyle/>
          <a:p>
            <a:pPr eaLnBrk="0" hangingPunct="0"/>
            <a:r>
              <a:rPr kumimoji="1" lang="de-DE" sz="2200" b="1">
                <a:solidFill>
                  <a:srgbClr val="000000"/>
                </a:solidFill>
              </a:rPr>
              <a:t>Plan Nacional de Desarrollo</a:t>
            </a:r>
          </a:p>
        </p:txBody>
      </p:sp>
      <p:sp>
        <p:nvSpPr>
          <p:cNvPr id="11271" name="AutoShape 21"/>
          <p:cNvSpPr>
            <a:spLocks noChangeArrowheads="1"/>
          </p:cNvSpPr>
          <p:nvPr/>
        </p:nvSpPr>
        <p:spPr bwMode="auto">
          <a:xfrm>
            <a:off x="190500" y="2913063"/>
            <a:ext cx="3224213" cy="1379537"/>
          </a:xfrm>
          <a:prstGeom prst="rightArrow">
            <a:avLst>
              <a:gd name="adj1" fmla="val 50000"/>
              <a:gd name="adj2" fmla="val 58429"/>
            </a:avLst>
          </a:prstGeom>
          <a:solidFill>
            <a:srgbClr val="99CC00">
              <a:alpha val="70195"/>
            </a:srgbClr>
          </a:solidFill>
          <a:ln w="6350">
            <a:solidFill>
              <a:schemeClr val="tx1"/>
            </a:solidFill>
            <a:miter lim="800000"/>
            <a:headEnd/>
            <a:tailEnd/>
          </a:ln>
        </p:spPr>
        <p:txBody>
          <a:bodyPr lIns="90000" tIns="46800" rIns="90000" bIns="46800" anchor="ctr"/>
          <a:lstStyle/>
          <a:p>
            <a:pPr eaLnBrk="0" hangingPunct="0"/>
            <a:r>
              <a:rPr lang="de-DE" sz="2000" b="1"/>
              <a:t>Visión Colombia</a:t>
            </a:r>
          </a:p>
        </p:txBody>
      </p:sp>
      <p:pic>
        <p:nvPicPr>
          <p:cNvPr id="11272" name="Picture 24" descr="LOGO FINAL 2019"/>
          <p:cNvPicPr>
            <a:picLocks noChangeAspect="1" noChangeArrowheads="1"/>
          </p:cNvPicPr>
          <p:nvPr/>
        </p:nvPicPr>
        <p:blipFill>
          <a:blip r:embed="rId2" cstate="print">
            <a:clrChange>
              <a:clrFrom>
                <a:srgbClr val="FFFFFF"/>
              </a:clrFrom>
              <a:clrTo>
                <a:srgbClr val="FFFFFF">
                  <a:alpha val="0"/>
                </a:srgbClr>
              </a:clrTo>
            </a:clrChange>
          </a:blip>
          <a:srcRect b="21764"/>
          <a:stretch>
            <a:fillRect/>
          </a:stretch>
        </p:blipFill>
        <p:spPr bwMode="auto">
          <a:xfrm>
            <a:off x="2266950" y="3319463"/>
            <a:ext cx="720725" cy="514350"/>
          </a:xfrm>
          <a:prstGeom prst="rect">
            <a:avLst/>
          </a:prstGeom>
          <a:noFill/>
          <a:ln w="9525">
            <a:noFill/>
            <a:miter lim="800000"/>
            <a:headEnd/>
            <a:tailEnd/>
          </a:ln>
        </p:spPr>
      </p:pic>
      <p:sp>
        <p:nvSpPr>
          <p:cNvPr id="11273" name="Rectangle 31"/>
          <p:cNvSpPr>
            <a:spLocks noChangeArrowheads="1"/>
          </p:cNvSpPr>
          <p:nvPr/>
        </p:nvSpPr>
        <p:spPr bwMode="auto">
          <a:xfrm>
            <a:off x="827088" y="5456238"/>
            <a:ext cx="2735262" cy="709612"/>
          </a:xfrm>
          <a:prstGeom prst="rect">
            <a:avLst/>
          </a:prstGeom>
          <a:noFill/>
          <a:ln w="6350">
            <a:noFill/>
            <a:miter lim="800000"/>
            <a:headEnd/>
            <a:tailEnd/>
          </a:ln>
        </p:spPr>
        <p:txBody>
          <a:bodyPr lIns="90000" tIns="46800" rIns="90000" bIns="46800">
            <a:spAutoFit/>
          </a:bodyPr>
          <a:lstStyle/>
          <a:p>
            <a:pPr eaLnBrk="0" hangingPunct="0">
              <a:tabLst>
                <a:tab pos="8521700" algn="r"/>
              </a:tabLst>
            </a:pPr>
            <a:r>
              <a:rPr lang="de-DE" sz="2000" b="1" dirty="0">
                <a:solidFill>
                  <a:schemeClr val="bg1"/>
                </a:solidFill>
              </a:rPr>
              <a:t>Presupuesto General de la Nación</a:t>
            </a:r>
          </a:p>
        </p:txBody>
      </p:sp>
      <p:sp>
        <p:nvSpPr>
          <p:cNvPr id="11274" name="Oval 10"/>
          <p:cNvSpPr>
            <a:spLocks noChangeArrowheads="1"/>
          </p:cNvSpPr>
          <p:nvPr/>
        </p:nvSpPr>
        <p:spPr bwMode="auto">
          <a:xfrm>
            <a:off x="3486150" y="2838450"/>
            <a:ext cx="2133600" cy="1905000"/>
          </a:xfrm>
          <a:prstGeom prst="ellipse">
            <a:avLst/>
          </a:prstGeom>
          <a:noFill/>
          <a:ln w="9525">
            <a:solidFill>
              <a:schemeClr val="tx1"/>
            </a:solidFill>
            <a:round/>
            <a:headEnd/>
            <a:tailEnd/>
          </a:ln>
        </p:spPr>
        <p:txBody>
          <a:bodyPr wrap="none" anchor="ctr"/>
          <a:lstStyle/>
          <a:p>
            <a:endParaRPr lang="es-CO"/>
          </a:p>
        </p:txBody>
      </p:sp>
      <p:sp>
        <p:nvSpPr>
          <p:cNvPr id="11275" name="AutoShape 11"/>
          <p:cNvSpPr>
            <a:spLocks noChangeArrowheads="1"/>
          </p:cNvSpPr>
          <p:nvPr/>
        </p:nvSpPr>
        <p:spPr bwMode="auto">
          <a:xfrm>
            <a:off x="5676900" y="3028950"/>
            <a:ext cx="3200400" cy="1371600"/>
          </a:xfrm>
          <a:prstGeom prst="leftArrow">
            <a:avLst>
              <a:gd name="adj1" fmla="val 50000"/>
              <a:gd name="adj2" fmla="val 58333"/>
            </a:avLst>
          </a:prstGeom>
          <a:solidFill>
            <a:srgbClr val="FFCC00"/>
          </a:solidFill>
          <a:ln w="9525">
            <a:solidFill>
              <a:schemeClr val="tx1"/>
            </a:solidFill>
            <a:miter lim="800000"/>
            <a:headEnd/>
            <a:tailEnd/>
          </a:ln>
        </p:spPr>
        <p:txBody>
          <a:bodyPr wrap="none" anchor="ctr"/>
          <a:lstStyle/>
          <a:p>
            <a:pPr marL="457200"/>
            <a:r>
              <a:rPr lang="es-ES_tradnl" sz="2000" b="1"/>
              <a:t>Marco Fiscal de </a:t>
            </a:r>
          </a:p>
          <a:p>
            <a:pPr marL="457200"/>
            <a:r>
              <a:rPr lang="es-ES_tradnl" sz="2000" b="1"/>
              <a:t>Mediano Plazo</a:t>
            </a:r>
          </a:p>
        </p:txBody>
      </p:sp>
      <p:sp>
        <p:nvSpPr>
          <p:cNvPr id="11276" name="Text Box 12"/>
          <p:cNvSpPr txBox="1">
            <a:spLocks noChangeArrowheads="1"/>
          </p:cNvSpPr>
          <p:nvPr/>
        </p:nvSpPr>
        <p:spPr bwMode="auto">
          <a:xfrm>
            <a:off x="228600" y="1371600"/>
            <a:ext cx="3276600" cy="1096963"/>
          </a:xfrm>
          <a:prstGeom prst="rect">
            <a:avLst/>
          </a:prstGeom>
          <a:noFill/>
          <a:ln w="9525">
            <a:noFill/>
            <a:miter lim="800000"/>
            <a:headEnd/>
            <a:tailEnd/>
          </a:ln>
        </p:spPr>
        <p:txBody>
          <a:bodyPr>
            <a:spAutoFit/>
          </a:bodyPr>
          <a:lstStyle/>
          <a:p>
            <a:r>
              <a:rPr lang="es-ES_tradnl" sz="2200" b="1"/>
              <a:t>Articulación entre disponibilidad de recursos y lineamientos de política</a:t>
            </a:r>
          </a:p>
        </p:txBody>
      </p:sp>
      <p:sp>
        <p:nvSpPr>
          <p:cNvPr id="11277" name="Freeform 28"/>
          <p:cNvSpPr>
            <a:spLocks/>
          </p:cNvSpPr>
          <p:nvPr/>
        </p:nvSpPr>
        <p:spPr bwMode="auto">
          <a:xfrm flipH="1">
            <a:off x="4498975" y="4811713"/>
            <a:ext cx="3529013" cy="1397000"/>
          </a:xfrm>
          <a:custGeom>
            <a:avLst/>
            <a:gdLst>
              <a:gd name="T0" fmla="*/ 0 w 2207"/>
              <a:gd name="T1" fmla="*/ 2147483647 h 754"/>
              <a:gd name="T2" fmla="*/ 0 w 2207"/>
              <a:gd name="T3" fmla="*/ 2147483647 h 754"/>
              <a:gd name="T4" fmla="*/ 2147483647 w 2207"/>
              <a:gd name="T5" fmla="*/ 2147483647 h 754"/>
              <a:gd name="T6" fmla="*/ 2147483647 w 2207"/>
              <a:gd name="T7" fmla="*/ 2147483647 h 754"/>
              <a:gd name="T8" fmla="*/ 2147483647 w 2207"/>
              <a:gd name="T9" fmla="*/ 2147483647 h 754"/>
              <a:gd name="T10" fmla="*/ 2147483647 w 2207"/>
              <a:gd name="T11" fmla="*/ 0 h 754"/>
              <a:gd name="T12" fmla="*/ 2147483647 w 2207"/>
              <a:gd name="T13" fmla="*/ 2147483647 h 754"/>
              <a:gd name="T14" fmla="*/ 2147483647 w 2207"/>
              <a:gd name="T15" fmla="*/ 2147483647 h 754"/>
              <a:gd name="T16" fmla="*/ 2147483647 w 2207"/>
              <a:gd name="T17" fmla="*/ 2147483647 h 754"/>
              <a:gd name="T18" fmla="*/ 0 w 2207"/>
              <a:gd name="T19" fmla="*/ 2147483647 h 7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7"/>
              <a:gd name="T31" fmla="*/ 0 h 754"/>
              <a:gd name="T32" fmla="*/ 2207 w 2207"/>
              <a:gd name="T33" fmla="*/ 754 h 7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7" h="754">
                <a:moveTo>
                  <a:pt x="0" y="754"/>
                </a:moveTo>
                <a:lnTo>
                  <a:pt x="0" y="369"/>
                </a:lnTo>
                <a:lnTo>
                  <a:pt x="1490" y="369"/>
                </a:lnTo>
                <a:lnTo>
                  <a:pt x="1490" y="225"/>
                </a:lnTo>
                <a:lnTo>
                  <a:pt x="1267" y="225"/>
                </a:lnTo>
                <a:lnTo>
                  <a:pt x="1737" y="0"/>
                </a:lnTo>
                <a:lnTo>
                  <a:pt x="2207" y="225"/>
                </a:lnTo>
                <a:lnTo>
                  <a:pt x="1968" y="225"/>
                </a:lnTo>
                <a:lnTo>
                  <a:pt x="1968" y="754"/>
                </a:lnTo>
                <a:lnTo>
                  <a:pt x="0" y="754"/>
                </a:lnTo>
              </a:path>
            </a:pathLst>
          </a:custGeom>
          <a:solidFill>
            <a:srgbClr val="009999"/>
          </a:solidFill>
          <a:ln w="6350">
            <a:solidFill>
              <a:schemeClr val="tx1"/>
            </a:solidFill>
            <a:round/>
            <a:headEnd/>
            <a:tailEnd/>
          </a:ln>
        </p:spPr>
        <p:txBody>
          <a:bodyPr/>
          <a:lstStyle/>
          <a:p>
            <a:endParaRPr lang="en-US"/>
          </a:p>
        </p:txBody>
      </p:sp>
      <p:sp>
        <p:nvSpPr>
          <p:cNvPr id="11278" name="Rectangle 31"/>
          <p:cNvSpPr>
            <a:spLocks noChangeArrowheads="1"/>
          </p:cNvSpPr>
          <p:nvPr/>
        </p:nvSpPr>
        <p:spPr bwMode="auto">
          <a:xfrm>
            <a:off x="4911725" y="5478463"/>
            <a:ext cx="3159125" cy="701675"/>
          </a:xfrm>
          <a:prstGeom prst="rect">
            <a:avLst/>
          </a:prstGeom>
          <a:noFill/>
          <a:ln w="6350">
            <a:noFill/>
            <a:miter lim="800000"/>
            <a:headEnd/>
            <a:tailEnd/>
          </a:ln>
        </p:spPr>
        <p:txBody>
          <a:bodyPr lIns="90000" tIns="46800" rIns="90000" bIns="46800">
            <a:spAutoFit/>
          </a:bodyPr>
          <a:lstStyle/>
          <a:p>
            <a:pPr eaLnBrk="0" hangingPunct="0">
              <a:tabLst>
                <a:tab pos="8521700" algn="r"/>
              </a:tabLst>
            </a:pPr>
            <a:r>
              <a:rPr lang="de-DE" sz="2000" b="1" dirty="0">
                <a:solidFill>
                  <a:schemeClr val="bg1"/>
                </a:solidFill>
              </a:rPr>
              <a:t>Planes sectoriales de gobierno (ODMs, Conpes)</a:t>
            </a:r>
          </a:p>
        </p:txBody>
      </p:sp>
      <p:sp>
        <p:nvSpPr>
          <p:cNvPr id="11279" name="Line 3"/>
          <p:cNvSpPr>
            <a:spLocks noChangeShapeType="1"/>
          </p:cNvSpPr>
          <p:nvPr/>
        </p:nvSpPr>
        <p:spPr bwMode="auto">
          <a:xfrm>
            <a:off x="2879725" y="1196975"/>
            <a:ext cx="5867400" cy="0"/>
          </a:xfrm>
          <a:prstGeom prst="line">
            <a:avLst/>
          </a:prstGeom>
          <a:noFill/>
          <a:ln w="38100">
            <a:solidFill>
              <a:srgbClr val="969696"/>
            </a:solidFill>
            <a:round/>
            <a:headEnd/>
            <a:tailEnd/>
          </a:ln>
        </p:spPr>
        <p:txBody>
          <a:bodyPr/>
          <a:lstStyle/>
          <a:p>
            <a:endParaRPr lang="en-US"/>
          </a:p>
        </p:txBody>
      </p:sp>
      <p:sp>
        <p:nvSpPr>
          <p:cNvPr id="11280" name="Text Box 7"/>
          <p:cNvSpPr txBox="1">
            <a:spLocks noChangeArrowheads="1"/>
          </p:cNvSpPr>
          <p:nvPr/>
        </p:nvSpPr>
        <p:spPr bwMode="auto">
          <a:xfrm>
            <a:off x="1835150" y="549275"/>
            <a:ext cx="6985000" cy="584200"/>
          </a:xfrm>
          <a:prstGeom prst="rect">
            <a:avLst/>
          </a:prstGeom>
          <a:noFill/>
          <a:ln w="9525">
            <a:noFill/>
            <a:miter lim="800000"/>
            <a:headEnd/>
            <a:tailEnd/>
          </a:ln>
        </p:spPr>
        <p:txBody>
          <a:bodyPr>
            <a:spAutoFit/>
          </a:bodyPr>
          <a:lstStyle/>
          <a:p>
            <a:pPr algn="r" fontAlgn="base">
              <a:spcBef>
                <a:spcPct val="0"/>
              </a:spcBef>
            </a:pPr>
            <a:r>
              <a:rPr lang="es-ES" sz="3200"/>
              <a:t>Ejercicios de planificación: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ción POAI y MGMP Andrés">
  <a:themeElements>
    <a:clrScheme name="Presentación POAI y MGMP André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ción POAI y MGMP André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prstShdw prst="shdw18" dist="17961" dir="13500000">
            <a:schemeClr val="accent1">
              <a:gamma/>
              <a:shade val="60000"/>
              <a:invGamma/>
            </a:schemeClr>
          </a:prstShdw>
        </a:effectLst>
      </a:spPr>
      <a:bodyPr vert="horz" wrap="square" lIns="91440" tIns="45720" rIns="91440" bIns="45720" numCol="1" anchor="t" anchorCtr="0" compatLnSpc="1">
        <a:prstTxWarp prst="textNoShape">
          <a:avLst/>
        </a:prstTxWarp>
        <a:spAutoFit/>
      </a:bodyPr>
      <a:lstStyle>
        <a:defPPr marL="0" marR="0" indent="0" algn="ctr" defTabSz="914400" rtl="0" eaLnBrk="1" fontAlgn="ctr" latinLnBrk="0" hangingPunct="1">
          <a:lnSpc>
            <a:spcPct val="100000"/>
          </a:lnSpc>
          <a:spcBef>
            <a:spcPct val="50000"/>
          </a:spcBef>
          <a:spcAft>
            <a:spcPct val="0"/>
          </a:spcAft>
          <a:buClrTx/>
          <a:buSzTx/>
          <a:buFontTx/>
          <a:buNone/>
          <a:tabLst/>
          <a:defRPr kumimoji="0" lang="es-E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prstShdw prst="shdw18" dist="17961" dir="13500000">
            <a:schemeClr val="accent1">
              <a:gamma/>
              <a:shade val="60000"/>
              <a:invGamma/>
            </a:schemeClr>
          </a:prstShdw>
        </a:effectLst>
      </a:spPr>
      <a:bodyPr vert="horz" wrap="square" lIns="91440" tIns="45720" rIns="91440" bIns="45720" numCol="1" anchor="t" anchorCtr="0" compatLnSpc="1">
        <a:prstTxWarp prst="textNoShape">
          <a:avLst/>
        </a:prstTxWarp>
        <a:spAutoFit/>
      </a:bodyPr>
      <a:lstStyle>
        <a:defPPr marL="0" marR="0" indent="0" algn="ctr" defTabSz="914400" rtl="0" eaLnBrk="1" fontAlgn="ctr" latinLnBrk="0" hangingPunct="1">
          <a:lnSpc>
            <a:spcPct val="100000"/>
          </a:lnSpc>
          <a:spcBef>
            <a:spcPct val="50000"/>
          </a:spcBef>
          <a:spcAft>
            <a:spcPct val="0"/>
          </a:spcAft>
          <a:buClrTx/>
          <a:buSzTx/>
          <a:buFontTx/>
          <a:buNone/>
          <a:tabLst/>
          <a:defRPr kumimoji="0" lang="es-E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Presentación POAI y MGMP André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ón POAI y MGMP André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ón POAI y MGMP André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ón POAI y MGMP André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ón POAI y MGMP André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ón POAI y MGMP André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ón POAI y MGMP André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ón POAI y MGMP André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ón POAI y MGMP André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ón POAI y MGMP André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ón POAI y MGMP André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ón POAI y MGMP André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6977</TotalTime>
  <Words>5427</Words>
  <Application>Microsoft Office PowerPoint</Application>
  <PresentationFormat>Presentación en pantalla (4:3)</PresentationFormat>
  <Paragraphs>1027</Paragraphs>
  <Slides>80</Slides>
  <Notes>27</Notes>
  <HiddenSlides>3</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80</vt:i4>
      </vt:variant>
    </vt:vector>
  </HeadingPairs>
  <TitlesOfParts>
    <vt:vector size="82" baseType="lpstr">
      <vt:lpstr>Presentación POAI y MGMP Andrés</vt:lpstr>
      <vt:lpstr>Fotografía de Photo Editor</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vector>
  </TitlesOfParts>
  <Company>DNP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motalora</dc:creator>
  <cp:lastModifiedBy>ccmora</cp:lastModifiedBy>
  <cp:revision>460</cp:revision>
  <dcterms:created xsi:type="dcterms:W3CDTF">2008-03-10T22:45:20Z</dcterms:created>
  <dcterms:modified xsi:type="dcterms:W3CDTF">2011-01-20T17:13:08Z</dcterms:modified>
</cp:coreProperties>
</file>